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9" r:id="rId1"/>
  </p:sldMasterIdLst>
  <p:notesMasterIdLst>
    <p:notesMasterId r:id="rId51"/>
  </p:notesMasterIdLst>
  <p:sldIdLst>
    <p:sldId id="360" r:id="rId2"/>
    <p:sldId id="277" r:id="rId3"/>
    <p:sldId id="299" r:id="rId4"/>
    <p:sldId id="256" r:id="rId5"/>
    <p:sldId id="292" r:id="rId6"/>
    <p:sldId id="304" r:id="rId7"/>
    <p:sldId id="307" r:id="rId8"/>
    <p:sldId id="306" r:id="rId9"/>
    <p:sldId id="309" r:id="rId10"/>
    <p:sldId id="366" r:id="rId11"/>
    <p:sldId id="311" r:id="rId12"/>
    <p:sldId id="313" r:id="rId13"/>
    <p:sldId id="315" r:id="rId14"/>
    <p:sldId id="316" r:id="rId15"/>
    <p:sldId id="317" r:id="rId16"/>
    <p:sldId id="325" r:id="rId17"/>
    <p:sldId id="326" r:id="rId18"/>
    <p:sldId id="322" r:id="rId19"/>
    <p:sldId id="327" r:id="rId20"/>
    <p:sldId id="328" r:id="rId21"/>
    <p:sldId id="329" r:id="rId22"/>
    <p:sldId id="293" r:id="rId23"/>
    <p:sldId id="350" r:id="rId24"/>
    <p:sldId id="339" r:id="rId25"/>
    <p:sldId id="351" r:id="rId26"/>
    <p:sldId id="356" r:id="rId27"/>
    <p:sldId id="346" r:id="rId28"/>
    <p:sldId id="353" r:id="rId29"/>
    <p:sldId id="357" r:id="rId30"/>
    <p:sldId id="367" r:id="rId31"/>
    <p:sldId id="342" r:id="rId32"/>
    <p:sldId id="348" r:id="rId33"/>
    <p:sldId id="358" r:id="rId34"/>
    <p:sldId id="341" r:id="rId35"/>
    <p:sldId id="349" r:id="rId36"/>
    <p:sldId id="340" r:id="rId37"/>
    <p:sldId id="344" r:id="rId38"/>
    <p:sldId id="345" r:id="rId39"/>
    <p:sldId id="337" r:id="rId40"/>
    <p:sldId id="343" r:id="rId41"/>
    <p:sldId id="368" r:id="rId42"/>
    <p:sldId id="338" r:id="rId43"/>
    <p:sldId id="332" r:id="rId44"/>
    <p:sldId id="333" r:id="rId45"/>
    <p:sldId id="336" r:id="rId46"/>
    <p:sldId id="335" r:id="rId47"/>
    <p:sldId id="354" r:id="rId48"/>
    <p:sldId id="355" r:id="rId49"/>
    <p:sldId id="359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/>
    <p:restoredTop sz="94571"/>
  </p:normalViewPr>
  <p:slideViewPr>
    <p:cSldViewPr>
      <p:cViewPr varScale="1">
        <p:scale>
          <a:sx n="92" d="100"/>
          <a:sy n="92" d="100"/>
        </p:scale>
        <p:origin x="11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86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90AF4154-205F-0A4C-8C62-B048C8171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ECA92C78-2690-6949-83BE-21F822710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8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41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Natural law: “moral standards that govern human behavior are, in some sense, objectively derived from the nature of human beings and the nature of the world”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9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0563"/>
            <a:ext cx="4556125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0AE6E3A-E5B6-B949-8D00-F7A1435C0A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6E97FC-7945-D546-A5CB-1FE4C8A6EA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66A83-36ED-D443-9519-FFD4E44EFE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7EE62-0133-494C-A525-E218E2472A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43DA4A50-B5AE-0C4F-85B9-826D65961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35022262-0210-E444-AD88-D58A2B2E0D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53874B37-5C7F-AA46-BB80-E4885A05F4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E33F-5BF7-EF4F-A0F6-A6AEC45C9B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224B0-EBED-7D42-A264-DD49EF7035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49C0AA6-9C6D-BC41-95BC-E50785DB6F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39DE6C0-8397-B74E-8F23-ACF03DDD06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E6CC63FE-2FBF-B347-B290-87F3E61557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10.mp4"/><Relationship Id="rId7" Type="http://schemas.openxmlformats.org/officeDocument/2006/relationships/image" Target="../media/image4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3058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400" dirty="0">
                <a:latin typeface="Arial Black" charset="0"/>
                <a:ea typeface="ＭＳ Ｐゴシック" charset="0"/>
                <a:cs typeface="ＭＳ Ｐゴシック" charset="0"/>
              </a:rPr>
              <a:t>Pieces of the Situation Analysis</a:t>
            </a:r>
            <a:endParaRPr lang="en-US" sz="34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History / Industry Trends – Research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Competitive Environment – Research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Consumer Analysis – Research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Brand Analysis, including brand perception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Led by Account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Media Usage Analysis from Simmons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Led by Media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Category Creative Analysis (Print, Video, Digital)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Led by Creative Director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Stakeholder Analysis: news coverage and opinion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Led by PR/Promotions Director</a:t>
            </a:r>
          </a:p>
        </p:txBody>
      </p:sp>
    </p:spTree>
    <p:extLst>
      <p:ext uri="{BB962C8B-B14F-4D97-AF65-F5344CB8AC3E}">
        <p14:creationId xmlns:p14="http://schemas.microsoft.com/office/powerpoint/2010/main" val="413969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906462"/>
          </a:xfrm>
          <a:noFill/>
        </p:spPr>
        <p:txBody>
          <a:bodyPr lIns="92075" tIns="46038" rIns="92075" bIns="46038" anchor="b">
            <a:no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Current FTC/BCP Priorities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8077200" cy="49530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Bureau of Consumer Protection (BCP)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Combatting junk fees and subscription traps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Illegal telemarketing with robocalls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Deceptive advertising practices for high-cost items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ja-JP" sz="1700" dirty="0">
                <a:latin typeface="Arial" charset="0"/>
                <a:ea typeface="ＭＳ Ｐゴシック" charset="0"/>
              </a:rPr>
              <a:t>Scams in car buying and repair (Actions against Vroom and </a:t>
            </a:r>
            <a:r>
              <a:rPr lang="en-US" altLang="ja-JP" sz="1700" dirty="0" err="1">
                <a:latin typeface="Arial" charset="0"/>
                <a:ea typeface="ＭＳ Ｐゴシック" charset="0"/>
              </a:rPr>
              <a:t>CarShield</a:t>
            </a:r>
            <a:r>
              <a:rPr lang="en-US" altLang="ja-JP" sz="1700" dirty="0">
                <a:latin typeface="Arial" charset="0"/>
                <a:ea typeface="ＭＳ Ｐゴシック" charset="0"/>
              </a:rPr>
              <a:t>)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ja-JP" sz="1700" dirty="0">
                <a:latin typeface="Arial" charset="0"/>
                <a:ea typeface="ＭＳ Ｐゴシック" charset="0"/>
              </a:rPr>
              <a:t>Educational financing (Actions against DeVry and University of Phoenix)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ja-JP" sz="1700" dirty="0">
                <a:latin typeface="Arial" charset="0"/>
                <a:ea typeface="ＭＳ Ｐゴシック" charset="0"/>
              </a:rPr>
              <a:t>Housing (rent-fixing by major listing platforms, racial discrimination)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Protecting Privacy and Safety Online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ja-JP" sz="1700" dirty="0">
                <a:latin typeface="Arial" charset="0"/>
                <a:ea typeface="ＭＳ Ｐゴシック" charset="0"/>
              </a:rPr>
              <a:t>Banning the sharing of sensitive health data for advertising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ja-JP" sz="1700" dirty="0">
                <a:latin typeface="Arial" charset="0"/>
                <a:ea typeface="ＭＳ Ｐゴシック" charset="0"/>
              </a:rPr>
              <a:t>Protecting geolocation movements of individuals to and from sensitive locations (place of worship, doctors’ offices, political gatherings) 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ja-JP" sz="2000" dirty="0">
                <a:latin typeface="Arial" charset="0"/>
                <a:ea typeface="ＭＳ Ｐゴシック" charset="0"/>
              </a:rPr>
              <a:t>Proactive approach to addressing AI-related harms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ja-JP" sz="1700" dirty="0">
                <a:latin typeface="Arial" charset="0"/>
                <a:ea typeface="ＭＳ Ｐゴシック" charset="0"/>
              </a:rPr>
              <a:t>AI-fueled fraud, impersonation, fake reviews</a:t>
            </a:r>
          </a:p>
        </p:txBody>
      </p:sp>
    </p:spTree>
    <p:extLst>
      <p:ext uri="{BB962C8B-B14F-4D97-AF65-F5344CB8AC3E}">
        <p14:creationId xmlns:p14="http://schemas.microsoft.com/office/powerpoint/2010/main" val="1642058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10600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Evaluating Consumer Deception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52628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Judged on: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Nature of the claim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Type of product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Pharmaceuticals, food, cosmetics/hygiene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Possible consequences of false claim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Degree of consumer reliance on claim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Evidence for making claim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14478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on Comparative Ads and Endorsements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Comparison must be: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based in fact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statistically significant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Meaningful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Spokesperson for endorsements: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must actually use the product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may also be liable in cases of deception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31925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on Product Demonstrations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Must be accurate and non-misleading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Must provide details of demonstration or test within the message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431925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Remedies for </a:t>
            </a:r>
            <a:b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Deceptive Advertising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Consent decrees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First step; Advertiser asked to stop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Cease and desist orders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Second step; Advertiser required to stop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If advertiser refuses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Process is similar to a trial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478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Responses to</a:t>
            </a:r>
            <a:b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Deceptive Advertising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400871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Corrective advertising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New advertising to correct misleading ads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FTC issues order when false beliefs persist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Consumer redress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FTC can demand consumer redress to make up for deception</a:t>
            </a: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81000" y="533400"/>
            <a:ext cx="8466138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3000" dirty="0">
                <a:solidFill>
                  <a:schemeClr val="tx2"/>
                </a:solidFill>
                <a:latin typeface="Arial Black" charset="0"/>
              </a:rPr>
              <a:t>FTC Complaint Procedure (first half)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265238" y="1641475"/>
            <a:ext cx="1965325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1265238" y="1643063"/>
            <a:ext cx="1939925" cy="566737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252538" y="1630363"/>
            <a:ext cx="19653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Consumer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3487738" y="1639888"/>
            <a:ext cx="1962150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3487738" y="1639888"/>
            <a:ext cx="1936750" cy="5683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3475038" y="1627188"/>
            <a:ext cx="19621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Competitor</a:t>
            </a: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5726113" y="1639888"/>
            <a:ext cx="1963737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5726113" y="1639888"/>
            <a:ext cx="1938337" cy="5683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5713413" y="1627188"/>
            <a:ext cx="19637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FTC Staff</a:t>
            </a:r>
          </a:p>
        </p:txBody>
      </p:sp>
      <p:sp>
        <p:nvSpPr>
          <p:cNvPr id="31757" name="Freeform 14"/>
          <p:cNvSpPr>
            <a:spLocks/>
          </p:cNvSpPr>
          <p:nvPr/>
        </p:nvSpPr>
        <p:spPr bwMode="auto">
          <a:xfrm>
            <a:off x="2184400" y="2254250"/>
            <a:ext cx="25400" cy="150813"/>
          </a:xfrm>
          <a:custGeom>
            <a:avLst/>
            <a:gdLst>
              <a:gd name="T0" fmla="*/ 2147483647 w 16"/>
              <a:gd name="T1" fmla="*/ 0 h 95"/>
              <a:gd name="T2" fmla="*/ 0 w 16"/>
              <a:gd name="T3" fmla="*/ 2147483647 h 95"/>
              <a:gd name="T4" fmla="*/ 0 60000 65536"/>
              <a:gd name="T5" fmla="*/ 0 60000 65536"/>
              <a:gd name="T6" fmla="*/ 0 w 16"/>
              <a:gd name="T7" fmla="*/ 0 h 95"/>
              <a:gd name="T8" fmla="*/ 16 w 16"/>
              <a:gd name="T9" fmla="*/ 95 h 9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95">
                <a:moveTo>
                  <a:pt x="15" y="0"/>
                </a:moveTo>
                <a:lnTo>
                  <a:pt x="0" y="94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58" name="Freeform 15"/>
          <p:cNvSpPr>
            <a:spLocks/>
          </p:cNvSpPr>
          <p:nvPr/>
        </p:nvSpPr>
        <p:spPr bwMode="auto">
          <a:xfrm>
            <a:off x="4448175" y="2251075"/>
            <a:ext cx="1588" cy="433388"/>
          </a:xfrm>
          <a:custGeom>
            <a:avLst/>
            <a:gdLst>
              <a:gd name="T0" fmla="*/ 0 w 1"/>
              <a:gd name="T1" fmla="*/ 0 h 273"/>
              <a:gd name="T2" fmla="*/ 0 w 1"/>
              <a:gd name="T3" fmla="*/ 2147483647 h 273"/>
              <a:gd name="T4" fmla="*/ 0 60000 65536"/>
              <a:gd name="T5" fmla="*/ 0 60000 65536"/>
              <a:gd name="T6" fmla="*/ 0 w 1"/>
              <a:gd name="T7" fmla="*/ 0 h 273"/>
              <a:gd name="T8" fmla="*/ 1 w 1"/>
              <a:gd name="T9" fmla="*/ 273 h 2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73">
                <a:moveTo>
                  <a:pt x="0" y="0"/>
                </a:moveTo>
                <a:lnTo>
                  <a:pt x="0" y="272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59" name="Freeform 16"/>
          <p:cNvSpPr>
            <a:spLocks/>
          </p:cNvSpPr>
          <p:nvPr/>
        </p:nvSpPr>
        <p:spPr bwMode="auto">
          <a:xfrm>
            <a:off x="6700838" y="2251075"/>
            <a:ext cx="1587" cy="153988"/>
          </a:xfrm>
          <a:custGeom>
            <a:avLst/>
            <a:gdLst>
              <a:gd name="T0" fmla="*/ 0 w 1"/>
              <a:gd name="T1" fmla="*/ 0 h 97"/>
              <a:gd name="T2" fmla="*/ 0 w 1"/>
              <a:gd name="T3" fmla="*/ 2147483647 h 97"/>
              <a:gd name="T4" fmla="*/ 0 60000 65536"/>
              <a:gd name="T5" fmla="*/ 0 60000 65536"/>
              <a:gd name="T6" fmla="*/ 0 w 1"/>
              <a:gd name="T7" fmla="*/ 0 h 97"/>
              <a:gd name="T8" fmla="*/ 1 w 1"/>
              <a:gd name="T9" fmla="*/ 97 h 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7">
                <a:moveTo>
                  <a:pt x="0" y="0"/>
                </a:moveTo>
                <a:lnTo>
                  <a:pt x="0" y="96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0" name="Freeform 17"/>
          <p:cNvSpPr>
            <a:spLocks/>
          </p:cNvSpPr>
          <p:nvPr/>
        </p:nvSpPr>
        <p:spPr bwMode="auto">
          <a:xfrm>
            <a:off x="2201863" y="2422525"/>
            <a:ext cx="4481512" cy="1588"/>
          </a:xfrm>
          <a:custGeom>
            <a:avLst/>
            <a:gdLst>
              <a:gd name="T0" fmla="*/ 0 w 2823"/>
              <a:gd name="T1" fmla="*/ 0 h 1"/>
              <a:gd name="T2" fmla="*/ 2147483647 w 2823"/>
              <a:gd name="T3" fmla="*/ 0 h 1"/>
              <a:gd name="T4" fmla="*/ 0 60000 65536"/>
              <a:gd name="T5" fmla="*/ 0 60000 65536"/>
              <a:gd name="T6" fmla="*/ 0 w 2823"/>
              <a:gd name="T7" fmla="*/ 0 h 1"/>
              <a:gd name="T8" fmla="*/ 2823 w 282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23" h="1">
                <a:moveTo>
                  <a:pt x="0" y="0"/>
                </a:moveTo>
                <a:lnTo>
                  <a:pt x="2822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1" name="Rectangle 18"/>
          <p:cNvSpPr>
            <a:spLocks noChangeArrowheads="1"/>
          </p:cNvSpPr>
          <p:nvPr/>
        </p:nvSpPr>
        <p:spPr bwMode="auto">
          <a:xfrm>
            <a:off x="3487738" y="2690813"/>
            <a:ext cx="1962150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3487738" y="2692400"/>
            <a:ext cx="1936750" cy="5667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3" name="Rectangle 20"/>
          <p:cNvSpPr>
            <a:spLocks noChangeArrowheads="1"/>
          </p:cNvSpPr>
          <p:nvPr/>
        </p:nvSpPr>
        <p:spPr bwMode="auto">
          <a:xfrm>
            <a:off x="3475038" y="2679700"/>
            <a:ext cx="196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Staff </a:t>
            </a:r>
          </a:p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Investigation</a:t>
            </a:r>
          </a:p>
        </p:txBody>
      </p:sp>
      <p:sp>
        <p:nvSpPr>
          <p:cNvPr id="31764" name="Rectangle 21"/>
          <p:cNvSpPr>
            <a:spLocks noChangeArrowheads="1"/>
          </p:cNvSpPr>
          <p:nvPr/>
        </p:nvSpPr>
        <p:spPr bwMode="auto">
          <a:xfrm>
            <a:off x="5740400" y="2690813"/>
            <a:ext cx="1963738" cy="593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5" name="Rectangle 22"/>
          <p:cNvSpPr>
            <a:spLocks noChangeArrowheads="1"/>
          </p:cNvSpPr>
          <p:nvPr/>
        </p:nvSpPr>
        <p:spPr bwMode="auto">
          <a:xfrm>
            <a:off x="5740400" y="2692400"/>
            <a:ext cx="1938338" cy="5667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6" name="Rectangle 23"/>
          <p:cNvSpPr>
            <a:spLocks noChangeArrowheads="1"/>
          </p:cNvSpPr>
          <p:nvPr/>
        </p:nvSpPr>
        <p:spPr bwMode="auto">
          <a:xfrm>
            <a:off x="5727700" y="2679700"/>
            <a:ext cx="1963738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1767" name="Rectangle 24"/>
          <p:cNvSpPr>
            <a:spLocks noChangeArrowheads="1"/>
          </p:cNvSpPr>
          <p:nvPr/>
        </p:nvSpPr>
        <p:spPr bwMode="auto">
          <a:xfrm>
            <a:off x="3273425" y="3586163"/>
            <a:ext cx="2451100" cy="825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8" name="Rectangle 25"/>
          <p:cNvSpPr>
            <a:spLocks noChangeArrowheads="1"/>
          </p:cNvSpPr>
          <p:nvPr/>
        </p:nvSpPr>
        <p:spPr bwMode="auto">
          <a:xfrm>
            <a:off x="3273425" y="3586163"/>
            <a:ext cx="2425700" cy="80010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69" name="Rectangle 26"/>
          <p:cNvSpPr>
            <a:spLocks noChangeArrowheads="1"/>
          </p:cNvSpPr>
          <p:nvPr/>
        </p:nvSpPr>
        <p:spPr bwMode="auto">
          <a:xfrm>
            <a:off x="3260725" y="3571875"/>
            <a:ext cx="2451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Proposed complaint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&amp; consent order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written</a:t>
            </a:r>
          </a:p>
        </p:txBody>
      </p:sp>
      <p:sp>
        <p:nvSpPr>
          <p:cNvPr id="31770" name="Rectangle 27"/>
          <p:cNvSpPr>
            <a:spLocks noChangeArrowheads="1"/>
          </p:cNvSpPr>
          <p:nvPr/>
        </p:nvSpPr>
        <p:spPr bwMode="auto">
          <a:xfrm>
            <a:off x="3484563" y="4681538"/>
            <a:ext cx="1962150" cy="6143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1" name="Rectangle 28"/>
          <p:cNvSpPr>
            <a:spLocks noChangeArrowheads="1"/>
          </p:cNvSpPr>
          <p:nvPr/>
        </p:nvSpPr>
        <p:spPr bwMode="auto">
          <a:xfrm>
            <a:off x="3484563" y="4681538"/>
            <a:ext cx="1936750" cy="59055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2" name="Rectangle 29"/>
          <p:cNvSpPr>
            <a:spLocks noChangeArrowheads="1"/>
          </p:cNvSpPr>
          <p:nvPr/>
        </p:nvSpPr>
        <p:spPr bwMode="auto">
          <a:xfrm>
            <a:off x="3471863" y="4668838"/>
            <a:ext cx="19621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Reviewed by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Commissioners</a:t>
            </a:r>
          </a:p>
        </p:txBody>
      </p:sp>
      <p:sp>
        <p:nvSpPr>
          <p:cNvPr id="31773" name="Rectangle 30"/>
          <p:cNvSpPr>
            <a:spLocks noChangeArrowheads="1"/>
          </p:cNvSpPr>
          <p:nvPr/>
        </p:nvSpPr>
        <p:spPr bwMode="auto">
          <a:xfrm>
            <a:off x="5734050" y="4695825"/>
            <a:ext cx="2046288" cy="6143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4" name="Rectangle 31"/>
          <p:cNvSpPr>
            <a:spLocks noChangeArrowheads="1"/>
          </p:cNvSpPr>
          <p:nvPr/>
        </p:nvSpPr>
        <p:spPr bwMode="auto">
          <a:xfrm>
            <a:off x="5734050" y="4695825"/>
            <a:ext cx="2020888" cy="588963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5" name="Rectangle 32"/>
          <p:cNvSpPr>
            <a:spLocks noChangeArrowheads="1"/>
          </p:cNvSpPr>
          <p:nvPr/>
        </p:nvSpPr>
        <p:spPr bwMode="auto">
          <a:xfrm>
            <a:off x="5721350" y="4683125"/>
            <a:ext cx="204628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1776" name="Rectangle 33"/>
          <p:cNvSpPr>
            <a:spLocks noChangeArrowheads="1"/>
          </p:cNvSpPr>
          <p:nvPr/>
        </p:nvSpPr>
        <p:spPr bwMode="auto">
          <a:xfrm>
            <a:off x="2298700" y="5735638"/>
            <a:ext cx="2009775" cy="790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7" name="Rectangle 34"/>
          <p:cNvSpPr>
            <a:spLocks noChangeArrowheads="1"/>
          </p:cNvSpPr>
          <p:nvPr/>
        </p:nvSpPr>
        <p:spPr bwMode="auto">
          <a:xfrm>
            <a:off x="2300288" y="5735638"/>
            <a:ext cx="1982787" cy="76517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78" name="Rectangle 35"/>
          <p:cNvSpPr>
            <a:spLocks noChangeArrowheads="1"/>
          </p:cNvSpPr>
          <p:nvPr/>
        </p:nvSpPr>
        <p:spPr bwMode="auto">
          <a:xfrm>
            <a:off x="2287588" y="5721350"/>
            <a:ext cx="2008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or commission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rejects order</a:t>
            </a:r>
          </a:p>
        </p:txBody>
      </p:sp>
      <p:sp>
        <p:nvSpPr>
          <p:cNvPr id="31779" name="Rectangle 36"/>
          <p:cNvSpPr>
            <a:spLocks noChangeArrowheads="1"/>
          </p:cNvSpPr>
          <p:nvPr/>
        </p:nvSpPr>
        <p:spPr bwMode="auto">
          <a:xfrm>
            <a:off x="6789738" y="5707063"/>
            <a:ext cx="1963737" cy="838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80" name="Rectangle 37"/>
          <p:cNvSpPr>
            <a:spLocks noChangeArrowheads="1"/>
          </p:cNvSpPr>
          <p:nvPr/>
        </p:nvSpPr>
        <p:spPr bwMode="auto">
          <a:xfrm>
            <a:off x="6789738" y="5707063"/>
            <a:ext cx="1938337" cy="81280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81" name="Rectangle 38"/>
          <p:cNvSpPr>
            <a:spLocks noChangeArrowheads="1"/>
          </p:cNvSpPr>
          <p:nvPr/>
        </p:nvSpPr>
        <p:spPr bwMode="auto">
          <a:xfrm>
            <a:off x="6777038" y="5694363"/>
            <a:ext cx="19637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Case Resolved</a:t>
            </a:r>
          </a:p>
        </p:txBody>
      </p:sp>
      <p:sp>
        <p:nvSpPr>
          <p:cNvPr id="31782" name="Freeform 39"/>
          <p:cNvSpPr>
            <a:spLocks/>
          </p:cNvSpPr>
          <p:nvPr/>
        </p:nvSpPr>
        <p:spPr bwMode="auto">
          <a:xfrm>
            <a:off x="4445000" y="3303588"/>
            <a:ext cx="1588" cy="230187"/>
          </a:xfrm>
          <a:custGeom>
            <a:avLst/>
            <a:gdLst>
              <a:gd name="T0" fmla="*/ 0 w 1"/>
              <a:gd name="T1" fmla="*/ 0 h 145"/>
              <a:gd name="T2" fmla="*/ 0 w 1"/>
              <a:gd name="T3" fmla="*/ 2147483647 h 145"/>
              <a:gd name="T4" fmla="*/ 0 60000 65536"/>
              <a:gd name="T5" fmla="*/ 0 60000 65536"/>
              <a:gd name="T6" fmla="*/ 0 w 1"/>
              <a:gd name="T7" fmla="*/ 0 h 145"/>
              <a:gd name="T8" fmla="*/ 1 w 1"/>
              <a:gd name="T9" fmla="*/ 145 h 14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5">
                <a:moveTo>
                  <a:pt x="0" y="0"/>
                </a:moveTo>
                <a:lnTo>
                  <a:pt x="0" y="144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3" name="Freeform 40"/>
          <p:cNvSpPr>
            <a:spLocks/>
          </p:cNvSpPr>
          <p:nvPr/>
        </p:nvSpPr>
        <p:spPr bwMode="auto">
          <a:xfrm>
            <a:off x="4456113" y="4425950"/>
            <a:ext cx="1587" cy="231775"/>
          </a:xfrm>
          <a:custGeom>
            <a:avLst/>
            <a:gdLst>
              <a:gd name="T0" fmla="*/ 0 w 1"/>
              <a:gd name="T1" fmla="*/ 0 h 146"/>
              <a:gd name="T2" fmla="*/ 0 w 1"/>
              <a:gd name="T3" fmla="*/ 2147483647 h 146"/>
              <a:gd name="T4" fmla="*/ 0 60000 65536"/>
              <a:gd name="T5" fmla="*/ 0 60000 65536"/>
              <a:gd name="T6" fmla="*/ 0 w 1"/>
              <a:gd name="T7" fmla="*/ 0 h 146"/>
              <a:gd name="T8" fmla="*/ 1 w 1"/>
              <a:gd name="T9" fmla="*/ 146 h 1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6">
                <a:moveTo>
                  <a:pt x="0" y="0"/>
                </a:moveTo>
                <a:lnTo>
                  <a:pt x="0" y="145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4" name="Freeform 41"/>
          <p:cNvSpPr>
            <a:spLocks/>
          </p:cNvSpPr>
          <p:nvPr/>
        </p:nvSpPr>
        <p:spPr bwMode="auto">
          <a:xfrm>
            <a:off x="5497513" y="2968625"/>
            <a:ext cx="219075" cy="1588"/>
          </a:xfrm>
          <a:custGeom>
            <a:avLst/>
            <a:gdLst>
              <a:gd name="T0" fmla="*/ 0 w 138"/>
              <a:gd name="T1" fmla="*/ 0 h 1"/>
              <a:gd name="T2" fmla="*/ 2147483647 w 138"/>
              <a:gd name="T3" fmla="*/ 0 h 1"/>
              <a:gd name="T4" fmla="*/ 0 60000 65536"/>
              <a:gd name="T5" fmla="*/ 0 60000 65536"/>
              <a:gd name="T6" fmla="*/ 0 w 138"/>
              <a:gd name="T7" fmla="*/ 0 h 1"/>
              <a:gd name="T8" fmla="*/ 138 w 13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" h="1">
                <a:moveTo>
                  <a:pt x="0" y="0"/>
                </a:moveTo>
                <a:lnTo>
                  <a:pt x="137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5" name="Freeform 42"/>
          <p:cNvSpPr>
            <a:spLocks/>
          </p:cNvSpPr>
          <p:nvPr/>
        </p:nvSpPr>
        <p:spPr bwMode="auto">
          <a:xfrm>
            <a:off x="5481638" y="4989513"/>
            <a:ext cx="217487" cy="1587"/>
          </a:xfrm>
          <a:custGeom>
            <a:avLst/>
            <a:gdLst>
              <a:gd name="T0" fmla="*/ 0 w 137"/>
              <a:gd name="T1" fmla="*/ 0 h 1"/>
              <a:gd name="T2" fmla="*/ 2147483647 w 137"/>
              <a:gd name="T3" fmla="*/ 0 h 1"/>
              <a:gd name="T4" fmla="*/ 0 60000 65536"/>
              <a:gd name="T5" fmla="*/ 0 60000 65536"/>
              <a:gd name="T6" fmla="*/ 0 w 137"/>
              <a:gd name="T7" fmla="*/ 0 h 1"/>
              <a:gd name="T8" fmla="*/ 137 w 137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7" h="1">
                <a:moveTo>
                  <a:pt x="0" y="0"/>
                </a:moveTo>
                <a:lnTo>
                  <a:pt x="136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6" name="Freeform 43"/>
          <p:cNvSpPr>
            <a:spLocks/>
          </p:cNvSpPr>
          <p:nvPr/>
        </p:nvSpPr>
        <p:spPr bwMode="auto">
          <a:xfrm>
            <a:off x="6527800" y="6127750"/>
            <a:ext cx="219075" cy="1588"/>
          </a:xfrm>
          <a:custGeom>
            <a:avLst/>
            <a:gdLst>
              <a:gd name="T0" fmla="*/ 0 w 138"/>
              <a:gd name="T1" fmla="*/ 0 h 1"/>
              <a:gd name="T2" fmla="*/ 2147483647 w 138"/>
              <a:gd name="T3" fmla="*/ 0 h 1"/>
              <a:gd name="T4" fmla="*/ 0 60000 65536"/>
              <a:gd name="T5" fmla="*/ 0 60000 65536"/>
              <a:gd name="T6" fmla="*/ 0 w 138"/>
              <a:gd name="T7" fmla="*/ 0 h 1"/>
              <a:gd name="T8" fmla="*/ 138 w 13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" h="1">
                <a:moveTo>
                  <a:pt x="0" y="0"/>
                </a:moveTo>
                <a:lnTo>
                  <a:pt x="137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7" name="Freeform 44"/>
          <p:cNvSpPr>
            <a:spLocks/>
          </p:cNvSpPr>
          <p:nvPr/>
        </p:nvSpPr>
        <p:spPr bwMode="auto">
          <a:xfrm>
            <a:off x="4465638" y="5294313"/>
            <a:ext cx="1587" cy="128587"/>
          </a:xfrm>
          <a:custGeom>
            <a:avLst/>
            <a:gdLst>
              <a:gd name="T0" fmla="*/ 0 w 1"/>
              <a:gd name="T1" fmla="*/ 0 h 81"/>
              <a:gd name="T2" fmla="*/ 0 w 1"/>
              <a:gd name="T3" fmla="*/ 2147483647 h 81"/>
              <a:gd name="T4" fmla="*/ 0 60000 65536"/>
              <a:gd name="T5" fmla="*/ 0 60000 65536"/>
              <a:gd name="T6" fmla="*/ 0 w 1"/>
              <a:gd name="T7" fmla="*/ 0 h 81"/>
              <a:gd name="T8" fmla="*/ 1 w 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1">
                <a:moveTo>
                  <a:pt x="0" y="0"/>
                </a:moveTo>
                <a:lnTo>
                  <a:pt x="0" y="8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8" name="Freeform 45"/>
          <p:cNvSpPr>
            <a:spLocks/>
          </p:cNvSpPr>
          <p:nvPr/>
        </p:nvSpPr>
        <p:spPr bwMode="auto">
          <a:xfrm>
            <a:off x="3332163" y="5437188"/>
            <a:ext cx="2170112" cy="1587"/>
          </a:xfrm>
          <a:custGeom>
            <a:avLst/>
            <a:gdLst>
              <a:gd name="T0" fmla="*/ 0 w 1367"/>
              <a:gd name="T1" fmla="*/ 0 h 1"/>
              <a:gd name="T2" fmla="*/ 2147483647 w 1367"/>
              <a:gd name="T3" fmla="*/ 0 h 1"/>
              <a:gd name="T4" fmla="*/ 0 60000 65536"/>
              <a:gd name="T5" fmla="*/ 0 60000 65536"/>
              <a:gd name="T6" fmla="*/ 0 w 1367"/>
              <a:gd name="T7" fmla="*/ 0 h 1"/>
              <a:gd name="T8" fmla="*/ 1367 w 1367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67" h="1">
                <a:moveTo>
                  <a:pt x="0" y="0"/>
                </a:moveTo>
                <a:lnTo>
                  <a:pt x="1366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9" name="Freeform 46"/>
          <p:cNvSpPr>
            <a:spLocks/>
          </p:cNvSpPr>
          <p:nvPr/>
        </p:nvSpPr>
        <p:spPr bwMode="auto">
          <a:xfrm>
            <a:off x="5518150" y="5449888"/>
            <a:ext cx="1588" cy="257175"/>
          </a:xfrm>
          <a:custGeom>
            <a:avLst/>
            <a:gdLst>
              <a:gd name="T0" fmla="*/ 0 w 1"/>
              <a:gd name="T1" fmla="*/ 0 h 162"/>
              <a:gd name="T2" fmla="*/ 0 w 1"/>
              <a:gd name="T3" fmla="*/ 2147483647 h 162"/>
              <a:gd name="T4" fmla="*/ 0 60000 65536"/>
              <a:gd name="T5" fmla="*/ 0 60000 65536"/>
              <a:gd name="T6" fmla="*/ 0 w 1"/>
              <a:gd name="T7" fmla="*/ 0 h 162"/>
              <a:gd name="T8" fmla="*/ 1 w 1"/>
              <a:gd name="T9" fmla="*/ 162 h 1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62">
                <a:moveTo>
                  <a:pt x="0" y="0"/>
                </a:moveTo>
                <a:lnTo>
                  <a:pt x="0" y="161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0" name="Freeform 47"/>
          <p:cNvSpPr>
            <a:spLocks/>
          </p:cNvSpPr>
          <p:nvPr/>
        </p:nvSpPr>
        <p:spPr bwMode="auto">
          <a:xfrm>
            <a:off x="3327400" y="5449888"/>
            <a:ext cx="1588" cy="257175"/>
          </a:xfrm>
          <a:custGeom>
            <a:avLst/>
            <a:gdLst>
              <a:gd name="T0" fmla="*/ 0 w 1"/>
              <a:gd name="T1" fmla="*/ 0 h 162"/>
              <a:gd name="T2" fmla="*/ 0 w 1"/>
              <a:gd name="T3" fmla="*/ 2147483647 h 162"/>
              <a:gd name="T4" fmla="*/ 0 60000 65536"/>
              <a:gd name="T5" fmla="*/ 0 60000 65536"/>
              <a:gd name="T6" fmla="*/ 0 w 1"/>
              <a:gd name="T7" fmla="*/ 0 h 162"/>
              <a:gd name="T8" fmla="*/ 1 w 1"/>
              <a:gd name="T9" fmla="*/ 162 h 1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62">
                <a:moveTo>
                  <a:pt x="0" y="0"/>
                </a:moveTo>
                <a:lnTo>
                  <a:pt x="0" y="161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1" name="Freeform 48"/>
          <p:cNvSpPr>
            <a:spLocks/>
          </p:cNvSpPr>
          <p:nvPr/>
        </p:nvSpPr>
        <p:spPr bwMode="auto">
          <a:xfrm>
            <a:off x="3346450" y="6545263"/>
            <a:ext cx="1588" cy="307975"/>
          </a:xfrm>
          <a:custGeom>
            <a:avLst/>
            <a:gdLst>
              <a:gd name="T0" fmla="*/ 0 w 1"/>
              <a:gd name="T1" fmla="*/ 0 h 194"/>
              <a:gd name="T2" fmla="*/ 0 w 1"/>
              <a:gd name="T3" fmla="*/ 2147483647 h 194"/>
              <a:gd name="T4" fmla="*/ 0 60000 65536"/>
              <a:gd name="T5" fmla="*/ 0 60000 65536"/>
              <a:gd name="T6" fmla="*/ 0 w 1"/>
              <a:gd name="T7" fmla="*/ 0 h 194"/>
              <a:gd name="T8" fmla="*/ 1 w 1"/>
              <a:gd name="T9" fmla="*/ 194 h 1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4">
                <a:moveTo>
                  <a:pt x="0" y="0"/>
                </a:moveTo>
                <a:lnTo>
                  <a:pt x="0" y="193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2" name="Rectangle 49"/>
          <p:cNvSpPr>
            <a:spLocks noChangeArrowheads="1"/>
          </p:cNvSpPr>
          <p:nvPr/>
        </p:nvSpPr>
        <p:spPr bwMode="auto">
          <a:xfrm>
            <a:off x="4505325" y="5719763"/>
            <a:ext cx="2008188" cy="822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93" name="Rectangle 50"/>
          <p:cNvSpPr>
            <a:spLocks noChangeArrowheads="1"/>
          </p:cNvSpPr>
          <p:nvPr/>
        </p:nvSpPr>
        <p:spPr bwMode="auto">
          <a:xfrm>
            <a:off x="4505325" y="5719763"/>
            <a:ext cx="1982788" cy="7969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94" name="Rectangle 51"/>
          <p:cNvSpPr>
            <a:spLocks noChangeArrowheads="1"/>
          </p:cNvSpPr>
          <p:nvPr/>
        </p:nvSpPr>
        <p:spPr bwMode="auto">
          <a:xfrm>
            <a:off x="4492625" y="5705475"/>
            <a:ext cx="2008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agrees or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negotiates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" y="457200"/>
            <a:ext cx="88296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3100" dirty="0">
                <a:solidFill>
                  <a:schemeClr val="tx2"/>
                </a:solidFill>
                <a:latin typeface="Arial Black" charset="0"/>
              </a:rPr>
              <a:t>FTC Complaint Procedure (final half)</a:t>
            </a:r>
          </a:p>
        </p:txBody>
      </p:sp>
      <p:sp>
        <p:nvSpPr>
          <p:cNvPr id="32772" name="Freeform 5"/>
          <p:cNvSpPr>
            <a:spLocks/>
          </p:cNvSpPr>
          <p:nvPr/>
        </p:nvSpPr>
        <p:spPr bwMode="auto">
          <a:xfrm>
            <a:off x="3967163" y="1454150"/>
            <a:ext cx="1587" cy="311150"/>
          </a:xfrm>
          <a:custGeom>
            <a:avLst/>
            <a:gdLst>
              <a:gd name="T0" fmla="*/ 0 w 1"/>
              <a:gd name="T1" fmla="*/ 0 h 196"/>
              <a:gd name="T2" fmla="*/ 0 w 1"/>
              <a:gd name="T3" fmla="*/ 2147483647 h 196"/>
              <a:gd name="T4" fmla="*/ 0 60000 65536"/>
              <a:gd name="T5" fmla="*/ 0 60000 65536"/>
              <a:gd name="T6" fmla="*/ 0 w 1"/>
              <a:gd name="T7" fmla="*/ 0 h 196"/>
              <a:gd name="T8" fmla="*/ 1 w 1"/>
              <a:gd name="T9" fmla="*/ 196 h 1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96">
                <a:moveTo>
                  <a:pt x="0" y="0"/>
                </a:moveTo>
                <a:lnTo>
                  <a:pt x="0" y="195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5526088" y="1762125"/>
            <a:ext cx="1995487" cy="896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5526088" y="1762125"/>
            <a:ext cx="1970087" cy="8715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5513388" y="1749425"/>
            <a:ext cx="19954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2741613" y="1760538"/>
            <a:ext cx="2490787" cy="895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2741613" y="1760538"/>
            <a:ext cx="2465387" cy="86995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2728913" y="1746250"/>
            <a:ext cx="2490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Hearing before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administrative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law judge (ALJ)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1846263" y="4451350"/>
            <a:ext cx="1995487" cy="6810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0" name="Rectangle 13"/>
          <p:cNvSpPr>
            <a:spLocks noChangeArrowheads="1"/>
          </p:cNvSpPr>
          <p:nvPr/>
        </p:nvSpPr>
        <p:spPr bwMode="auto">
          <a:xfrm>
            <a:off x="1846263" y="4451350"/>
            <a:ext cx="1968500" cy="655638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1" name="Rectangle 14"/>
          <p:cNvSpPr>
            <a:spLocks noChangeArrowheads="1"/>
          </p:cNvSpPr>
          <p:nvPr/>
        </p:nvSpPr>
        <p:spPr bwMode="auto">
          <a:xfrm>
            <a:off x="1833563" y="4438650"/>
            <a:ext cx="19939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and FTC agree</a:t>
            </a:r>
          </a:p>
        </p:txBody>
      </p:sp>
      <p:sp>
        <p:nvSpPr>
          <p:cNvPr id="32782" name="Rectangle 15"/>
          <p:cNvSpPr>
            <a:spLocks noChangeArrowheads="1"/>
          </p:cNvSpPr>
          <p:nvPr/>
        </p:nvSpPr>
        <p:spPr bwMode="auto">
          <a:xfrm>
            <a:off x="4103688" y="4451350"/>
            <a:ext cx="1993900" cy="695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3" name="Rectangle 16"/>
          <p:cNvSpPr>
            <a:spLocks noChangeArrowheads="1"/>
          </p:cNvSpPr>
          <p:nvPr/>
        </p:nvSpPr>
        <p:spPr bwMode="auto">
          <a:xfrm>
            <a:off x="4102100" y="4451350"/>
            <a:ext cx="1968500" cy="669925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4" name="Rectangle 17"/>
          <p:cNvSpPr>
            <a:spLocks noChangeArrowheads="1"/>
          </p:cNvSpPr>
          <p:nvPr/>
        </p:nvSpPr>
        <p:spPr bwMode="auto">
          <a:xfrm>
            <a:off x="4089400" y="4438650"/>
            <a:ext cx="19939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Advertiser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or FTC appeal</a:t>
            </a:r>
          </a:p>
        </p:txBody>
      </p:sp>
      <p:sp>
        <p:nvSpPr>
          <p:cNvPr id="32785" name="Rectangle 18"/>
          <p:cNvSpPr>
            <a:spLocks noChangeArrowheads="1"/>
          </p:cNvSpPr>
          <p:nvPr/>
        </p:nvSpPr>
        <p:spPr bwMode="auto">
          <a:xfrm>
            <a:off x="6346825" y="5373688"/>
            <a:ext cx="1995488" cy="6080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6" name="Rectangle 19"/>
          <p:cNvSpPr>
            <a:spLocks noChangeArrowheads="1"/>
          </p:cNvSpPr>
          <p:nvPr/>
        </p:nvSpPr>
        <p:spPr bwMode="auto">
          <a:xfrm>
            <a:off x="6346825" y="5373688"/>
            <a:ext cx="1970088" cy="582612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7" name="Rectangle 20"/>
          <p:cNvSpPr>
            <a:spLocks noChangeArrowheads="1"/>
          </p:cNvSpPr>
          <p:nvPr/>
        </p:nvSpPr>
        <p:spPr bwMode="auto">
          <a:xfrm>
            <a:off x="6334125" y="5360988"/>
            <a:ext cx="19954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Dismissed</a:t>
            </a:r>
          </a:p>
        </p:txBody>
      </p:sp>
      <p:sp>
        <p:nvSpPr>
          <p:cNvPr id="32788" name="Freeform 21"/>
          <p:cNvSpPr>
            <a:spLocks/>
          </p:cNvSpPr>
          <p:nvPr/>
        </p:nvSpPr>
        <p:spPr bwMode="auto">
          <a:xfrm>
            <a:off x="3963988" y="2673350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9" name="Freeform 22"/>
          <p:cNvSpPr>
            <a:spLocks/>
          </p:cNvSpPr>
          <p:nvPr/>
        </p:nvSpPr>
        <p:spPr bwMode="auto">
          <a:xfrm>
            <a:off x="5087938" y="5159375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0" name="Freeform 23"/>
          <p:cNvSpPr>
            <a:spLocks/>
          </p:cNvSpPr>
          <p:nvPr/>
        </p:nvSpPr>
        <p:spPr bwMode="auto">
          <a:xfrm>
            <a:off x="5265738" y="2197100"/>
            <a:ext cx="222250" cy="1588"/>
          </a:xfrm>
          <a:custGeom>
            <a:avLst/>
            <a:gdLst>
              <a:gd name="T0" fmla="*/ 0 w 140"/>
              <a:gd name="T1" fmla="*/ 0 h 1"/>
              <a:gd name="T2" fmla="*/ 2147483647 w 140"/>
              <a:gd name="T3" fmla="*/ 0 h 1"/>
              <a:gd name="T4" fmla="*/ 0 60000 65536"/>
              <a:gd name="T5" fmla="*/ 0 60000 65536"/>
              <a:gd name="T6" fmla="*/ 0 w 140"/>
              <a:gd name="T7" fmla="*/ 0 h 1"/>
              <a:gd name="T8" fmla="*/ 140 w 14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" h="1">
                <a:moveTo>
                  <a:pt x="0" y="0"/>
                </a:moveTo>
                <a:lnTo>
                  <a:pt x="139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1" name="Freeform 24"/>
          <p:cNvSpPr>
            <a:spLocks/>
          </p:cNvSpPr>
          <p:nvPr/>
        </p:nvSpPr>
        <p:spPr bwMode="auto">
          <a:xfrm>
            <a:off x="6081713" y="5683250"/>
            <a:ext cx="223837" cy="1588"/>
          </a:xfrm>
          <a:custGeom>
            <a:avLst/>
            <a:gdLst>
              <a:gd name="T0" fmla="*/ 0 w 141"/>
              <a:gd name="T1" fmla="*/ 0 h 1"/>
              <a:gd name="T2" fmla="*/ 2147483647 w 141"/>
              <a:gd name="T3" fmla="*/ 0 h 1"/>
              <a:gd name="T4" fmla="*/ 0 60000 65536"/>
              <a:gd name="T5" fmla="*/ 0 60000 65536"/>
              <a:gd name="T6" fmla="*/ 0 w 141"/>
              <a:gd name="T7" fmla="*/ 0 h 1"/>
              <a:gd name="T8" fmla="*/ 141 w 14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1" h="1">
                <a:moveTo>
                  <a:pt x="0" y="0"/>
                </a:moveTo>
                <a:lnTo>
                  <a:pt x="140" y="0"/>
                </a:lnTo>
              </a:path>
            </a:pathLst>
          </a:custGeom>
          <a:noFill/>
          <a:ln w="25400" cap="rnd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2" name="Freeform 25"/>
          <p:cNvSpPr>
            <a:spLocks/>
          </p:cNvSpPr>
          <p:nvPr/>
        </p:nvSpPr>
        <p:spPr bwMode="auto">
          <a:xfrm>
            <a:off x="3998913" y="4017963"/>
            <a:ext cx="1587" cy="157162"/>
          </a:xfrm>
          <a:custGeom>
            <a:avLst/>
            <a:gdLst>
              <a:gd name="T0" fmla="*/ 0 w 1"/>
              <a:gd name="T1" fmla="*/ 0 h 99"/>
              <a:gd name="T2" fmla="*/ 0 w 1"/>
              <a:gd name="T3" fmla="*/ 2147483647 h 99"/>
              <a:gd name="T4" fmla="*/ 0 60000 65536"/>
              <a:gd name="T5" fmla="*/ 0 60000 65536"/>
              <a:gd name="T6" fmla="*/ 0 w 1"/>
              <a:gd name="T7" fmla="*/ 0 h 99"/>
              <a:gd name="T8" fmla="*/ 1 w 1"/>
              <a:gd name="T9" fmla="*/ 99 h 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99">
                <a:moveTo>
                  <a:pt x="0" y="0"/>
                </a:moveTo>
                <a:lnTo>
                  <a:pt x="0" y="9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3" name="Freeform 26"/>
          <p:cNvSpPr>
            <a:spLocks/>
          </p:cNvSpPr>
          <p:nvPr/>
        </p:nvSpPr>
        <p:spPr bwMode="auto">
          <a:xfrm>
            <a:off x="2855913" y="4184650"/>
            <a:ext cx="2198687" cy="1588"/>
          </a:xfrm>
          <a:custGeom>
            <a:avLst/>
            <a:gdLst>
              <a:gd name="T0" fmla="*/ 0 w 1385"/>
              <a:gd name="T1" fmla="*/ 0 h 1"/>
              <a:gd name="T2" fmla="*/ 2147483647 w 1385"/>
              <a:gd name="T3" fmla="*/ 0 h 1"/>
              <a:gd name="T4" fmla="*/ 0 60000 65536"/>
              <a:gd name="T5" fmla="*/ 0 60000 65536"/>
              <a:gd name="T6" fmla="*/ 0 w 1385"/>
              <a:gd name="T7" fmla="*/ 0 h 1"/>
              <a:gd name="T8" fmla="*/ 1385 w 138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85" h="1">
                <a:moveTo>
                  <a:pt x="0" y="0"/>
                </a:moveTo>
                <a:lnTo>
                  <a:pt x="1384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4" name="Freeform 27"/>
          <p:cNvSpPr>
            <a:spLocks/>
          </p:cNvSpPr>
          <p:nvPr/>
        </p:nvSpPr>
        <p:spPr bwMode="auto">
          <a:xfrm>
            <a:off x="5070475" y="4198938"/>
            <a:ext cx="1588" cy="236537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5" name="Freeform 28"/>
          <p:cNvSpPr>
            <a:spLocks/>
          </p:cNvSpPr>
          <p:nvPr/>
        </p:nvSpPr>
        <p:spPr bwMode="auto">
          <a:xfrm>
            <a:off x="2843213" y="4198938"/>
            <a:ext cx="1587" cy="236537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6" name="Rectangle 29"/>
          <p:cNvSpPr>
            <a:spLocks noChangeArrowheads="1"/>
          </p:cNvSpPr>
          <p:nvPr/>
        </p:nvSpPr>
        <p:spPr bwMode="auto">
          <a:xfrm>
            <a:off x="1803400" y="5395913"/>
            <a:ext cx="1995488" cy="603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97" name="Rectangle 30"/>
          <p:cNvSpPr>
            <a:spLocks noChangeArrowheads="1"/>
          </p:cNvSpPr>
          <p:nvPr/>
        </p:nvSpPr>
        <p:spPr bwMode="auto">
          <a:xfrm>
            <a:off x="1803400" y="5395913"/>
            <a:ext cx="1970088" cy="576262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98" name="Rectangle 31"/>
          <p:cNvSpPr>
            <a:spLocks noChangeArrowheads="1"/>
          </p:cNvSpPr>
          <p:nvPr/>
        </p:nvSpPr>
        <p:spPr bwMode="auto">
          <a:xfrm>
            <a:off x="1790700" y="5383213"/>
            <a:ext cx="19954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Case resolved</a:t>
            </a:r>
          </a:p>
        </p:txBody>
      </p:sp>
      <p:sp>
        <p:nvSpPr>
          <p:cNvPr id="32799" name="Rectangle 32"/>
          <p:cNvSpPr>
            <a:spLocks noChangeArrowheads="1"/>
          </p:cNvSpPr>
          <p:nvPr/>
        </p:nvSpPr>
        <p:spPr bwMode="auto">
          <a:xfrm>
            <a:off x="4060825" y="5394325"/>
            <a:ext cx="1992313" cy="603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0" name="Rectangle 33"/>
          <p:cNvSpPr>
            <a:spLocks noChangeArrowheads="1"/>
          </p:cNvSpPr>
          <p:nvPr/>
        </p:nvSpPr>
        <p:spPr bwMode="auto">
          <a:xfrm>
            <a:off x="4060825" y="5394325"/>
            <a:ext cx="1968500" cy="576263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1" name="Rectangle 34"/>
          <p:cNvSpPr>
            <a:spLocks noChangeArrowheads="1"/>
          </p:cNvSpPr>
          <p:nvPr/>
        </p:nvSpPr>
        <p:spPr bwMode="auto">
          <a:xfrm>
            <a:off x="4048125" y="5380038"/>
            <a:ext cx="19939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Hearing before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commissioners</a:t>
            </a:r>
          </a:p>
        </p:txBody>
      </p:sp>
      <p:sp>
        <p:nvSpPr>
          <p:cNvPr id="32802" name="Rectangle 35"/>
          <p:cNvSpPr>
            <a:spLocks noChangeArrowheads="1"/>
          </p:cNvSpPr>
          <p:nvPr/>
        </p:nvSpPr>
        <p:spPr bwMode="auto">
          <a:xfrm>
            <a:off x="4062413" y="6259513"/>
            <a:ext cx="1993900" cy="603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3" name="Rectangle 36"/>
          <p:cNvSpPr>
            <a:spLocks noChangeArrowheads="1"/>
          </p:cNvSpPr>
          <p:nvPr/>
        </p:nvSpPr>
        <p:spPr bwMode="auto">
          <a:xfrm>
            <a:off x="4062413" y="6259513"/>
            <a:ext cx="1968500" cy="57785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4" name="Rectangle 37"/>
          <p:cNvSpPr>
            <a:spLocks noChangeArrowheads="1"/>
          </p:cNvSpPr>
          <p:nvPr/>
        </p:nvSpPr>
        <p:spPr bwMode="auto">
          <a:xfrm>
            <a:off x="4049713" y="6246813"/>
            <a:ext cx="19939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700" b="1" dirty="0">
                <a:solidFill>
                  <a:srgbClr val="FFFFCC"/>
                </a:solidFill>
                <a:latin typeface="Arial" charset="0"/>
              </a:rPr>
              <a:t>Appeals court</a:t>
            </a:r>
          </a:p>
        </p:txBody>
      </p:sp>
      <p:sp>
        <p:nvSpPr>
          <p:cNvPr id="32805" name="Rectangle 38"/>
          <p:cNvSpPr>
            <a:spLocks noChangeArrowheads="1"/>
          </p:cNvSpPr>
          <p:nvPr/>
        </p:nvSpPr>
        <p:spPr bwMode="auto">
          <a:xfrm>
            <a:off x="2740025" y="2935288"/>
            <a:ext cx="2490788" cy="1068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6" name="Rectangle 39"/>
          <p:cNvSpPr>
            <a:spLocks noChangeArrowheads="1"/>
          </p:cNvSpPr>
          <p:nvPr/>
        </p:nvSpPr>
        <p:spPr bwMode="auto">
          <a:xfrm>
            <a:off x="2740025" y="2935288"/>
            <a:ext cx="2465388" cy="1041400"/>
          </a:xfrm>
          <a:prstGeom prst="rect">
            <a:avLst/>
          </a:prstGeom>
          <a:solidFill>
            <a:srgbClr val="099D1E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7" name="Rectangle 40"/>
          <p:cNvSpPr>
            <a:spLocks noChangeArrowheads="1"/>
          </p:cNvSpPr>
          <p:nvPr/>
        </p:nvSpPr>
        <p:spPr bwMode="auto">
          <a:xfrm>
            <a:off x="2727325" y="2922588"/>
            <a:ext cx="249078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If substantial evidence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of violation,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cease-and-desist order </a:t>
            </a:r>
          </a:p>
          <a:p>
            <a:pPr algn="ctr" eaLnBrk="0" hangingPunct="0"/>
            <a:r>
              <a:rPr lang="en-US" sz="1500" b="1" dirty="0">
                <a:solidFill>
                  <a:srgbClr val="FFFFCC"/>
                </a:solidFill>
                <a:latin typeface="Arial" charset="0"/>
              </a:rPr>
              <a:t>written by ALJ</a:t>
            </a:r>
          </a:p>
        </p:txBody>
      </p:sp>
      <p:sp>
        <p:nvSpPr>
          <p:cNvPr id="32808" name="Freeform 41"/>
          <p:cNvSpPr>
            <a:spLocks/>
          </p:cNvSpPr>
          <p:nvPr/>
        </p:nvSpPr>
        <p:spPr bwMode="auto">
          <a:xfrm>
            <a:off x="2843213" y="5143500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09" name="Freeform 42"/>
          <p:cNvSpPr>
            <a:spLocks/>
          </p:cNvSpPr>
          <p:nvPr/>
        </p:nvSpPr>
        <p:spPr bwMode="auto">
          <a:xfrm>
            <a:off x="5087938" y="5994400"/>
            <a:ext cx="1587" cy="236538"/>
          </a:xfrm>
          <a:custGeom>
            <a:avLst/>
            <a:gdLst>
              <a:gd name="T0" fmla="*/ 0 w 1"/>
              <a:gd name="T1" fmla="*/ 0 h 149"/>
              <a:gd name="T2" fmla="*/ 0 w 1"/>
              <a:gd name="T3" fmla="*/ 2147483647 h 149"/>
              <a:gd name="T4" fmla="*/ 0 60000 65536"/>
              <a:gd name="T5" fmla="*/ 0 60000 65536"/>
              <a:gd name="T6" fmla="*/ 0 w 1"/>
              <a:gd name="T7" fmla="*/ 0 h 149"/>
              <a:gd name="T8" fmla="*/ 1 w 1"/>
              <a:gd name="T9" fmla="*/ 149 h 1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9">
                <a:moveTo>
                  <a:pt x="0" y="0"/>
                </a:moveTo>
                <a:lnTo>
                  <a:pt x="0" y="148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769938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Other Regulators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752600"/>
            <a:ext cx="7772400" cy="44196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Food and Drug Administration (FDA)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Packaging, labeling, &amp; ingredient listing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Federal Communications Commission (FCC)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Regulates broadcast; Can suppress ads in poor taste.  Internet?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Postal Service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Regulates mail &amp; mags for obscenity, illegal lotteries, &amp; fraud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Bureau of Alcohol, Tobacco and Firearms (ATF)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Deception and labeling in the liquor industry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Patent Office</a:t>
            </a:r>
          </a:p>
          <a:p>
            <a:pPr lvl="1" eaLnBrk="1" hangingPunct="1"/>
            <a:r>
              <a:rPr lang="en-US" sz="1800" dirty="0">
                <a:latin typeface="Arial" charset="0"/>
                <a:ea typeface="ＭＳ Ｐゴシック" charset="0"/>
              </a:rPr>
              <a:t>Trademark and patent registration</a:t>
            </a:r>
          </a:p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Library of Congress</a:t>
            </a:r>
          </a:p>
          <a:p>
            <a:pPr lvl="1" eaLnBrk="1" hangingPunct="1"/>
            <a:r>
              <a:rPr lang="en-US" sz="1800" dirty="0">
                <a:latin typeface="Arial" charset="0"/>
                <a:ea typeface="ＭＳ Ｐゴシック" charset="0"/>
              </a:rPr>
              <a:t>Copyright protection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772400" cy="990600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Self-regulation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 industry self-policing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Legal and ethical review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Most complaints settled through self-regulation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Goal is to seek voluntary solutions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Prevent need for government involvement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 Black"/>
                <a:ea typeface="ＭＳ Ｐゴシック" charset="0"/>
                <a:cs typeface="Arial Black"/>
              </a:rPr>
              <a:t>Synthesized in SWOT Analysis </a:t>
            </a:r>
          </a:p>
        </p:txBody>
      </p:sp>
      <p:pic>
        <p:nvPicPr>
          <p:cNvPr id="2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D2C592-6E82-8C8A-B737-5243312C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4275838" cy="48006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379F988-22E7-852F-E0C4-FC95F70FF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038" y="2286000"/>
            <a:ext cx="4217358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1"/>
            <a:ext cx="8610600" cy="761999"/>
          </a:xfrm>
          <a:noFill/>
        </p:spPr>
        <p:txBody>
          <a:bodyPr lIns="92075" tIns="46038" rIns="92075" bIns="46038" anchor="b"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National Regulatory Agencies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305800" cy="4419600"/>
          </a:xfrm>
          <a:noFill/>
        </p:spPr>
        <p:txBody>
          <a:bodyPr lIns="92075" tIns="46038" rIns="92075" bIns="46038"/>
          <a:lstStyle/>
          <a:p>
            <a:pPr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Advertising Review Council sponsored by the Council of Better Business Bureaus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National Advertising Division (NAD)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Children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altLang="ja-JP" dirty="0">
                <a:latin typeface="Arial" charset="0"/>
                <a:ea typeface="ＭＳ Ｐゴシック" charset="0"/>
              </a:rPr>
              <a:t>s Advertising Review Unit (CARU)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>
                <a:latin typeface="Arial" charset="0"/>
                <a:ea typeface="ＭＳ Ｐゴシック" charset="0"/>
              </a:rPr>
              <a:t>National Advertising Review Board (NARB)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9937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NAD, CARU, and NARB 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NAD-Full-time gathering of ad pros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Hears complaints from Consumers, consumer groups, businesses, and advertising agencies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CARU-Similar in functioning to NAD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Responds to complaints about advertising that targets children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NARB-50 members from businesses, ad agencies, and other professions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Reviews NAD and CARU decisions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Advertising Ethics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Covers practice not regulated by government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It might be legal, but is it right?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Most problematic situations not covered by the law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Issues: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Puffery/exaggeration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Bad taste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Stereotypes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Body Image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Advertising to children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Controversial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Privacy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Puffery</a:t>
            </a:r>
          </a:p>
        </p:txBody>
      </p:sp>
      <p:pic>
        <p:nvPicPr>
          <p:cNvPr id="4" name="Picture 3" descr="puff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3166833" cy="4343400"/>
          </a:xfrm>
          <a:prstGeom prst="rect">
            <a:avLst/>
          </a:prstGeo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09800"/>
            <a:ext cx="4267200" cy="34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48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Altoids 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3975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 descr="altoids-sma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457200"/>
            <a:ext cx="7772400" cy="7694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r>
              <a:rPr lang="en-US" dirty="0">
                <a:latin typeface="Arial Black"/>
                <a:cs typeface="Arial Black"/>
              </a:rPr>
              <a:t>Bad Taste</a:t>
            </a:r>
          </a:p>
        </p:txBody>
      </p:sp>
    </p:spTree>
    <p:extLst>
      <p:ext uri="{BB962C8B-B14F-4D97-AF65-F5344CB8AC3E}">
        <p14:creationId xmlns:p14="http://schemas.microsoft.com/office/powerpoint/2010/main" val="35156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40_293_resize_20130301_90431fb2f544cc0f797c4ca3bd6725d9_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20573"/>
            <a:ext cx="4572000" cy="3259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9C59-BC87-2BAD-3398-C72C782B2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270629"/>
            <a:ext cx="3003122" cy="334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4BB8CD-5D1E-A8EE-B33B-15DFED2C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81000"/>
            <a:ext cx="4245653" cy="26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1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95CE9-7BDD-DEC6-E96F-98E7FBEA4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89" y="516586"/>
            <a:ext cx="3919794" cy="5610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56FC0-442A-5BB0-CDB6-51685523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516586"/>
            <a:ext cx="3919794" cy="5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52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ra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777913" cy="519853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Racist Imagery</a:t>
            </a:r>
          </a:p>
        </p:txBody>
      </p:sp>
      <p:pic>
        <p:nvPicPr>
          <p:cNvPr id="4" name="Picture 3" descr="ashton-kutcher-popchi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4038600" cy="3643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F10C1-D189-F0BC-E26F-0590964D1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46" y="1371600"/>
            <a:ext cx="8657908" cy="43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Racial Insensitivity</a:t>
            </a:r>
          </a:p>
        </p:txBody>
      </p:sp>
      <p:pic>
        <p:nvPicPr>
          <p:cNvPr id="3" name="Picture 2" descr="050113-national-racially-insensitive-ads-intel.jp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905000"/>
            <a:ext cx="6637867" cy="3733800"/>
          </a:xfrm>
          <a:prstGeom prst="rect">
            <a:avLst/>
          </a:prstGeom>
        </p:spPr>
      </p:pic>
      <p:pic>
        <p:nvPicPr>
          <p:cNvPr id="4" name="Picture 3" descr="082111-national-nivea.jp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288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2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 Most Controversial Ads and What They Teach Us Brid.TV" descr="12 Most Controversial Ads and What They Teach Us Brid.TV">
            <a:hlinkClick r:id="" action="ppaction://media"/>
            <a:extLst>
              <a:ext uri="{FF2B5EF4-FFF2-40B4-BE49-F238E27FC236}">
                <a16:creationId xmlns:a16="http://schemas.microsoft.com/office/drawing/2014/main" id="{AEE8BBC8-3BDC-1CD0-96FB-FA8DB137A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2" y="1447800"/>
            <a:ext cx="8385175" cy="471229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1D7DF0F-33E2-15D1-738E-B61EAD7D0E3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Racial Insensitivity</a:t>
            </a:r>
          </a:p>
        </p:txBody>
      </p:sp>
    </p:spTree>
    <p:extLst>
      <p:ext uri="{BB962C8B-B14F-4D97-AF65-F5344CB8AC3E}">
        <p14:creationId xmlns:p14="http://schemas.microsoft.com/office/powerpoint/2010/main" val="39674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2487CB0D-CEDB-5D47-B1C3-C25E6B47F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4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charset="0"/>
              </a:rPr>
              <a:t>Use SWOT to Distill Key Insights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C3834C3-2D1D-9740-B09F-9BF18169F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What are the key insights from all of your research on the industry, company, competitors, consumers, brand, media, creative, press coverage, and opinion environment?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Even further distilled from the SWOT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What are unique perspectives they give you?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How can insights be leveraged into strategy?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800" b="1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Draft of Situation Analysis Due Thursday</a:t>
            </a:r>
            <a:endParaRPr lang="en-US" altLang="en-US" sz="3600" b="1" u="sng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2" eaLnBrk="1" hangingPunct="1"/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2ADD-20EE-ECE4-C6F4-35E45A28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0BB219E-191E-D362-23FD-54CE5677E11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Racial Insensitivity?</a:t>
            </a:r>
          </a:p>
        </p:txBody>
      </p:sp>
      <p:pic>
        <p:nvPicPr>
          <p:cNvPr id="3" name="Sydney Sweeney Controvery">
            <a:hlinkClick r:id="" action="ppaction://media"/>
            <a:extLst>
              <a:ext uri="{FF2B5EF4-FFF2-40B4-BE49-F238E27FC236}">
                <a16:creationId xmlns:a16="http://schemas.microsoft.com/office/drawing/2014/main" id="{5DB77CE9-6AC5-C116-0671-9C33DD0CA7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066800"/>
            <a:ext cx="3175397" cy="5645150"/>
          </a:xfrm>
          <a:prstGeom prst="rect">
            <a:avLst/>
          </a:prstGeom>
        </p:spPr>
      </p:pic>
      <p:pic>
        <p:nvPicPr>
          <p:cNvPr id="4" name="Brooke Shields Ad">
            <a:hlinkClick r:id="" action="ppaction://media"/>
            <a:extLst>
              <a:ext uri="{FF2B5EF4-FFF2-40B4-BE49-F238E27FC236}">
                <a16:creationId xmlns:a16="http://schemas.microsoft.com/office/drawing/2014/main" id="{576587A7-DD6B-1EAD-3BC1-BAC79F5198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7669" y="1101436"/>
            <a:ext cx="3175397" cy="563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Objectifying</a:t>
            </a:r>
          </a:p>
        </p:txBody>
      </p:sp>
      <p:pic>
        <p:nvPicPr>
          <p:cNvPr id="6" name="Picture 5" descr="Post 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28800"/>
            <a:ext cx="3244288" cy="2295335"/>
          </a:xfrm>
          <a:prstGeom prst="rect">
            <a:avLst/>
          </a:prstGeom>
        </p:spPr>
      </p:pic>
      <p:pic>
        <p:nvPicPr>
          <p:cNvPr id="5" name="Picture 4" descr="CalvinKle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310126"/>
            <a:ext cx="4267200" cy="2403856"/>
          </a:xfrm>
          <a:prstGeom prst="rect">
            <a:avLst/>
          </a:prstGeom>
        </p:spPr>
      </p:pic>
      <p:pic>
        <p:nvPicPr>
          <p:cNvPr id="7" name="Picture 6" descr="love-cosmetic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2667000" cy="3747541"/>
          </a:xfrm>
          <a:prstGeom prst="rect">
            <a:avLst/>
          </a:prstGeom>
        </p:spPr>
      </p:pic>
      <p:pic>
        <p:nvPicPr>
          <p:cNvPr id="8" name="Picture 7" descr="american-apparel_2467135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59" y="2362200"/>
            <a:ext cx="2931297" cy="36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7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less Wo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1080"/>
            <a:ext cx="4212184" cy="5638800"/>
          </a:xfrm>
          <a:prstGeom prst="rect">
            <a:avLst/>
          </a:prstGeom>
        </p:spPr>
      </p:pic>
      <p:pic>
        <p:nvPicPr>
          <p:cNvPr id="3" name="Picture 2" descr="Woman as Obj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0"/>
            <a:ext cx="4315874" cy="358936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367E4A4-6F95-C48C-01A6-5751D7154B89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24246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Objectifying</a:t>
            </a:r>
          </a:p>
        </p:txBody>
      </p:sp>
    </p:spTree>
    <p:extLst>
      <p:ext uri="{BB962C8B-B14F-4D97-AF65-F5344CB8AC3E}">
        <p14:creationId xmlns:p14="http://schemas.microsoft.com/office/powerpoint/2010/main" val="914255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 Most Controversial Ads and What They Teach Us Brid.TV(3)" descr="12 Most Controversial Ads and What They Teach Us Brid.TV(3)">
            <a:hlinkClick r:id="" action="ppaction://media"/>
            <a:extLst>
              <a:ext uri="{FF2B5EF4-FFF2-40B4-BE49-F238E27FC236}">
                <a16:creationId xmlns:a16="http://schemas.microsoft.com/office/drawing/2014/main" id="{A713D05E-55DF-E72A-0BA8-83482FE38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18" y="1524000"/>
            <a:ext cx="8539163" cy="48032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A5233F-BCCC-9A74-1415-0348A2613002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447488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Objectifying</a:t>
            </a:r>
          </a:p>
        </p:txBody>
      </p:sp>
    </p:spTree>
    <p:extLst>
      <p:ext uri="{BB962C8B-B14F-4D97-AF65-F5344CB8AC3E}">
        <p14:creationId xmlns:p14="http://schemas.microsoft.com/office/powerpoint/2010/main" val="238914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ie-560x3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533400"/>
            <a:ext cx="5244285" cy="354925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257800" y="1447800"/>
            <a:ext cx="36576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Courting Controversy</a:t>
            </a:r>
          </a:p>
        </p:txBody>
      </p:sp>
      <p:pic>
        <p:nvPicPr>
          <p:cNvPr id="3" name="Picture 2" descr="a-scantily-clad-pamela-anderson-starred-in-this-ad-which-was-banned-in-montreal-because-it-was-sex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08840"/>
            <a:ext cx="4572000" cy="35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65848_1805882_f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4902679" cy="3464560"/>
          </a:xfrm>
          <a:prstGeom prst="rect">
            <a:avLst/>
          </a:prstGeom>
        </p:spPr>
      </p:pic>
      <p:pic>
        <p:nvPicPr>
          <p:cNvPr id="3" name="Picture 2" descr="controltonigh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3302000" cy="4191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381000"/>
            <a:ext cx="7620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Courting Controversy</a:t>
            </a:r>
          </a:p>
        </p:txBody>
      </p:sp>
    </p:spTree>
    <p:extLst>
      <p:ext uri="{BB962C8B-B14F-4D97-AF65-F5344CB8AC3E}">
        <p14:creationId xmlns:p14="http://schemas.microsoft.com/office/powerpoint/2010/main" val="2266529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457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Women &amp; Body Image</a:t>
            </a:r>
          </a:p>
        </p:txBody>
      </p:sp>
      <p:pic>
        <p:nvPicPr>
          <p:cNvPr id="4" name="Picture 3" descr="Ann-Taylor-Photosho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4457700" cy="2971800"/>
          </a:xfrm>
          <a:prstGeom prst="rect">
            <a:avLst/>
          </a:prstGeom>
        </p:spPr>
      </p:pic>
      <p:pic>
        <p:nvPicPr>
          <p:cNvPr id="5" name="Picture 4" descr="ralph-lauren-mode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406868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5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4572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Dominating Women</a:t>
            </a:r>
          </a:p>
        </p:txBody>
      </p:sp>
      <p:pic>
        <p:nvPicPr>
          <p:cNvPr id="3" name="Picture 2" descr="This-Dolce-and-Gabbana-ad-spelled-controversy-for-what-audience-said-promoted-gang-r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209800"/>
            <a:ext cx="4165600" cy="3124200"/>
          </a:xfrm>
          <a:prstGeom prst="rect">
            <a:avLst/>
          </a:prstGeom>
        </p:spPr>
      </p:pic>
      <p:pic>
        <p:nvPicPr>
          <p:cNvPr id="4" name="Picture 3" descr="Sexual Aggr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343928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3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xual Conno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2209800"/>
            <a:ext cx="4862689" cy="3241793"/>
          </a:xfrm>
          <a:prstGeom prst="rect">
            <a:avLst/>
          </a:prstGeom>
        </p:spPr>
      </p:pic>
      <p:pic>
        <p:nvPicPr>
          <p:cNvPr id="4" name="Picture 3" descr="bk-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573"/>
            <a:ext cx="4111978" cy="560142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3048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Overtly Sexual</a:t>
            </a:r>
          </a:p>
        </p:txBody>
      </p:sp>
    </p:spTree>
    <p:extLst>
      <p:ext uri="{BB962C8B-B14F-4D97-AF65-F5344CB8AC3E}">
        <p14:creationId xmlns:p14="http://schemas.microsoft.com/office/powerpoint/2010/main" val="1010178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7694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Shaping Gender Norms</a:t>
            </a:r>
          </a:p>
        </p:txBody>
      </p:sp>
      <p:pic>
        <p:nvPicPr>
          <p:cNvPr id="4" name="Axe Dark Temptation_ Chocolate 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133600"/>
            <a:ext cx="4064000" cy="3048000"/>
          </a:xfrm>
          <a:prstGeom prst="rect">
            <a:avLst/>
          </a:prstGeom>
        </p:spPr>
      </p:pic>
      <p:pic>
        <p:nvPicPr>
          <p:cNvPr id="2" name="dove evolution.mp4">
            <a:hlinkClick r:id="" action="ppaction://media"/>
            <a:extLst>
              <a:ext uri="{FF2B5EF4-FFF2-40B4-BE49-F238E27FC236}">
                <a16:creationId xmlns:a16="http://schemas.microsoft.com/office/drawing/2014/main" id="{9839313F-43A4-1B30-682D-5F01A5353C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1336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382000" cy="1316038"/>
          </a:xfrm>
          <a:noFill/>
        </p:spPr>
        <p:txBody>
          <a:bodyPr lIns="0" tIns="0" rIns="0" bIns="0" anchor="t"/>
          <a:lstStyle/>
          <a:p>
            <a:pPr eaLnBrk="1" hangingPunct="1"/>
            <a:r>
              <a:rPr lang="en-US" b="1" dirty="0">
                <a:solidFill>
                  <a:srgbClr val="E2DCC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Legal and Ethical Issues</a:t>
            </a:r>
            <a:endParaRPr lang="en-US" sz="4800" b="1" dirty="0">
              <a:solidFill>
                <a:srgbClr val="E2DCC1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1242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Challenging Stereotypes</a:t>
            </a:r>
          </a:p>
        </p:txBody>
      </p:sp>
      <p:pic>
        <p:nvPicPr>
          <p:cNvPr id="4" name="Picture 3" descr="Gap-Sikh-A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810000" cy="3810000"/>
          </a:xfrm>
          <a:prstGeom prst="rect">
            <a:avLst/>
          </a:prstGeom>
        </p:spPr>
      </p:pic>
      <p:pic>
        <p:nvPicPr>
          <p:cNvPr id="5" name="Picture 4" descr="dove_gir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6400"/>
            <a:ext cx="4284337" cy="2133600"/>
          </a:xfrm>
          <a:prstGeom prst="rect">
            <a:avLst/>
          </a:prstGeom>
        </p:spPr>
      </p:pic>
      <p:pic>
        <p:nvPicPr>
          <p:cNvPr id="7" name="Picture 6" descr="slide_265978_1807969_fre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38600"/>
            <a:ext cx="401550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76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38F0E-8568-66C2-DFDB-713467446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3730256-903D-A714-DBDF-A47DF2AFD36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81000"/>
            <a:ext cx="7620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-112" charset="0"/>
              </a:defRPr>
            </a:lvl9pPr>
          </a:lstStyle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Engaging Controversy</a:t>
            </a:r>
          </a:p>
        </p:txBody>
      </p:sp>
      <p:pic>
        <p:nvPicPr>
          <p:cNvPr id="4" name="Katseye Gap Ad">
            <a:hlinkClick r:id="" action="ppaction://media"/>
            <a:extLst>
              <a:ext uri="{FF2B5EF4-FFF2-40B4-BE49-F238E27FC236}">
                <a16:creationId xmlns:a16="http://schemas.microsoft.com/office/drawing/2014/main" id="{E9F81077-0337-384C-44F1-25023983B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436" y="1094509"/>
            <a:ext cx="4342476" cy="5428095"/>
          </a:xfrm>
          <a:prstGeom prst="rect">
            <a:avLst/>
          </a:prstGeom>
        </p:spPr>
      </p:pic>
      <p:pic>
        <p:nvPicPr>
          <p:cNvPr id="6" name="Katseye Gap Response">
            <a:hlinkClick r:id="" action="ppaction://media"/>
            <a:extLst>
              <a:ext uri="{FF2B5EF4-FFF2-40B4-BE49-F238E27FC236}">
                <a16:creationId xmlns:a16="http://schemas.microsoft.com/office/drawing/2014/main" id="{6731E225-83EF-F550-2AB7-E369DB8371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1101435"/>
            <a:ext cx="3053304" cy="54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43354"/>
            <a:ext cx="7772400" cy="646331"/>
          </a:xfrm>
        </p:spPr>
        <p:txBody>
          <a:bodyPr/>
          <a:lstStyle/>
          <a:p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Social (</a:t>
            </a:r>
            <a:r>
              <a:rPr lang="en-US" sz="3600" dirty="0" err="1">
                <a:latin typeface="Arial Black" charset="0"/>
                <a:ea typeface="ＭＳ Ｐゴシック" charset="0"/>
                <a:cs typeface="ＭＳ Ｐゴシック" charset="0"/>
              </a:rPr>
              <a:t>Mis</a:t>
            </a:r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)Representations</a:t>
            </a:r>
            <a:endParaRPr lang="en-US" sz="3600" dirty="0"/>
          </a:p>
        </p:txBody>
      </p:sp>
      <p:pic>
        <p:nvPicPr>
          <p:cNvPr id="3" name="Groupon - Tibet - 2011 Super Bowl Commercial 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088" y="3985812"/>
            <a:ext cx="4800600" cy="2700338"/>
          </a:xfrm>
          <a:prstGeom prst="rect">
            <a:avLst/>
          </a:prstGeom>
        </p:spPr>
      </p:pic>
      <p:pic>
        <p:nvPicPr>
          <p:cNvPr id="5" name="Huggies Snug and Dry 2012 with Max and Dad.mp4">
            <a:hlinkClick r:id="" action="ppaction://media"/>
            <a:extLst>
              <a:ext uri="{FF2B5EF4-FFF2-40B4-BE49-F238E27FC236}">
                <a16:creationId xmlns:a16="http://schemas.microsoft.com/office/drawing/2014/main" id="{37F7F196-B669-D7DA-3E5C-300CE705C5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1289685"/>
            <a:ext cx="48006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Ethical Codes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76400"/>
            <a:ext cx="7772400" cy="4343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Ethic codes: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Guiding what is acceptable and what is not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Ethical codes are a key part of establishing a legitimate profession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E.g., Medicine, Law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Important for establishing: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Legitimacy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Respect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Limitations of Ethical Codes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752959" y="1752600"/>
            <a:ext cx="7772400" cy="4343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Problems: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Ad/PR codes not widely accepted 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No consensus about practice standards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Advertising/PR ruled by market forces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What works is what rules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No ethical consensus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Conflict:  Personal vs. Professional ethics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229600" cy="457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 Black" charset="0"/>
                <a:ea typeface="ＭＳ Ｐゴシック" charset="0"/>
                <a:cs typeface="ＭＳ Ｐゴシック" charset="0"/>
              </a:rPr>
              <a:t>Consumers &amp; Consumer Groups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4441"/>
            <a:ext cx="8229600" cy="452628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Organized Consumers: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Consumer unions and other groups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Unorganized Consumers: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Market Mechanism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What Protects Consumers?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Government Regulation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Industry Self-Regulation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Professional Ethics</a:t>
            </a: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Consumers and Consumer Groups</a:t>
            </a:r>
          </a:p>
          <a:p>
            <a:pPr eaLnBrk="1" hangingPunct="1">
              <a:lnSpc>
                <a:spcPct val="13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your personal sense of ethics…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CDD0-22BA-D84A-91EF-58DC16D5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3536"/>
            <a:ext cx="8686800" cy="889464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 Black" panose="020B0604020202020204" pitchFamily="34" charset="0"/>
                <a:cs typeface="Arial Black" panose="020B0604020202020204" pitchFamily="34" charset="0"/>
              </a:rPr>
              <a:t>Approaches to Ethical Decision-Making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50B13B2-373E-A816-D992-22562358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81200"/>
            <a:ext cx="3962400" cy="3792096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3A38D8FE-C306-CF22-60EF-B49F1965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324100"/>
            <a:ext cx="4876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97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6F8-FEDC-444A-851D-D90CC569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Ethical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8F96-4F19-2740-AEFC-D94BEDA1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Real situations are not just about representation or stereotyping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are about targeting, data privacy, partnerships, and endorsements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Implications for you/your brand to be associated with certain individuals, institutions, politicians, and companies</a:t>
            </a:r>
          </a:p>
        </p:txBody>
      </p:sp>
    </p:spTree>
    <p:extLst>
      <p:ext uri="{BB962C8B-B14F-4D97-AF65-F5344CB8AC3E}">
        <p14:creationId xmlns:p14="http://schemas.microsoft.com/office/powerpoint/2010/main" val="1494978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D6F8-FEDC-444A-851D-D90CC569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Structure of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8F96-4F19-2740-AEFC-D94BEDA1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to read and review individually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to meet and discuss with group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minutes to offer opening statement x 2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minutes to offer rebuttal statement x 2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of broader group discussion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minutes of unrestricted discussion</a:t>
            </a:r>
          </a:p>
        </p:txBody>
      </p:sp>
    </p:spTree>
    <p:extLst>
      <p:ext uri="{BB962C8B-B14F-4D97-AF65-F5344CB8AC3E}">
        <p14:creationId xmlns:p14="http://schemas.microsoft.com/office/powerpoint/2010/main" val="125851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685800"/>
          </a:xfrm>
        </p:spPr>
        <p:txBody>
          <a:bodyPr/>
          <a:lstStyle/>
          <a:p>
            <a:pPr eaLnBrk="1" hangingPunct="1"/>
            <a:r>
              <a:rPr lang="en-US" sz="3900" dirty="0">
                <a:latin typeface="Arial Black" charset="0"/>
                <a:ea typeface="ＭＳ Ｐゴシック" charset="0"/>
                <a:cs typeface="ＭＳ Ｐゴシック" charset="0"/>
              </a:rPr>
              <a:t>Ethics &amp; Regulation</a:t>
            </a:r>
            <a:endParaRPr lang="en-US" sz="4300" dirty="0">
              <a:solidFill>
                <a:srgbClr val="00CC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Topics: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Government Regulation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The Federal Trade Commission (FTC)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Other Government Regulatory Agencies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Self-regulation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Ethics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Government Regulation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Balancing: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Public interest / consumer protection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First amendment rights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Guiding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Avoid prior restraint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Market mechanism as primary control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Protecting of consumers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Primary responsibility:  FTC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371600"/>
          </a:xfrm>
          <a:noFill/>
        </p:spPr>
        <p:txBody>
          <a:bodyPr lIns="92075" tIns="46038" rIns="92075" bIns="46038" anchor="b"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Federal Trade Commission  (FTC)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461644"/>
            <a:ext cx="7848600" cy="441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Established by Congress in 1914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Responsible for: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Interpreting deceptive ads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Regulating unfair competition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Most complaints never reach the FTC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Concerns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Deception: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Deceptive pricing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False criticism of competition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Deceptive guarantees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False testimonials 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Three criteria: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High probability of deception</a:t>
            </a:r>
          </a:p>
          <a:p>
            <a:pPr lvl="1" eaLnBrk="1" hangingPunct="1"/>
            <a:r>
              <a:rPr lang="ja-JP" altLang="en-US" sz="2400">
                <a:latin typeface="Arial" charset="0"/>
                <a:ea typeface="ＭＳ Ｐゴシック" charset="0"/>
              </a:rPr>
              <a:t>“</a:t>
            </a:r>
            <a:r>
              <a:rPr lang="en-US" altLang="ja-JP" sz="2400" dirty="0">
                <a:latin typeface="Arial" charset="0"/>
                <a:ea typeface="ＭＳ Ｐゴシック" charset="0"/>
              </a:rPr>
              <a:t>Reasonable consumer</a:t>
            </a:r>
            <a:r>
              <a:rPr lang="ja-JP" altLang="en-US" sz="2400">
                <a:latin typeface="Arial" charset="0"/>
                <a:ea typeface="ＭＳ Ｐゴシック" charset="0"/>
              </a:rPr>
              <a:t>”</a:t>
            </a:r>
            <a:endParaRPr lang="en-US" altLang="ja-JP" sz="24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Must result in material injury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906462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FTC History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8077200" cy="50292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Wheeler-Lea Amendment (1938)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FTC can initiate investigations, issue </a:t>
            </a:r>
            <a:r>
              <a:rPr lang="ja-JP" altLang="en-US" sz="2000">
                <a:latin typeface="Arial" charset="0"/>
                <a:ea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cease and desist</a:t>
            </a:r>
            <a:r>
              <a:rPr lang="ja-JP" altLang="en-US" sz="2000">
                <a:latin typeface="Arial" charset="0"/>
                <a:ea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 orders, and fines for non-compliance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Substantiating ad claims (1971)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Can force advertisers to prove claims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FTC Improvement Act (1974)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Consumer redress (corrective advertising)</a:t>
            </a:r>
          </a:p>
          <a:p>
            <a:pPr eaLnBrk="1" hangingPunct="1">
              <a:spcBef>
                <a:spcPts val="6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Demobilized during Reagan; reinvigorated under Bush I and Clinton; cut under Bush II, boosted during Obama, weakened under Trump, boosted under Biden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e.g., Some concern with kids advertising/AI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4331</TotalTime>
  <Words>1192</Words>
  <Application>Microsoft Macintosh PowerPoint</Application>
  <PresentationFormat>On-screen Show (4:3)</PresentationFormat>
  <Paragraphs>250</Paragraphs>
  <Slides>49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Arial Black</vt:lpstr>
      <vt:lpstr>Georgia</vt:lpstr>
      <vt:lpstr>Rockwell</vt:lpstr>
      <vt:lpstr>Times New Roman</vt:lpstr>
      <vt:lpstr>Wingdings 2</vt:lpstr>
      <vt:lpstr>Foundry</vt:lpstr>
      <vt:lpstr>Pieces of the Situation Analysis</vt:lpstr>
      <vt:lpstr>Synthesized in SWOT Analysis </vt:lpstr>
      <vt:lpstr>Use SWOT to Distill Key Insights</vt:lpstr>
      <vt:lpstr>Legal and Ethical Issues</vt:lpstr>
      <vt:lpstr>Ethics &amp; Regulation</vt:lpstr>
      <vt:lpstr>Government Regulation</vt:lpstr>
      <vt:lpstr>The Federal Trade Commission  (FTC)</vt:lpstr>
      <vt:lpstr>FTC Concerns</vt:lpstr>
      <vt:lpstr>FTC History</vt:lpstr>
      <vt:lpstr>Current FTC/BCP Priorities</vt:lpstr>
      <vt:lpstr>Evaluating Consumer Deception</vt:lpstr>
      <vt:lpstr>FTC on Comparative Ads and Endorsements</vt:lpstr>
      <vt:lpstr>FTC on Product Demonstrations</vt:lpstr>
      <vt:lpstr>FTC Remedies for  Deceptive Advertising</vt:lpstr>
      <vt:lpstr>FTC Responses to Deceptive Advertising</vt:lpstr>
      <vt:lpstr>PowerPoint Presentation</vt:lpstr>
      <vt:lpstr>PowerPoint Presentation</vt:lpstr>
      <vt:lpstr>Other Regulators</vt:lpstr>
      <vt:lpstr>Self-regulation</vt:lpstr>
      <vt:lpstr>National Regulatory Agencies</vt:lpstr>
      <vt:lpstr>NAD, CARU, and NARB </vt:lpstr>
      <vt:lpstr>Advertising Ethics</vt:lpstr>
      <vt:lpstr>Puffery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Shaping Gender Norms</vt:lpstr>
      <vt:lpstr>Challenging Stereotypes</vt:lpstr>
      <vt:lpstr>PowerPoint Presentation</vt:lpstr>
      <vt:lpstr>Social (Mis)Representations</vt:lpstr>
      <vt:lpstr>Ethical Codes</vt:lpstr>
      <vt:lpstr>Limitations of Ethical Codes</vt:lpstr>
      <vt:lpstr>Consumers &amp; Consumer Groups</vt:lpstr>
      <vt:lpstr>What Protects Consumers?</vt:lpstr>
      <vt:lpstr>Approaches to Ethical Decision-Making</vt:lpstr>
      <vt:lpstr>Ethical Scenarios</vt:lpstr>
      <vt:lpstr>Structure of Session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80</cp:revision>
  <dcterms:created xsi:type="dcterms:W3CDTF">2010-03-02T07:37:05Z</dcterms:created>
  <dcterms:modified xsi:type="dcterms:W3CDTF">2025-09-04T04:55:57Z</dcterms:modified>
</cp:coreProperties>
</file>