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55" r:id="rId1"/>
  </p:sldMasterIdLst>
  <p:notesMasterIdLst>
    <p:notesMasterId r:id="rId65"/>
  </p:notesMasterIdLst>
  <p:sldIdLst>
    <p:sldId id="256" r:id="rId2"/>
    <p:sldId id="366" r:id="rId3"/>
    <p:sldId id="258" r:id="rId4"/>
    <p:sldId id="259" r:id="rId5"/>
    <p:sldId id="367" r:id="rId6"/>
    <p:sldId id="287" r:id="rId7"/>
    <p:sldId id="303" r:id="rId8"/>
    <p:sldId id="306" r:id="rId9"/>
    <p:sldId id="307" r:id="rId10"/>
    <p:sldId id="308" r:id="rId11"/>
    <p:sldId id="325" r:id="rId12"/>
    <p:sldId id="315" r:id="rId13"/>
    <p:sldId id="326" r:id="rId14"/>
    <p:sldId id="334" r:id="rId15"/>
    <p:sldId id="335" r:id="rId16"/>
    <p:sldId id="336" r:id="rId17"/>
    <p:sldId id="337" r:id="rId18"/>
    <p:sldId id="339" r:id="rId19"/>
    <p:sldId id="341" r:id="rId20"/>
    <p:sldId id="342" r:id="rId21"/>
    <p:sldId id="343" r:id="rId22"/>
    <p:sldId id="344" r:id="rId23"/>
    <p:sldId id="365" r:id="rId24"/>
    <p:sldId id="368" r:id="rId25"/>
    <p:sldId id="379" r:id="rId26"/>
    <p:sldId id="380" r:id="rId27"/>
    <p:sldId id="381" r:id="rId28"/>
    <p:sldId id="382" r:id="rId29"/>
    <p:sldId id="383" r:id="rId30"/>
    <p:sldId id="384" r:id="rId31"/>
    <p:sldId id="385" r:id="rId32"/>
    <p:sldId id="386" r:id="rId33"/>
    <p:sldId id="387" r:id="rId34"/>
    <p:sldId id="378" r:id="rId35"/>
    <p:sldId id="369" r:id="rId36"/>
    <p:sldId id="370" r:id="rId37"/>
    <p:sldId id="371" r:id="rId38"/>
    <p:sldId id="372" r:id="rId39"/>
    <p:sldId id="373" r:id="rId40"/>
    <p:sldId id="374" r:id="rId41"/>
    <p:sldId id="375" r:id="rId42"/>
    <p:sldId id="376" r:id="rId43"/>
    <p:sldId id="377" r:id="rId44"/>
    <p:sldId id="363" r:id="rId45"/>
    <p:sldId id="346" r:id="rId46"/>
    <p:sldId id="345" r:id="rId47"/>
    <p:sldId id="347" r:id="rId48"/>
    <p:sldId id="348" r:id="rId49"/>
    <p:sldId id="361" r:id="rId50"/>
    <p:sldId id="349" r:id="rId51"/>
    <p:sldId id="350" r:id="rId52"/>
    <p:sldId id="351" r:id="rId53"/>
    <p:sldId id="352" r:id="rId54"/>
    <p:sldId id="364" r:id="rId55"/>
    <p:sldId id="360" r:id="rId56"/>
    <p:sldId id="353" r:id="rId57"/>
    <p:sldId id="354" r:id="rId58"/>
    <p:sldId id="355" r:id="rId59"/>
    <p:sldId id="362" r:id="rId60"/>
    <p:sldId id="356" r:id="rId61"/>
    <p:sldId id="357" r:id="rId62"/>
    <p:sldId id="358" r:id="rId63"/>
    <p:sldId id="359" r:id="rId6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45"/>
    <p:restoredTop sz="94630"/>
  </p:normalViewPr>
  <p:slideViewPr>
    <p:cSldViewPr>
      <p:cViewPr varScale="1">
        <p:scale>
          <a:sx n="87" d="100"/>
          <a:sy n="87" d="100"/>
        </p:scale>
        <p:origin x="41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charset="-128"/>
        <a:cs typeface="ＭＳ Ｐゴシック" charset="-128"/>
      </a:defRPr>
    </a:lvl1pPr>
    <a:lvl2pPr marL="114300" indent="3429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2pPr>
    <a:lvl3pPr marL="228600" indent="685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3pPr>
    <a:lvl4pPr marL="342900" indent="10287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4pPr>
    <a:lvl5pPr marL="457200" indent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CF3A6C83-C75E-DF47-88EA-20A113CA1B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Rectangle 3">
            <a:extLst>
              <a:ext uri="{FF2B5EF4-FFF2-40B4-BE49-F238E27FC236}">
                <a16:creationId xmlns:a16="http://schemas.microsoft.com/office/drawing/2014/main" id="{DD9E22A2-7B70-904A-AC93-93C843EEE3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5C487E55-EE46-A140-91FE-6B332991B9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0563"/>
            <a:ext cx="4556125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9CCC43A2-6B18-5140-9196-5EFEE19F9B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85E22440-89A7-1646-A990-4B8ADA795C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0563"/>
            <a:ext cx="4556125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E925CB17-98B0-7F4C-AA0B-D472CD168C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AF8A1191-C4A0-C947-9481-6D760DFEAA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0563"/>
            <a:ext cx="4556125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EFEB9E6B-1C0C-DB47-8473-2F994DFAEB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4CE0-3A58-604B-8FDF-C67F865C626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31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3">
            <a:extLst>
              <a:ext uri="{FF2B5EF4-FFF2-40B4-BE49-F238E27FC236}">
                <a16:creationId xmlns:a16="http://schemas.microsoft.com/office/drawing/2014/main" id="{65393B53-5F98-274A-9007-176605B29CD2}"/>
              </a:ext>
            </a:extLst>
          </p:cNvPr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/>
          <a:lstStyle>
            <a:lvl1pPr marL="0" algn="r">
              <a:defRPr sz="480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id="{F0790D98-B5E7-5845-9525-3906392FA5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0">
            <a:extLst>
              <a:ext uri="{FF2B5EF4-FFF2-40B4-BE49-F238E27FC236}">
                <a16:creationId xmlns:a16="http://schemas.microsoft.com/office/drawing/2014/main" id="{7A703160-B9E5-0B41-8712-2AF2E1890C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/>
          <a:lstStyle>
            <a:lvl1pPr>
              <a:defRPr/>
            </a:lvl1pPr>
          </a:lstStyle>
          <a:p>
            <a:fld id="{444F1219-ED7E-BA41-B2F3-8D9B0AF6135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EB4371FF-F196-BF4D-8593-A12C1649FB3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81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784E73E4-0B11-CD43-8382-5B64169A34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0F06306D-7A72-BE4A-B680-5E0EE2CEBE1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E6157460-9C5C-C04F-929C-52856913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5F4000-218F-F845-B804-EBAFF006FC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0243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D7E50A48-A5C9-8448-BA93-C2DF571DBF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4CEC896C-ED7C-964B-BADA-0A75537B454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E387CA2C-0B37-BA46-9ED3-61EA03125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C9601-8EA5-4542-9F7B-C9AFAEFC60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5181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B53374-D2CB-174C-8C31-5047C957CF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80808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381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9EF06DF-74EF-FA47-8087-CA23D5F11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D73DAEA-CD77-1943-A3CF-A837E7B5A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B5326C9-5FC8-0F41-A842-59C3488D6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B6210F-0662-6342-87B2-30D2965E02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6891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60A69A4-BBA4-684D-9003-52B0B91FC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25" y="3267075"/>
            <a:ext cx="7407275" cy="9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80808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381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7">
            <a:extLst>
              <a:ext uri="{FF2B5EF4-FFF2-40B4-BE49-F238E27FC236}">
                <a16:creationId xmlns:a16="http://schemas.microsoft.com/office/drawing/2014/main" id="{2330DABA-9099-FF46-A877-1808D19052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C98ECFB0-BD0E-5D4B-A572-43B2F00F5B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/>
          <a:lstStyle>
            <a:lvl1pPr>
              <a:defRPr/>
            </a:lvl1pPr>
          </a:lstStyle>
          <a:p>
            <a:fld id="{F2D056BC-E1F7-CF42-8120-B5DA265FAC99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9">
            <a:extLst>
              <a:ext uri="{FF2B5EF4-FFF2-40B4-BE49-F238E27FC236}">
                <a16:creationId xmlns:a16="http://schemas.microsoft.com/office/drawing/2014/main" id="{D4357D83-CF73-5B42-BDF3-EF3724590C6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910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F347FE-F609-6E4E-815A-2A40B5322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80808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381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79C0DBD9-A50C-4645-8FFF-B3D0A373D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684E1BC3-0150-164B-9C57-DB1C04329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A2B7DC71-68E5-3F43-8213-473194C00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</a:lstStyle>
          <a:p>
            <a:fld id="{ACD3AFEB-0CB5-F246-94F3-A1D6563B20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4795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A8C03C-AE4E-354B-8AEB-EABC615540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538" y="2165350"/>
            <a:ext cx="3748087" cy="9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80808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381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0002E2-8E98-DE4C-B41A-6456A00BA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2165350"/>
            <a:ext cx="3749675" cy="9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80808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381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F7FEF033-585C-6D47-B81B-C2C26F93A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C239A286-6E60-FF4B-9AC2-D11A998AE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A9A6AB63-F3E0-FB45-9D0A-AA7EDA2BD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</a:lstStyle>
          <a:p>
            <a:fld id="{91B29051-C468-7B49-BFC9-05100565F4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4856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859A35-3C49-844C-A1A3-C7AF0791E6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80808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381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5231F9B5-E4A6-E84E-BBB0-00007AF33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ED0C6AB-1271-994C-9A81-CE0C09D96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F36CE0C0-8AA3-6F4A-8797-DC94F5B30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A45330-F23A-F64F-B6E7-B2CE4395F1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9053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2F021BD-6564-D04F-9147-1F034BDDAA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13">
            <a:extLst>
              <a:ext uri="{FF2B5EF4-FFF2-40B4-BE49-F238E27FC236}">
                <a16:creationId xmlns:a16="http://schemas.microsoft.com/office/drawing/2014/main" id="{7FCC05B1-9972-8C4B-8258-F6EC3BD1694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DD8BE0A6-E08B-754C-A9BE-4217EF21B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6CF94A-5452-6143-95E1-08E643B370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9812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F64954A-D9AF-8B4F-A57F-3CCB2330E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7775" y="1057275"/>
            <a:ext cx="3748088" cy="9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80808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381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8">
            <a:extLst>
              <a:ext uri="{FF2B5EF4-FFF2-40B4-BE49-F238E27FC236}">
                <a16:creationId xmlns:a16="http://schemas.microsoft.com/office/drawing/2014/main" id="{85A4BB6D-2490-6A40-8B34-B74DBAB12C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877B5BDD-4467-D344-9823-061EF3644F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/>
          <a:lstStyle>
            <a:lvl1pPr>
              <a:defRPr/>
            </a:lvl1pPr>
          </a:lstStyle>
          <a:p>
            <a:fld id="{1C3349C0-D771-A74B-9220-94C90A54DDE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C5F5A314-1558-644F-8B50-737DEE82703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9924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5" name="Date Placeholder 7">
            <a:extLst>
              <a:ext uri="{FF2B5EF4-FFF2-40B4-BE49-F238E27FC236}">
                <a16:creationId xmlns:a16="http://schemas.microsoft.com/office/drawing/2014/main" id="{F8CFBB60-0B51-3A4C-B809-7652AC8A47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FB180EAB-3DCE-584E-9263-825924B367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/>
          <a:lstStyle>
            <a:lvl1pPr>
              <a:defRPr/>
            </a:lvl1pPr>
          </a:lstStyle>
          <a:p>
            <a:fld id="{D1335EE5-C014-384B-A423-4C90A364EEE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9">
            <a:extLst>
              <a:ext uri="{FF2B5EF4-FFF2-40B4-BE49-F238E27FC236}">
                <a16:creationId xmlns:a16="http://schemas.microsoft.com/office/drawing/2014/main" id="{F1AFD75E-A4A9-0842-8B4C-49BA844F40C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014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C2D98A6D-0FAC-C14B-AB43-A5086A304FFF}"/>
              </a:ext>
            </a:extLst>
          </p:cNvPr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4FEE0D-B465-5F44-866B-82A8C7E469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1638" cy="274638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4B4F728A-523F-9A4F-80F1-BD1BD53AA4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1963" cy="274638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4012E7C0-109D-6146-9DD4-501CA4DFE6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9175" y="6515100"/>
            <a:ext cx="463550" cy="2730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DFE0D4"/>
                </a:solidFill>
              </a:defRPr>
            </a:lvl1pPr>
          </a:lstStyle>
          <a:p>
            <a:fld id="{05CAA840-A03F-3743-8353-45F4CE00DB8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22" name="Title Placeholder 21">
            <a:extLst>
              <a:ext uri="{FF2B5EF4-FFF2-40B4-BE49-F238E27FC236}">
                <a16:creationId xmlns:a16="http://schemas.microsoft.com/office/drawing/2014/main" id="{CF2854D6-A187-4C4D-9559-33466E565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3" name="Text Placeholder 12">
            <a:extLst>
              <a:ext uri="{FF2B5EF4-FFF2-40B4-BE49-F238E27FC236}">
                <a16:creationId xmlns:a16="http://schemas.microsoft.com/office/drawing/2014/main" id="{F93B331B-7D3E-5341-B65D-89BBF66FDD2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462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794" r:id="rId7"/>
    <p:sldLayoutId id="2147483803" r:id="rId8"/>
    <p:sldLayoutId id="2147483804" r:id="rId9"/>
    <p:sldLayoutId id="2147483795" r:id="rId10"/>
    <p:sldLayoutId id="2147483796" r:id="rId11"/>
  </p:sldLayoutIdLst>
  <p:txStyles>
    <p:titleStyle>
      <a:lvl1pPr marL="53975" indent="-53975" algn="r" rtl="0" eaLnBrk="0" fontAlgn="base" hangingPunct="0">
        <a:spcBef>
          <a:spcPct val="0"/>
        </a:spcBef>
        <a:spcAft>
          <a:spcPct val="0"/>
        </a:spcAft>
        <a:defRPr sz="4600" kern="1200">
          <a:solidFill>
            <a:srgbClr val="E7EACB"/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ＭＳ Ｐゴシック" charset="0"/>
          <a:cs typeface="ＭＳ Ｐゴシック" charset="0"/>
        </a:defRPr>
      </a:lvl1pPr>
      <a:lvl2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charset="0"/>
          <a:ea typeface="ＭＳ Ｐゴシック" charset="0"/>
          <a:cs typeface="ＭＳ Ｐゴシック" charset="0"/>
        </a:defRPr>
      </a:lvl2pPr>
      <a:lvl3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charset="0"/>
          <a:ea typeface="ＭＳ Ｐゴシック" charset="0"/>
          <a:cs typeface="ＭＳ Ｐゴシック" charset="0"/>
        </a:defRPr>
      </a:lvl3pPr>
      <a:lvl4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charset="0"/>
          <a:ea typeface="ＭＳ Ｐゴシック" charset="0"/>
          <a:cs typeface="ＭＳ Ｐゴシック" charset="0"/>
        </a:defRPr>
      </a:lvl4pPr>
      <a:lvl5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charset="0"/>
          <a:ea typeface="ＭＳ Ｐゴシック" charset="0"/>
          <a:cs typeface="ＭＳ Ｐゴシック" charset="0"/>
        </a:defRPr>
      </a:lvl5pPr>
      <a:lvl6pPr marL="5111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charset="0"/>
          <a:ea typeface="ＭＳ Ｐゴシック" charset="0"/>
          <a:cs typeface="ＭＳ Ｐゴシック" charset="0"/>
        </a:defRPr>
      </a:lvl6pPr>
      <a:lvl7pPr marL="9683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charset="0"/>
          <a:ea typeface="ＭＳ Ｐゴシック" charset="0"/>
          <a:cs typeface="ＭＳ Ｐゴシック" charset="0"/>
        </a:defRPr>
      </a:lvl7pPr>
      <a:lvl8pPr marL="14255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charset="0"/>
          <a:ea typeface="ＭＳ Ｐゴシック" charset="0"/>
          <a:cs typeface="ＭＳ Ｐゴシック" charset="0"/>
        </a:defRPr>
      </a:lvl8pPr>
      <a:lvl9pPr marL="18827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charset="0"/>
          <a:ea typeface="ＭＳ Ｐゴシック" charset="0"/>
          <a:cs typeface="ＭＳ Ｐゴシック" charset="0"/>
        </a:defRPr>
      </a:lvl9pPr>
      <a:extLst/>
    </p:titleStyle>
    <p:bodyStyle>
      <a:lvl1pPr marL="292100" indent="-292100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70000"/>
        <a:buFont typeface="Wingdings 2" pitchFamily="2" charset="2"/>
        <a:buChar char="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39763" indent="-228600" algn="l" rtl="0" eaLnBrk="0" fontAlgn="base" hangingPunct="0">
        <a:spcBef>
          <a:spcPts val="400"/>
        </a:spcBef>
        <a:spcAft>
          <a:spcPct val="0"/>
        </a:spcAft>
        <a:buClr>
          <a:schemeClr val="accent2"/>
        </a:buClr>
        <a:buSzPct val="90000"/>
        <a:buChar char="•"/>
        <a:defRPr sz="26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22325" indent="-190500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2" charset="2"/>
        <a:buChar char=""/>
        <a:defRPr sz="23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004888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2" charset="2"/>
        <a:buChar char="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187450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2" charset="2"/>
        <a:buChar char=""/>
        <a:defRPr sz="19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2itwduCXuk?feature=oembed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atlas.infegy.com/atlas/dashboard/NobwRAzgLghgTlAIjKBTMAuMA2ABAWwHsA7KACwlxgHNCwAaMVYgE2TUzADlCB3MAL71wARwCuqOAE8A_lCkAHdFhgsAbjGIBjVCwZgthADaE4mcGYwAmACwAORtUxWADDcYAjTC8YxMARiFIWAQZFhRlHAISckoaOkZmFjCIzh5_RigAS3xUaBh8BRkAMyzUIz0sKAgAWhZUYpgxIyh9cUkpTgAKLTJUSSzCSgB5ACVcAAFe-rhBkfGAYmmBoYBKXABBLkRcLtMs6iziGCNcMdwyElQpYjEoM-H8ZuzqOBgjh9xiuCG0Fk_tEdjkRiADLoYjBFPgAdMCEFC4LRwMTaMiwmFgGAKBRGVCIoEFEjo86whRiQoAaw_EAUWR0xPGsN6hAhEQZiMuuOgkmMGL68Hu-JaZCk7Nh-IQF1QJ3IsNW_lKLUkEEwoDAWUqBjImmI5RVjGBkV6Or1_nkSk4FOuvFMLH1YHqECRWQU2RInAAylk0IiIrRpPRcBAxL0qJQACq8b1oOCB0a6FjewOmXAASWI_VeBX0qAAHqgtHcYB5cZgoMjUL4jCZeBAZLdq2WK4wZBojBIVRhgGBcbmshBdX2VQBdRhtjuqnt5-uD-tgUfqut5rTt_qVcsSITgDWcSHEahiGjoA0FSJ7g9Hs2KSJWqQ2uB6RiO52uwbETgAMSySrguA8Ulwcg8XqNAtD_XBz0Pag8UMUhmHuftcF4WYoDQUEjn0E4azrBsjCbCQW3HPJJ2YecxxOCcuyYd9hwEBdFRjVVt01SDL3I9tiKo0jaIXZdV2UNUdywY1iF1Ix7SIztu17GdpxHOitzAdppDka9OFUDRtF0fQIVMcwwEsKxHACKwAHZPEwbB3ExAJGEhDxyk4ABhMRoEIfB9D6XNOAWFwzOKGwXEERh8lCcIOCwPAQViKhaBzVgUgi7g_DNHI8lgQoSjKCpOGqOoGiaFo2gkaRui6CkYAgMgsk_BYKqqmrzgmerqvWLYdh6SRpVOc4dDgbr5lwWFaAg6ViHZJEUVDEkwAcuBpERWYaQmgkQT5K4AJOEEWAm9tuTgQbYV4Tk8WO6UoHZDx_0Lb1DrAXgYGKYpcT-b08jFMAoHhbl-nhC6wAxCAiEIcgyggwhCAUCAPrUb0Cg_HawFWdZzi6ZrKuq4oIbteVGAY5UmPVTURLE_1DU4EnTUyNSsFve87X0Z9Zlfd0sC9H0tD9UwpEDYNQ0q3BI2jSQ4wTJNcBTdNMzeDzEnzQtYBLZQN0rTFqz4HDmjwjAVcIijOOkuTZxHdjKMNodjbIxcZD4sQ13w1BFKEntNAvaD9HJrBWPd6mLVp61bUZvIXzdd8sC-H8-wAoDcBAgtwO9mCYng3BEOQ4X0PfKtsPrLWHb1jipOoq3JJImi6MYVzJDkb1SywABpDGsgVb9GK7Zjd1dqDjzAUuuPL3jcxXO2BI74TtVEqne-1ouZIHOT5wU4cgA/overview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3ABBAB40-5A34-644E-8E4E-DB5D6E4B15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905000"/>
            <a:ext cx="8237538" cy="587375"/>
          </a:xfrm>
        </p:spPr>
        <p:txBody>
          <a:bodyPr lIns="0" tIns="0" rIns="0" bIns="0" anchor="t">
            <a:noAutofit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sz="4800" b="1" dirty="0">
                <a:solidFill>
                  <a:srgbClr val="E2DCC1"/>
                </a:solidFill>
                <a:latin typeface="Arial Black" charset="0"/>
              </a:rPr>
              <a:t>Using Marketing Data</a:t>
            </a:r>
          </a:p>
        </p:txBody>
      </p:sp>
      <p:sp>
        <p:nvSpPr>
          <p:cNvPr id="14338" name="Freeform 3">
            <a:extLst>
              <a:ext uri="{FF2B5EF4-FFF2-40B4-BE49-F238E27FC236}">
                <a16:creationId xmlns:a16="http://schemas.microsoft.com/office/drawing/2014/main" id="{BC223D22-6F41-0F4E-B990-8EE5EF9A0146}"/>
              </a:ext>
            </a:extLst>
          </p:cNvPr>
          <p:cNvSpPr>
            <a:spLocks/>
          </p:cNvSpPr>
          <p:nvPr/>
        </p:nvSpPr>
        <p:spPr bwMode="auto">
          <a:xfrm>
            <a:off x="304800" y="3810000"/>
            <a:ext cx="8655050" cy="104775"/>
          </a:xfrm>
          <a:custGeom>
            <a:avLst/>
            <a:gdLst>
              <a:gd name="T0" fmla="*/ 0 w 5452"/>
              <a:gd name="T1" fmla="*/ 2147483647 h 66"/>
              <a:gd name="T2" fmla="*/ 2147483647 w 5452"/>
              <a:gd name="T3" fmla="*/ 2147483647 h 66"/>
              <a:gd name="T4" fmla="*/ 2147483647 w 5452"/>
              <a:gd name="T5" fmla="*/ 0 h 66"/>
              <a:gd name="T6" fmla="*/ 0 w 5452"/>
              <a:gd name="T7" fmla="*/ 0 h 66"/>
              <a:gd name="T8" fmla="*/ 0 w 5452"/>
              <a:gd name="T9" fmla="*/ 2147483647 h 6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52"/>
              <a:gd name="T16" fmla="*/ 0 h 66"/>
              <a:gd name="T17" fmla="*/ 5452 w 5452"/>
              <a:gd name="T18" fmla="*/ 66 h 6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52" h="66">
                <a:moveTo>
                  <a:pt x="0" y="65"/>
                </a:moveTo>
                <a:lnTo>
                  <a:pt x="5451" y="65"/>
                </a:lnTo>
                <a:lnTo>
                  <a:pt x="5451" y="0"/>
                </a:lnTo>
                <a:lnTo>
                  <a:pt x="0" y="0"/>
                </a:lnTo>
                <a:lnTo>
                  <a:pt x="0" y="65"/>
                </a:lnTo>
              </a:path>
            </a:pathLst>
          </a:custGeom>
          <a:gradFill rotWithShape="0">
            <a:gsLst>
              <a:gs pos="0">
                <a:srgbClr val="A060A0"/>
              </a:gs>
              <a:gs pos="50000">
                <a:srgbClr val="515056"/>
              </a:gs>
              <a:gs pos="100000">
                <a:srgbClr val="A060A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749D8836-D334-174E-88CF-DFBF90FD43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sz="3600" dirty="0" err="1">
                <a:solidFill>
                  <a:srgbClr val="E2DCC1"/>
                </a:solidFill>
                <a:latin typeface="Arial Black" charset="0"/>
              </a:rPr>
              <a:t>Volumetrics</a:t>
            </a:r>
            <a:endParaRPr lang="en-US" dirty="0">
              <a:solidFill>
                <a:srgbClr val="E2DCC1"/>
              </a:solidFill>
              <a:latin typeface="Arial Black" charset="0"/>
            </a:endParaRPr>
          </a:p>
        </p:txBody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id="{3A790428-E8DD-4848-B7A8-9C496838FDE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7924800" cy="4114800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MRI provided more volume data</a:t>
            </a:r>
          </a:p>
          <a:p>
            <a:pPr lvl="1" eaLnBrk="1" hangingPunct="1">
              <a:lnSpc>
                <a:spcPct val="130000"/>
              </a:lnSpc>
            </a:pPr>
            <a:r>
              <a:rPr lang="en-US" altLang="en-US" sz="2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Estimates based on respondent giving actual use figure for each item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MRI-Simmons provides less volume data</a:t>
            </a:r>
          </a:p>
          <a:p>
            <a:pPr lvl="1" eaLnBrk="1" hangingPunct="1">
              <a:lnSpc>
                <a:spcPct val="130000"/>
              </a:lnSpc>
            </a:pPr>
            <a:r>
              <a:rPr lang="en-US" altLang="en-US" sz="2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Estimates based on respondent checking a </a:t>
            </a:r>
            <a:r>
              <a:rPr lang="ja-JP" altLang="en-US" sz="28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“</a:t>
            </a:r>
            <a:r>
              <a:rPr lang="en-US" altLang="ja-JP" sz="2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use range</a:t>
            </a:r>
            <a:r>
              <a:rPr lang="ja-JP" altLang="en-US" sz="28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”</a:t>
            </a:r>
            <a:r>
              <a:rPr lang="en-US" altLang="ja-JP" sz="2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for entire category or kind</a:t>
            </a:r>
            <a:endParaRPr lang="en-US" altLang="en-US" sz="28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569873D0-937F-534D-BAC2-094ECDAF1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25" y="285750"/>
            <a:ext cx="8139113" cy="460375"/>
          </a:xfrm>
        </p:spPr>
        <p:txBody>
          <a:bodyPr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sz="24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Generate a Crosstab View Report in Simmons</a:t>
            </a:r>
          </a:p>
        </p:txBody>
      </p:sp>
      <p:pic>
        <p:nvPicPr>
          <p:cNvPr id="3" name="Picture 2" descr="A table with numbers and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E49CFD02-2E7B-12ED-C154-E0B965223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681" y="1066800"/>
            <a:ext cx="8698757" cy="3276600"/>
          </a:xfrm>
          <a:prstGeom prst="rect">
            <a:avLst/>
          </a:prstGeom>
        </p:spPr>
      </p:pic>
      <p:pic>
        <p:nvPicPr>
          <p:cNvPr id="5" name="Picture 4" descr="A screenshot of a document&#10;&#10;Description automatically generated">
            <a:extLst>
              <a:ext uri="{FF2B5EF4-FFF2-40B4-BE49-F238E27FC236}">
                <a16:creationId xmlns:a16="http://schemas.microsoft.com/office/drawing/2014/main" id="{9119C867-49F3-8840-295F-C2B224DA0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325" y="3082953"/>
            <a:ext cx="7772400" cy="316224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018A1B-155B-174B-B283-8E7C96C752B9}"/>
              </a:ext>
            </a:extLst>
          </p:cNvPr>
          <p:cNvSpPr/>
          <p:nvPr/>
        </p:nvSpPr>
        <p:spPr>
          <a:xfrm>
            <a:off x="-30417" y="-34332"/>
            <a:ext cx="9144000" cy="6858000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8C5049C-597A-6745-8A5C-F932E6DA22C0}"/>
              </a:ext>
            </a:extLst>
          </p:cNvPr>
          <p:cNvSpPr txBox="1"/>
          <p:nvPr/>
        </p:nvSpPr>
        <p:spPr>
          <a:xfrm>
            <a:off x="2421395" y="3319405"/>
            <a:ext cx="159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Sample of of US Adults who drink Bud Light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4138A47-20F1-5844-B7C0-BBDA818B52E2}"/>
              </a:ext>
            </a:extLst>
          </p:cNvPr>
          <p:cNvSpPr txBox="1"/>
          <p:nvPr/>
        </p:nvSpPr>
        <p:spPr>
          <a:xfrm>
            <a:off x="4367000" y="3344292"/>
            <a:ext cx="1704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Estimated number of US Adults who drink Bud Light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F9CDE0C-4940-E744-B6BC-71480454A590}"/>
              </a:ext>
            </a:extLst>
          </p:cNvPr>
          <p:cNvSpPr txBox="1"/>
          <p:nvPr/>
        </p:nvSpPr>
        <p:spPr>
          <a:xfrm>
            <a:off x="6400346" y="3346335"/>
            <a:ext cx="1592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Percent of US Adults who drink Bud Light</a:t>
            </a:r>
          </a:p>
        </p:txBody>
      </p:sp>
      <p:pic>
        <p:nvPicPr>
          <p:cNvPr id="4" name="Picture 3" descr="A screenshot of a document&#10;&#10;Description automatically generated">
            <a:extLst>
              <a:ext uri="{FF2B5EF4-FFF2-40B4-BE49-F238E27FC236}">
                <a16:creationId xmlns:a16="http://schemas.microsoft.com/office/drawing/2014/main" id="{9E5359A9-4097-1465-30FB-9CC442F2D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512"/>
            <a:ext cx="7772400" cy="3162243"/>
          </a:xfrm>
          <a:prstGeom prst="rect">
            <a:avLst/>
          </a:prstGeom>
        </p:spPr>
      </p:pic>
      <p:sp>
        <p:nvSpPr>
          <p:cNvPr id="5" name="Line Callout 1 4">
            <a:extLst>
              <a:ext uri="{FF2B5EF4-FFF2-40B4-BE49-F238E27FC236}">
                <a16:creationId xmlns:a16="http://schemas.microsoft.com/office/drawing/2014/main" id="{CA9EA24B-BD19-73DB-92E0-E3359C3EE652}"/>
              </a:ext>
            </a:extLst>
          </p:cNvPr>
          <p:cNvSpPr/>
          <p:nvPr/>
        </p:nvSpPr>
        <p:spPr>
          <a:xfrm>
            <a:off x="2310285" y="3296796"/>
            <a:ext cx="1704110" cy="445797"/>
          </a:xfrm>
          <a:prstGeom prst="borderCallout1">
            <a:avLst>
              <a:gd name="adj1" fmla="val 18750"/>
              <a:gd name="adj2" fmla="val -8333"/>
              <a:gd name="adj3" fmla="val -572200"/>
              <a:gd name="adj4" fmla="val 14340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00BB3D-E62B-C3AD-3AFC-209CE281E86F}"/>
              </a:ext>
            </a:extLst>
          </p:cNvPr>
          <p:cNvSpPr txBox="1"/>
          <p:nvPr/>
        </p:nvSpPr>
        <p:spPr>
          <a:xfrm>
            <a:off x="228600" y="3965550"/>
            <a:ext cx="3581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49,187 – Total Sample of US Adults</a:t>
            </a:r>
          </a:p>
          <a:p>
            <a:r>
              <a:rPr lang="en-US" sz="1600" dirty="0"/>
              <a:t>252,819,000 – Estimated # of US Adults</a:t>
            </a:r>
          </a:p>
        </p:txBody>
      </p:sp>
      <p:sp>
        <p:nvSpPr>
          <p:cNvPr id="11" name="Line Callout 1 10">
            <a:extLst>
              <a:ext uri="{FF2B5EF4-FFF2-40B4-BE49-F238E27FC236}">
                <a16:creationId xmlns:a16="http://schemas.microsoft.com/office/drawing/2014/main" id="{B01A4554-4BB7-925F-3FBF-136499DDEEC2}"/>
              </a:ext>
            </a:extLst>
          </p:cNvPr>
          <p:cNvSpPr/>
          <p:nvPr/>
        </p:nvSpPr>
        <p:spPr>
          <a:xfrm>
            <a:off x="4371110" y="3321449"/>
            <a:ext cx="1704110" cy="445796"/>
          </a:xfrm>
          <a:prstGeom prst="borderCallout1">
            <a:avLst>
              <a:gd name="adj1" fmla="val 18750"/>
              <a:gd name="adj2" fmla="val -8333"/>
              <a:gd name="adj3" fmla="val -564622"/>
              <a:gd name="adj4" fmla="val 5067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Line Callout 1 11">
            <a:extLst>
              <a:ext uri="{FF2B5EF4-FFF2-40B4-BE49-F238E27FC236}">
                <a16:creationId xmlns:a16="http://schemas.microsoft.com/office/drawing/2014/main" id="{0E5CDB08-6211-66D0-06D2-132DF4D0A159}"/>
              </a:ext>
            </a:extLst>
          </p:cNvPr>
          <p:cNvSpPr/>
          <p:nvPr/>
        </p:nvSpPr>
        <p:spPr>
          <a:xfrm>
            <a:off x="6404456" y="3328918"/>
            <a:ext cx="1704110" cy="431595"/>
          </a:xfrm>
          <a:prstGeom prst="borderCallout1">
            <a:avLst>
              <a:gd name="adj1" fmla="val 18750"/>
              <a:gd name="adj2" fmla="val -8333"/>
              <a:gd name="adj3" fmla="val -592414"/>
              <a:gd name="adj4" fmla="val 2156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50B87A-66D8-B238-2DCC-7FFF6BC30E11}"/>
              </a:ext>
            </a:extLst>
          </p:cNvPr>
          <p:cNvSpPr txBox="1"/>
          <p:nvPr/>
        </p:nvSpPr>
        <p:spPr>
          <a:xfrm>
            <a:off x="4375450" y="4140791"/>
            <a:ext cx="1592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Percent of US Adults Age 24-34 who drink Bud Light</a:t>
            </a:r>
          </a:p>
        </p:txBody>
      </p:sp>
      <p:sp>
        <p:nvSpPr>
          <p:cNvPr id="14" name="Line Callout 1 13">
            <a:extLst>
              <a:ext uri="{FF2B5EF4-FFF2-40B4-BE49-F238E27FC236}">
                <a16:creationId xmlns:a16="http://schemas.microsoft.com/office/drawing/2014/main" id="{A3E4A2C6-C9FB-FC78-93BB-478394916A67}"/>
              </a:ext>
            </a:extLst>
          </p:cNvPr>
          <p:cNvSpPr/>
          <p:nvPr/>
        </p:nvSpPr>
        <p:spPr>
          <a:xfrm>
            <a:off x="4379560" y="4123374"/>
            <a:ext cx="1704110" cy="431595"/>
          </a:xfrm>
          <a:prstGeom prst="borderCallout1">
            <a:avLst>
              <a:gd name="adj1" fmla="val 18750"/>
              <a:gd name="adj2" fmla="val -8333"/>
              <a:gd name="adj3" fmla="val -690198"/>
              <a:gd name="adj4" fmla="val 13006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1B7424-3F57-7841-D225-2C4447B0DDBD}"/>
              </a:ext>
            </a:extLst>
          </p:cNvPr>
          <p:cNvSpPr txBox="1"/>
          <p:nvPr/>
        </p:nvSpPr>
        <p:spPr>
          <a:xfrm>
            <a:off x="6395773" y="4111070"/>
            <a:ext cx="1592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Index of Adults 25-34 who drink Bud Light  (7.7/6.0)</a:t>
            </a:r>
          </a:p>
        </p:txBody>
      </p:sp>
      <p:sp>
        <p:nvSpPr>
          <p:cNvPr id="16" name="Line Callout 1 15">
            <a:extLst>
              <a:ext uri="{FF2B5EF4-FFF2-40B4-BE49-F238E27FC236}">
                <a16:creationId xmlns:a16="http://schemas.microsoft.com/office/drawing/2014/main" id="{4CD85EDD-F544-EE39-84FE-E04F0E2E2F59}"/>
              </a:ext>
            </a:extLst>
          </p:cNvPr>
          <p:cNvSpPr/>
          <p:nvPr/>
        </p:nvSpPr>
        <p:spPr>
          <a:xfrm>
            <a:off x="6404456" y="4095328"/>
            <a:ext cx="1704110" cy="431595"/>
          </a:xfrm>
          <a:prstGeom prst="borderCallout1">
            <a:avLst>
              <a:gd name="adj1" fmla="val 18750"/>
              <a:gd name="adj2" fmla="val -8333"/>
              <a:gd name="adj3" fmla="val -680886"/>
              <a:gd name="adj4" fmla="val 5635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900ECC-CD99-39FB-3784-2D394B5DA975}"/>
              </a:ext>
            </a:extLst>
          </p:cNvPr>
          <p:cNvSpPr txBox="1"/>
          <p:nvPr/>
        </p:nvSpPr>
        <p:spPr>
          <a:xfrm>
            <a:off x="4384661" y="4945932"/>
            <a:ext cx="17082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Percent of US Adult Bud Light Drinkers who are 25-34</a:t>
            </a:r>
          </a:p>
        </p:txBody>
      </p:sp>
      <p:sp>
        <p:nvSpPr>
          <p:cNvPr id="20" name="Line Callout 1 19">
            <a:extLst>
              <a:ext uri="{FF2B5EF4-FFF2-40B4-BE49-F238E27FC236}">
                <a16:creationId xmlns:a16="http://schemas.microsoft.com/office/drawing/2014/main" id="{27193EDC-C878-0CA2-C2CC-A925C8C6EEC2}"/>
              </a:ext>
            </a:extLst>
          </p:cNvPr>
          <p:cNvSpPr/>
          <p:nvPr/>
        </p:nvSpPr>
        <p:spPr>
          <a:xfrm>
            <a:off x="4388771" y="4928515"/>
            <a:ext cx="1704110" cy="431595"/>
          </a:xfrm>
          <a:prstGeom prst="borderCallout1">
            <a:avLst>
              <a:gd name="adj1" fmla="val 18750"/>
              <a:gd name="adj2" fmla="val -8333"/>
              <a:gd name="adj3" fmla="val -888094"/>
              <a:gd name="adj4" fmla="val 9998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6612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1" grpId="1"/>
      <p:bldP spid="75" grpId="0"/>
      <p:bldP spid="75" grpId="1"/>
      <p:bldP spid="77" grpId="0"/>
      <p:bldP spid="5" grpId="0" animBg="1"/>
      <p:bldP spid="5" grpId="1" animBg="1"/>
      <p:bldP spid="11" grpId="0" animBg="1"/>
      <p:bldP spid="11" grpId="1" animBg="1"/>
      <p:bldP spid="12" grpId="0" animBg="1"/>
      <p:bldP spid="13" grpId="0"/>
      <p:bldP spid="14" grpId="0" animBg="1"/>
      <p:bldP spid="15" grpId="0"/>
      <p:bldP spid="16" grpId="0" animBg="1"/>
      <p:bldP spid="19" grpId="0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EE0D75CE-1409-C140-900C-96F70B307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75" y="0"/>
            <a:ext cx="7227888" cy="1012825"/>
          </a:xfrm>
        </p:spPr>
        <p:txBody>
          <a:bodyPr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Vertical percentages</a:t>
            </a:r>
          </a:p>
        </p:txBody>
      </p:sp>
      <p:sp>
        <p:nvSpPr>
          <p:cNvPr id="25603" name="TextBox 3">
            <a:extLst>
              <a:ext uri="{FF2B5EF4-FFF2-40B4-BE49-F238E27FC236}">
                <a16:creationId xmlns:a16="http://schemas.microsoft.com/office/drawing/2014/main" id="{E5B32335-6C07-6F42-BC6F-DB8EA567A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676400"/>
            <a:ext cx="4343400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Base = the population that drinks</a:t>
            </a:r>
          </a:p>
          <a:p>
            <a:pPr eaLnBrk="1" hangingPunct="1"/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	Bud Light most often</a:t>
            </a:r>
          </a:p>
          <a:p>
            <a:pPr eaLnBrk="1" hangingPunct="1"/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    Of them, what % are 25-34? </a:t>
            </a:r>
          </a:p>
          <a:p>
            <a:pPr eaLnBrk="1" hangingPunct="1"/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 23.0% of people who drink     </a:t>
            </a:r>
          </a:p>
          <a:p>
            <a:pPr eaLnBrk="1" hangingPunct="1"/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  Bud Light most often are age 25-34</a:t>
            </a:r>
          </a:p>
          <a:p>
            <a:pPr eaLnBrk="1" hangingPunct="1"/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         Coverage of Users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screenshot of a document&#10;&#10;Description automatically generated">
            <a:extLst>
              <a:ext uri="{FF2B5EF4-FFF2-40B4-BE49-F238E27FC236}">
                <a16:creationId xmlns:a16="http://schemas.microsoft.com/office/drawing/2014/main" id="{11B61B09-B4AE-09ED-622A-EA8F59456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464491"/>
            <a:ext cx="4114800" cy="16741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31FB1C-F33E-7D75-D42A-5BF0E0FEAC10}"/>
              </a:ext>
            </a:extLst>
          </p:cNvPr>
          <p:cNvSpPr txBox="1"/>
          <p:nvPr/>
        </p:nvSpPr>
        <p:spPr>
          <a:xfrm>
            <a:off x="6629398" y="3928904"/>
            <a:ext cx="1981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Percent of Bud Light Drinkers who are 25-34</a:t>
            </a:r>
          </a:p>
        </p:txBody>
      </p:sp>
      <p:sp>
        <p:nvSpPr>
          <p:cNvPr id="4" name="Line Callout 1 3">
            <a:extLst>
              <a:ext uri="{FF2B5EF4-FFF2-40B4-BE49-F238E27FC236}">
                <a16:creationId xmlns:a16="http://schemas.microsoft.com/office/drawing/2014/main" id="{809F6AFB-24C0-880A-E95C-51CF5DCC4D7C}"/>
              </a:ext>
            </a:extLst>
          </p:cNvPr>
          <p:cNvSpPr/>
          <p:nvPr/>
        </p:nvSpPr>
        <p:spPr>
          <a:xfrm>
            <a:off x="6553199" y="3928904"/>
            <a:ext cx="1981201" cy="556713"/>
          </a:xfrm>
          <a:prstGeom prst="borderCallout1">
            <a:avLst>
              <a:gd name="adj1" fmla="val 18750"/>
              <a:gd name="adj2" fmla="val -8333"/>
              <a:gd name="adj3" fmla="val -337102"/>
              <a:gd name="adj4" fmla="val 58023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21EE3682-A3BF-5140-A4E2-AB6FC1DA0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-152400"/>
            <a:ext cx="7718425" cy="1131887"/>
          </a:xfrm>
        </p:spPr>
        <p:txBody>
          <a:bodyPr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Horizontal percentages</a:t>
            </a:r>
          </a:p>
        </p:txBody>
      </p:sp>
      <p:sp>
        <p:nvSpPr>
          <p:cNvPr id="26627" name="TextBox 3">
            <a:extLst>
              <a:ext uri="{FF2B5EF4-FFF2-40B4-BE49-F238E27FC236}">
                <a16:creationId xmlns:a16="http://schemas.microsoft.com/office/drawing/2014/main" id="{DD43653A-3797-114C-9760-E0CCFC5FE0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1" y="1676400"/>
            <a:ext cx="37338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Base = the population of 25-       </a:t>
            </a:r>
          </a:p>
          <a:p>
            <a:pPr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34 years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olds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Of them, what % drink     </a:t>
            </a:r>
          </a:p>
          <a:p>
            <a:pPr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  Bud Light most often? </a:t>
            </a:r>
          </a:p>
          <a:p>
            <a:pPr eaLnBrk="1" hangingPunct="1"/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7.7% of 25-34 years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olds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choose Bud Light most often</a:t>
            </a:r>
          </a:p>
          <a:p>
            <a:pPr eaLnBrk="1" hangingPunct="1"/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Composition of Users</a:t>
            </a:r>
          </a:p>
          <a:p>
            <a:pPr eaLnBrk="1" hangingPunct="1"/>
            <a:endParaRPr lang="en-US" altLang="en-US" dirty="0"/>
          </a:p>
        </p:txBody>
      </p:sp>
      <p:pic>
        <p:nvPicPr>
          <p:cNvPr id="6" name="Picture 5" descr="A screenshot of a document&#10;&#10;Description automatically generated">
            <a:extLst>
              <a:ext uri="{FF2B5EF4-FFF2-40B4-BE49-F238E27FC236}">
                <a16:creationId xmlns:a16="http://schemas.microsoft.com/office/drawing/2014/main" id="{628C48CA-EAC8-2A76-C8A6-24DFE6C49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464491"/>
            <a:ext cx="4114800" cy="16741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6C0CF2-D072-7BFB-DE41-684ECABA1524}"/>
              </a:ext>
            </a:extLst>
          </p:cNvPr>
          <p:cNvSpPr txBox="1"/>
          <p:nvPr/>
        </p:nvSpPr>
        <p:spPr>
          <a:xfrm>
            <a:off x="6629398" y="3928904"/>
            <a:ext cx="1981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Percent of 25-34 who drink Bud Light most often</a:t>
            </a:r>
          </a:p>
        </p:txBody>
      </p:sp>
      <p:sp>
        <p:nvSpPr>
          <p:cNvPr id="8" name="Line Callout 1 7">
            <a:extLst>
              <a:ext uri="{FF2B5EF4-FFF2-40B4-BE49-F238E27FC236}">
                <a16:creationId xmlns:a16="http://schemas.microsoft.com/office/drawing/2014/main" id="{8737B498-9AD3-5F18-0EA7-9C71E6344249}"/>
              </a:ext>
            </a:extLst>
          </p:cNvPr>
          <p:cNvSpPr/>
          <p:nvPr/>
        </p:nvSpPr>
        <p:spPr>
          <a:xfrm>
            <a:off x="6553199" y="3928904"/>
            <a:ext cx="1981201" cy="556713"/>
          </a:xfrm>
          <a:prstGeom prst="borderCallout1">
            <a:avLst>
              <a:gd name="adj1" fmla="val 18750"/>
              <a:gd name="adj2" fmla="val -8333"/>
              <a:gd name="adj3" fmla="val -335297"/>
              <a:gd name="adj4" fmla="val 74760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F417E113-7D59-8241-AE18-FFA9BE90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75" y="122238"/>
            <a:ext cx="7227888" cy="768350"/>
          </a:xfrm>
        </p:spPr>
        <p:txBody>
          <a:bodyPr>
            <a:normAutofit fontScale="90000"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The Index</a:t>
            </a:r>
          </a:p>
        </p:txBody>
      </p:sp>
      <p:sp>
        <p:nvSpPr>
          <p:cNvPr id="27651" name="TextBox 3">
            <a:extLst>
              <a:ext uri="{FF2B5EF4-FFF2-40B4-BE49-F238E27FC236}">
                <a16:creationId xmlns:a16="http://schemas.microsoft.com/office/drawing/2014/main" id="{A0CC838E-F680-CE4D-A29B-A100527E29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464491"/>
            <a:ext cx="4213225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Index compares the coverage among the user group to overall coverage in total population</a:t>
            </a:r>
          </a:p>
          <a:p>
            <a:pPr eaLnBrk="1" hangingPunct="1"/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7.7% compared with 6.0% </a:t>
            </a:r>
          </a:p>
          <a:p>
            <a:pPr eaLnBrk="1" hangingPunct="1"/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7.68 / 6.03 = 1.27 = 127 Index</a:t>
            </a:r>
          </a:p>
          <a:p>
            <a:pPr eaLnBrk="1" hangingPunct="1"/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Means 25-34 years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olds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are 27% more likely to drink Bud Light “most often” than U.S. adults.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screenshot of a document&#10;&#10;Description automatically generated">
            <a:extLst>
              <a:ext uri="{FF2B5EF4-FFF2-40B4-BE49-F238E27FC236}">
                <a16:creationId xmlns:a16="http://schemas.microsoft.com/office/drawing/2014/main" id="{575E658A-68D1-6C85-FE4E-4DF1D6342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464491"/>
            <a:ext cx="4114800" cy="16741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589C15-51AB-7F4F-5300-228CB9FCE12F}"/>
              </a:ext>
            </a:extLst>
          </p:cNvPr>
          <p:cNvSpPr txBox="1"/>
          <p:nvPr/>
        </p:nvSpPr>
        <p:spPr>
          <a:xfrm>
            <a:off x="6629398" y="3928904"/>
            <a:ext cx="1981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Percent of 25-34 who drink Bud Light most often</a:t>
            </a:r>
          </a:p>
        </p:txBody>
      </p:sp>
      <p:sp>
        <p:nvSpPr>
          <p:cNvPr id="7" name="Line Callout 1 6">
            <a:extLst>
              <a:ext uri="{FF2B5EF4-FFF2-40B4-BE49-F238E27FC236}">
                <a16:creationId xmlns:a16="http://schemas.microsoft.com/office/drawing/2014/main" id="{D38EDAF0-E4CE-1E2C-F0B4-2896BB0122CD}"/>
              </a:ext>
            </a:extLst>
          </p:cNvPr>
          <p:cNvSpPr/>
          <p:nvPr/>
        </p:nvSpPr>
        <p:spPr>
          <a:xfrm>
            <a:off x="6553199" y="3928904"/>
            <a:ext cx="1981201" cy="556713"/>
          </a:xfrm>
          <a:prstGeom prst="borderCallout1">
            <a:avLst>
              <a:gd name="adj1" fmla="val 18750"/>
              <a:gd name="adj2" fmla="val -8333"/>
              <a:gd name="adj3" fmla="val -333492"/>
              <a:gd name="adj4" fmla="val 93019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2DEC6FA3-573D-854F-8538-BD2F63F14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769938"/>
          </a:xfrm>
        </p:spPr>
        <p:txBody>
          <a:bodyPr>
            <a:normAutofit fontScale="90000"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Must look at all </a:t>
            </a:r>
          </a:p>
        </p:txBody>
      </p:sp>
      <p:sp>
        <p:nvSpPr>
          <p:cNvPr id="28674" name="Rectangle 3">
            <a:extLst>
              <a:ext uri="{FF2B5EF4-FFF2-40B4-BE49-F238E27FC236}">
                <a16:creationId xmlns:a16="http://schemas.microsoft.com/office/drawing/2014/main" id="{B06F9EB3-ECCF-DB45-8CAB-07EAA290F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19200"/>
            <a:ext cx="8382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  <a:buSzPct val="85000"/>
              <a:buFontTx/>
              <a:buBlip>
                <a:blip r:embed="rId2"/>
              </a:buBlip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Vertical Percentage indicates coverage of that demographic group or media user group</a:t>
            </a:r>
          </a:p>
          <a:p>
            <a:pPr lvl="1" eaLnBrk="1" hangingPunct="1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is it a large group?  Too large to ignore even is index is not high?  It is too small to provide a market? 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SzPct val="85000"/>
              <a:buFontTx/>
              <a:buBlip>
                <a:blip r:embed="rId2"/>
              </a:buBlip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Horizontal Percentage indicates composition of product users in terms of demo or media </a:t>
            </a:r>
          </a:p>
          <a:p>
            <a:pPr lvl="1" eaLnBrk="1" hangingPunct="1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Do high percent of demo or media users consume the product?  Is it higher than the population in general?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SzPct val="85000"/>
              <a:buFontTx/>
              <a:buBlip>
                <a:blip r:embed="rId2"/>
              </a:buBlip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Index Number indicates the selectivity</a:t>
            </a:r>
          </a:p>
          <a:p>
            <a:pPr lvl="1" eaLnBrk="1" hangingPunct="1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Compares the composition of the selected group to the population in general. But don’t just look at this!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CBDC3-F527-FF4B-9A7A-1905926B7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b="1" dirty="0">
                <a:latin typeface="Arial Black" panose="020B0604020202020204" pitchFamily="34" charset="0"/>
                <a:cs typeface="Arial Black" panose="020B0604020202020204" pitchFamily="34" charset="0"/>
              </a:rPr>
              <a:t>Two Sets of Data, Do Additional Runs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BB2A09-9FBE-3B4D-B18B-27E8328564EF}"/>
              </a:ext>
            </a:extLst>
          </p:cNvPr>
          <p:cNvSpPr txBox="1"/>
          <p:nvPr/>
        </p:nvSpPr>
        <p:spPr>
          <a:xfrm>
            <a:off x="921327" y="1600200"/>
            <a:ext cx="7772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If you are marketing light beer, who are your possible markets?</a:t>
            </a:r>
          </a:p>
          <a:p>
            <a:pPr>
              <a:spcBef>
                <a:spcPts val="0"/>
              </a:spcBef>
            </a:pPr>
            <a:endParaRPr lang="en-US" sz="20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If you are marketing light beer, who are your most heavy users?</a:t>
            </a:r>
          </a:p>
          <a:p>
            <a:pPr>
              <a:spcBef>
                <a:spcPts val="0"/>
              </a:spcBef>
            </a:pPr>
            <a:endParaRPr lang="en-US" sz="20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If you are marketing Bud Light, who should be your target market?</a:t>
            </a:r>
          </a:p>
          <a:p>
            <a:pPr>
              <a:spcBef>
                <a:spcPts val="0"/>
              </a:spcBef>
            </a:pPr>
            <a:endParaRPr lang="en-US" sz="20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	Cheerios Groups</a:t>
            </a:r>
          </a:p>
          <a:p>
            <a:pPr>
              <a:spcBef>
                <a:spcPts val="0"/>
              </a:spcBef>
            </a:pPr>
            <a:endParaRPr lang="en-US" sz="20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If you are marketing Miller Lite, who should be your target market?</a:t>
            </a:r>
          </a:p>
          <a:p>
            <a:pPr>
              <a:spcBef>
                <a:spcPts val="0"/>
              </a:spcBef>
            </a:pPr>
            <a:endParaRPr lang="en-US" sz="20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	Kashi Go Groups</a:t>
            </a:r>
          </a:p>
          <a:p>
            <a:pPr>
              <a:spcBef>
                <a:spcPts val="0"/>
              </a:spcBef>
            </a:pPr>
            <a:endParaRPr lang="en-US" sz="20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If there are multiple possible markets, which are the best primary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and secondary target markets for light beer?</a:t>
            </a:r>
          </a:p>
        </p:txBody>
      </p:sp>
    </p:spTree>
    <p:extLst>
      <p:ext uri="{BB962C8B-B14F-4D97-AF65-F5344CB8AC3E}">
        <p14:creationId xmlns:p14="http://schemas.microsoft.com/office/powerpoint/2010/main" val="32828641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CBDC3-F527-FF4B-9A7A-1905926B7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b="1" dirty="0">
                <a:latin typeface="Arial Black" panose="020B0604020202020204" pitchFamily="34" charset="0"/>
                <a:cs typeface="Arial Black" panose="020B0604020202020204" pitchFamily="34" charset="0"/>
              </a:rPr>
              <a:t>Who are the consumer profiles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BB2A09-9FBE-3B4D-B18B-27E8328564EF}"/>
              </a:ext>
            </a:extLst>
          </p:cNvPr>
          <p:cNvSpPr txBox="1"/>
          <p:nvPr/>
        </p:nvSpPr>
        <p:spPr>
          <a:xfrm>
            <a:off x="685800" y="1600200"/>
            <a:ext cx="8229600" cy="441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Generate a demographic, lifestyle, and media portrait of each prospect group?</a:t>
            </a:r>
          </a:p>
          <a:p>
            <a:pPr>
              <a:spcBef>
                <a:spcPts val="600"/>
              </a:spcBef>
            </a:pPr>
            <a:endParaRPr lang="en-U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How many different prospects are there?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 Black" panose="020B0604020202020204" pitchFamily="34" charset="0"/>
                <a:cs typeface="Arial Black" panose="020B0604020202020204" pitchFamily="34" charset="0"/>
              </a:rPr>
              <a:t>How would you prioritize among them?</a:t>
            </a:r>
          </a:p>
          <a:p>
            <a:pPr lvl="1">
              <a:spcBef>
                <a:spcPts val="600"/>
              </a:spcBef>
            </a:pPr>
            <a:endParaRPr lang="en-US" sz="20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How would you “name” each target?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 Black" panose="020B0604020202020204" pitchFamily="34" charset="0"/>
                <a:cs typeface="Arial Black" panose="020B0604020202020204" pitchFamily="34" charset="0"/>
              </a:rPr>
              <a:t>“Brock” vs “Bud” vs “Brad”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 Black" panose="020B0604020202020204" pitchFamily="34" charset="0"/>
                <a:cs typeface="Arial Black" panose="020B0604020202020204" pitchFamily="34" charset="0"/>
              </a:rPr>
              <a:t>“College Bro” vs “Craftsman” vs “Golf Dad”</a:t>
            </a:r>
          </a:p>
          <a:p>
            <a:pPr>
              <a:spcBef>
                <a:spcPts val="600"/>
              </a:spcBef>
            </a:pPr>
            <a:endParaRPr lang="en-US" sz="18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18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5248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CBDC3-F527-FF4B-9A7A-1905926B7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Dylan Mulvaney &amp; 2023 Boycott of Bud Light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BB2A09-9FBE-3B4D-B18B-27E8328564EF}"/>
              </a:ext>
            </a:extLst>
          </p:cNvPr>
          <p:cNvSpPr txBox="1"/>
          <p:nvPr/>
        </p:nvSpPr>
        <p:spPr>
          <a:xfrm>
            <a:off x="685800" y="1600200"/>
            <a:ext cx="82296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endParaRPr lang="en-US" sz="18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18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7" name="Picture 6" descr="A screenshot of a news page&#10;&#10;Description automatically generated">
            <a:extLst>
              <a:ext uri="{FF2B5EF4-FFF2-40B4-BE49-F238E27FC236}">
                <a16:creationId xmlns:a16="http://schemas.microsoft.com/office/drawing/2014/main" id="{E6985567-956F-83C5-FB34-EDB09031C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18" y="1600200"/>
            <a:ext cx="7772400" cy="490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92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762000"/>
            <a:ext cx="7772400" cy="6858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>
                <a:latin typeface="Arial Black" charset="0"/>
                <a:ea typeface="ＭＳ Ｐゴシック" charset="0"/>
                <a:cs typeface="ＭＳ Ｐゴシック" charset="0"/>
              </a:rPr>
              <a:t>First Agency Meeting with Client</a:t>
            </a:r>
            <a:endParaRPr lang="en-US" sz="3600" dirty="0">
              <a:solidFill>
                <a:srgbClr val="00CCCC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2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Look for a Doodle Poll on the class email list requesting teams to sign up for a one-on-one meeting with the client (me)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Meetings will last 30 minutes</a:t>
            </a:r>
          </a:p>
          <a:p>
            <a:pPr lvl="1"/>
            <a:r>
              <a:rPr lang="en-US" u="sng" dirty="0">
                <a:latin typeface="Arial" charset="0"/>
                <a:ea typeface="ＭＳ Ｐゴシック" charset="0"/>
              </a:rPr>
              <a:t>Pick a time when all team members can attend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Once a slot is taken, it cannot be double-booked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All meetings must be scheduled on Friday, Monday, or Tuesday, so you have time before the draft of the situation analysis is due next Thursday</a:t>
            </a:r>
          </a:p>
        </p:txBody>
      </p:sp>
    </p:spTree>
    <p:extLst>
      <p:ext uri="{BB962C8B-B14F-4D97-AF65-F5344CB8AC3E}">
        <p14:creationId xmlns:p14="http://schemas.microsoft.com/office/powerpoint/2010/main" val="41396901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person holding a can of beer&#10;&#10;Description automatically generated">
            <a:extLst>
              <a:ext uri="{FF2B5EF4-FFF2-40B4-BE49-F238E27FC236}">
                <a16:creationId xmlns:a16="http://schemas.microsoft.com/office/drawing/2014/main" id="{8C7675D5-9FC0-2CE5-5BB7-5461C76EE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65" y="353708"/>
            <a:ext cx="3306535" cy="6008992"/>
          </a:xfrm>
          <a:prstGeom prst="rect">
            <a:avLst/>
          </a:prstGeom>
        </p:spPr>
      </p:pic>
      <p:pic>
        <p:nvPicPr>
          <p:cNvPr id="7" name="Picture 6" descr="A close up of a text&#10;&#10;Description automatically generated">
            <a:extLst>
              <a:ext uri="{FF2B5EF4-FFF2-40B4-BE49-F238E27FC236}">
                <a16:creationId xmlns:a16="http://schemas.microsoft.com/office/drawing/2014/main" id="{30A83B7A-700F-BD61-6977-74ABC6BE3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2760" y="5467568"/>
            <a:ext cx="5054096" cy="838200"/>
          </a:xfrm>
          <a:prstGeom prst="rect">
            <a:avLst/>
          </a:prstGeom>
        </p:spPr>
      </p:pic>
      <p:pic>
        <p:nvPicPr>
          <p:cNvPr id="9" name="Picture 8" descr="A white text with black text&#10;&#10;Description automatically generated">
            <a:extLst>
              <a:ext uri="{FF2B5EF4-FFF2-40B4-BE49-F238E27FC236}">
                <a16:creationId xmlns:a16="http://schemas.microsoft.com/office/drawing/2014/main" id="{7F65EF90-3636-9000-5DC8-8EA0C4847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5051" y="353708"/>
            <a:ext cx="5340927" cy="22186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1E674F-A2DB-D31D-1C09-1E61F9ACCF16}"/>
              </a:ext>
            </a:extLst>
          </p:cNvPr>
          <p:cNvSpPr txBox="1"/>
          <p:nvPr/>
        </p:nvSpPr>
        <p:spPr>
          <a:xfrm>
            <a:off x="3813808" y="2865814"/>
            <a:ext cx="4572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“Bud Light controversy cost parent company about $395 million in lost US sales. The world's largest brewer is counting the costs of being swept into a controversy over Bud Light in the United States. AB InBev said Thursday that US revenue fell 10% in the second quarter as sales of its top brand slumped” -  CNN</a:t>
            </a:r>
            <a:endParaRPr lang="en-US" sz="16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6964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CBDC3-F527-FF4B-9A7A-1905926B7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b="1" dirty="0">
                <a:latin typeface="Arial Black" panose="020B0604020202020204" pitchFamily="34" charset="0"/>
                <a:cs typeface="Arial Black" panose="020B0604020202020204" pitchFamily="34" charset="0"/>
              </a:rPr>
              <a:t>Real World Ethical Case Study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BB2A09-9FBE-3B4D-B18B-27E8328564EF}"/>
              </a:ext>
            </a:extLst>
          </p:cNvPr>
          <p:cNvSpPr txBox="1"/>
          <p:nvPr/>
        </p:nvSpPr>
        <p:spPr>
          <a:xfrm>
            <a:off x="228600" y="1600200"/>
            <a:ext cx="8686800" cy="518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Should brands endorse social causes / select spokespeople to advance societal concerns?</a:t>
            </a:r>
          </a:p>
          <a:p>
            <a:pPr>
              <a:spcBef>
                <a:spcPts val="600"/>
              </a:spcBef>
            </a:pPr>
            <a:endParaRPr lang="en-U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Should brands stand behind their ad teams when socially conscious marketing goes poorly?</a:t>
            </a:r>
          </a:p>
          <a:p>
            <a:pPr>
              <a:spcBef>
                <a:spcPts val="600"/>
              </a:spcBef>
            </a:pPr>
            <a:endParaRPr lang="en-US" sz="20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Should brands only support social causes that align with the views of their broad target market?</a:t>
            </a:r>
          </a:p>
          <a:p>
            <a:pPr>
              <a:spcBef>
                <a:spcPts val="600"/>
              </a:spcBef>
            </a:pPr>
            <a:endParaRPr lang="en-US" sz="18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Should brands be more inclusive to reach younger — “future” — consumers, even it that alienates some current customers?</a:t>
            </a:r>
          </a:p>
          <a:p>
            <a:pPr>
              <a:spcBef>
                <a:spcPts val="600"/>
              </a:spcBef>
            </a:pPr>
            <a:endParaRPr lang="en-US" sz="18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8184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A8D9B-4C0B-A77B-DAB9-3C92B74BB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>
                <a:latin typeface="Arial Black" panose="020B0604020202020204" pitchFamily="34" charset="0"/>
                <a:cs typeface="Arial Black" panose="020B0604020202020204" pitchFamily="34" charset="0"/>
              </a:rPr>
              <a:t>Infegy</a:t>
            </a:r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 Atlas</a:t>
            </a:r>
            <a:endParaRPr lang="en-US" dirty="0"/>
          </a:p>
        </p:txBody>
      </p:sp>
      <p:pic>
        <p:nvPicPr>
          <p:cNvPr id="4" name="Online Media 3" descr="Infegy Atlas Overview">
            <a:hlinkClick r:id="" action="ppaction://media"/>
            <a:extLst>
              <a:ext uri="{FF2B5EF4-FFF2-40B4-BE49-F238E27FC236}">
                <a16:creationId xmlns:a16="http://schemas.microsoft.com/office/drawing/2014/main" id="{6C957383-5021-C780-5FB1-C686A38FB61F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66737" y="1676400"/>
            <a:ext cx="8010525" cy="452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93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02B68-65BF-A969-05F5-6840815DB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Get Login Info in 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C7F715-B89F-A226-AA03-F6FEF2D206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>
                <a:latin typeface="Arial Black" panose="020B0604020202020204" pitchFamily="34" charset="0"/>
                <a:cs typeface="Arial Black" panose="020B0604020202020204" pitchFamily="34" charset="0"/>
              </a:rPr>
              <a:t>Link to Cheerios and Kashi Go runs</a:t>
            </a:r>
          </a:p>
          <a:p>
            <a:endParaRPr lang="en-US" sz="28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lvl="1"/>
            <a:r>
              <a:rPr lang="en-US" sz="2000" b="1" dirty="0">
                <a:latin typeface="Arial Black" panose="020B0604020202020204" pitchFamily="34" charset="0"/>
                <a:cs typeface="Arial Black" panose="020B0604020202020204" pitchFamily="34" charset="0"/>
              </a:rPr>
              <a:t>Must be logged in for link to work: </a:t>
            </a:r>
            <a:r>
              <a:rPr lang="en-US" sz="2000" b="1" dirty="0">
                <a:latin typeface="Arial Black" panose="020B0604020202020204" pitchFamily="34" charset="0"/>
                <a:cs typeface="Arial Black" panose="020B0604020202020204" pitchFamily="34" charset="0"/>
                <a:hlinkClick r:id="rId2"/>
              </a:rPr>
              <a:t>Click Here</a:t>
            </a:r>
            <a:endParaRPr lang="en-US" sz="20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lvl="1"/>
            <a:endParaRPr lang="en-US" sz="20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lvl="1"/>
            <a:r>
              <a:rPr lang="en-US" sz="2000" b="1" dirty="0">
                <a:latin typeface="Arial Black" panose="020B0604020202020204" pitchFamily="34" charset="0"/>
                <a:cs typeface="Arial Black" panose="020B0604020202020204" pitchFamily="34" charset="0"/>
              </a:rPr>
              <a:t>One log in shared across two lab sections</a:t>
            </a:r>
          </a:p>
          <a:p>
            <a:pPr lvl="1"/>
            <a:endParaRPr lang="en-US" sz="20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lvl="1"/>
            <a:r>
              <a:rPr lang="en-US" sz="2000" b="1" dirty="0">
                <a:latin typeface="Arial Black" panose="020B0604020202020204" pitchFamily="34" charset="0"/>
                <a:cs typeface="Arial Black" panose="020B0604020202020204" pitchFamily="34" charset="0"/>
              </a:rPr>
              <a:t>Please log in and log out when done using</a:t>
            </a:r>
          </a:p>
          <a:p>
            <a:pPr lvl="1"/>
            <a:endParaRPr lang="en-US" sz="20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lvl="1"/>
            <a:endParaRPr lang="en-US" sz="18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9620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41CD61-D8EA-F764-AA29-D93FAE9A2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440000-4AD2-AD8E-624D-A9C09F19F3C4}"/>
              </a:ext>
            </a:extLst>
          </p:cNvPr>
          <p:cNvSpPr txBox="1"/>
          <p:nvPr/>
        </p:nvSpPr>
        <p:spPr>
          <a:xfrm>
            <a:off x="914400" y="2875002"/>
            <a:ext cx="761298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Arial Black" panose="020B0604020202020204" pitchFamily="34" charset="0"/>
                <a:cs typeface="Arial Black" panose="020B0604020202020204" pitchFamily="34" charset="0"/>
              </a:rPr>
              <a:t>CHEERIOS 2025</a:t>
            </a:r>
            <a:endParaRPr lang="en-U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6797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47E53-DFF5-D757-0AE0-5B6E4DA1C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02BA309-D35D-8FAE-07A9-946378E4E57A}"/>
              </a:ext>
            </a:extLst>
          </p:cNvPr>
          <p:cNvSpPr/>
          <p:nvPr/>
        </p:nvSpPr>
        <p:spPr>
          <a:xfrm>
            <a:off x="1199535" y="132736"/>
            <a:ext cx="6705600" cy="659252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colorful dots and lines on a black background&#10;&#10;AI-generated content may be incorrect.">
            <a:extLst>
              <a:ext uri="{FF2B5EF4-FFF2-40B4-BE49-F238E27FC236}">
                <a16:creationId xmlns:a16="http://schemas.microsoft.com/office/drawing/2014/main" id="{94063C82-370C-D41F-3CCC-61D214E6A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367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9E93D-4203-B4ED-387C-000C0C60E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BD07C-69DE-4CB7-543E-EE3B6948E280}"/>
              </a:ext>
            </a:extLst>
          </p:cNvPr>
          <p:cNvSpPr txBox="1">
            <a:spLocks/>
          </p:cNvSpPr>
          <p:nvPr/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2pPr>
            <a:lvl3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3pPr>
            <a:lvl4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4pPr>
            <a:lvl5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5pPr>
            <a:lvl6pPr marL="5111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6pPr>
            <a:lvl7pPr marL="9683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7pPr>
            <a:lvl8pPr marL="14255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8pPr>
            <a:lvl9pPr marL="18827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9pPr>
            <a:extLst/>
          </a:lstStyle>
          <a:p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Topics/Narratives</a:t>
            </a:r>
            <a:endParaRPr lang="en-US" dirty="0"/>
          </a:p>
        </p:txBody>
      </p:sp>
      <p:pic>
        <p:nvPicPr>
          <p:cNvPr id="5" name="Picture 4" descr="A screenshot of a graph&#10;&#10;AI-generated content may be incorrect.">
            <a:extLst>
              <a:ext uri="{FF2B5EF4-FFF2-40B4-BE49-F238E27FC236}">
                <a16:creationId xmlns:a16="http://schemas.microsoft.com/office/drawing/2014/main" id="{7FA5C681-4629-013B-A94C-251094202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51" y="2035974"/>
            <a:ext cx="9005497" cy="367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4533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DF22F-014F-4BF8-D541-2EA67B861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4439B-5550-5A48-F1F3-A3504FA50E0A}"/>
              </a:ext>
            </a:extLst>
          </p:cNvPr>
          <p:cNvSpPr txBox="1">
            <a:spLocks/>
          </p:cNvSpPr>
          <p:nvPr/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2pPr>
            <a:lvl3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3pPr>
            <a:lvl4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4pPr>
            <a:lvl5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5pPr>
            <a:lvl6pPr marL="5111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6pPr>
            <a:lvl7pPr marL="9683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7pPr>
            <a:lvl8pPr marL="14255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8pPr>
            <a:lvl9pPr marL="18827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9pPr>
            <a:extLst/>
          </a:lstStyle>
          <a:p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Positive Keywords</a:t>
            </a:r>
            <a:endParaRPr lang="en-US" dirty="0"/>
          </a:p>
        </p:txBody>
      </p:sp>
      <p:pic>
        <p:nvPicPr>
          <p:cNvPr id="5" name="Picture 4" descr="A diagram of a network&#10;&#10;AI-generated content may be incorrect.">
            <a:extLst>
              <a:ext uri="{FF2B5EF4-FFF2-40B4-BE49-F238E27FC236}">
                <a16:creationId xmlns:a16="http://schemas.microsoft.com/office/drawing/2014/main" id="{0E9D2A74-8A72-592E-12CF-2EEC3D543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3966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5B3D7-A082-4EE7-99DE-40A5C9E34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8BD5A-90FC-0190-6D36-AA9808DDE479}"/>
              </a:ext>
            </a:extLst>
          </p:cNvPr>
          <p:cNvSpPr txBox="1">
            <a:spLocks/>
          </p:cNvSpPr>
          <p:nvPr/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2pPr>
            <a:lvl3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3pPr>
            <a:lvl4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4pPr>
            <a:lvl5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5pPr>
            <a:lvl6pPr marL="5111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6pPr>
            <a:lvl7pPr marL="9683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7pPr>
            <a:lvl8pPr marL="14255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8pPr>
            <a:lvl9pPr marL="18827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9pPr>
            <a:extLst/>
          </a:lstStyle>
          <a:p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Negative Keywords</a:t>
            </a:r>
            <a:endParaRPr lang="en-US" dirty="0"/>
          </a:p>
        </p:txBody>
      </p:sp>
      <p:pic>
        <p:nvPicPr>
          <p:cNvPr id="5" name="Picture 4" descr="A network of colorful circles and lines&#10;&#10;AI-generated content may be incorrect.">
            <a:extLst>
              <a:ext uri="{FF2B5EF4-FFF2-40B4-BE49-F238E27FC236}">
                <a16:creationId xmlns:a16="http://schemas.microsoft.com/office/drawing/2014/main" id="{E66C7EF4-7EDD-DDB6-B3D6-85679D536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19200"/>
            <a:ext cx="88392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8214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10F259-AB42-5BED-AC39-F94847382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982F2-47B2-55C2-38C9-D10E6E41B0BF}"/>
              </a:ext>
            </a:extLst>
          </p:cNvPr>
          <p:cNvSpPr txBox="1">
            <a:spLocks/>
          </p:cNvSpPr>
          <p:nvPr/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2pPr>
            <a:lvl3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3pPr>
            <a:lvl4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4pPr>
            <a:lvl5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5pPr>
            <a:lvl6pPr marL="5111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6pPr>
            <a:lvl7pPr marL="9683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7pPr>
            <a:lvl8pPr marL="14255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8pPr>
            <a:lvl9pPr marL="18827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9pPr>
            <a:extLst/>
          </a:lstStyle>
          <a:p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Hashtags</a:t>
            </a:r>
            <a:endParaRPr lang="en-US" dirty="0"/>
          </a:p>
        </p:txBody>
      </p:sp>
      <p:pic>
        <p:nvPicPr>
          <p:cNvPr id="5" name="Picture 4" descr="A diagram of a network&#10;&#10;AI-generated content may be incorrect.">
            <a:extLst>
              <a:ext uri="{FF2B5EF4-FFF2-40B4-BE49-F238E27FC236}">
                <a16:creationId xmlns:a16="http://schemas.microsoft.com/office/drawing/2014/main" id="{F4C2E156-BB87-065B-74F7-E6B79866D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24000"/>
            <a:ext cx="85344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334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BA052415-0951-3D47-92AB-D164EE1D12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381000"/>
            <a:ext cx="7772400" cy="990600"/>
          </a:xfrm>
        </p:spPr>
        <p:txBody>
          <a:bodyPr lIns="92075" tIns="46038" rIns="92075" bIns="46038">
            <a:normAutofit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sz="48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Digging Deeper</a:t>
            </a:r>
          </a:p>
        </p:txBody>
      </p:sp>
      <p:sp>
        <p:nvSpPr>
          <p:cNvPr id="18434" name="Rectangle 3">
            <a:extLst>
              <a:ext uri="{FF2B5EF4-FFF2-40B4-BE49-F238E27FC236}">
                <a16:creationId xmlns:a16="http://schemas.microsoft.com/office/drawing/2014/main" id="{DEE862DC-774A-4E4E-A7CB-FE615B65CE9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47700" y="1828800"/>
            <a:ext cx="7848600" cy="4419600"/>
          </a:xfrm>
        </p:spPr>
        <p:txBody>
          <a:bodyPr lIns="92075" tIns="46038" rIns="92075" bIns="46038"/>
          <a:lstStyle/>
          <a:p>
            <a:pPr marL="0" indent="0" eaLnBrk="1" hangingPunct="1">
              <a:spcBef>
                <a:spcPts val="1200"/>
              </a:spcBef>
              <a:buNone/>
            </a:pPr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Articles from magazines, trade &amp; scholarly journals: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Business Source Complete (business-periodicals)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Communication &amp; Mass Media (has Advertising Age)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MasterFile</a:t>
            </a:r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Premier (has Consumer Reports)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Newspaper Source Plus (has newspapers)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ABI/Inform – academic articles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Factiva -  news coverage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Lexis/Nexis – news coverage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B6232-8E71-C353-F2C5-09A3E9F0F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85331-E91C-B1DB-E397-158BA1309589}"/>
              </a:ext>
            </a:extLst>
          </p:cNvPr>
          <p:cNvSpPr txBox="1">
            <a:spLocks/>
          </p:cNvSpPr>
          <p:nvPr/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2pPr>
            <a:lvl3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3pPr>
            <a:lvl4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4pPr>
            <a:lvl5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5pPr>
            <a:lvl6pPr marL="5111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6pPr>
            <a:lvl7pPr marL="9683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7pPr>
            <a:lvl8pPr marL="14255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8pPr>
            <a:lvl9pPr marL="18827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9pPr>
            <a:extLst/>
          </a:lstStyle>
          <a:p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Bios/Target</a:t>
            </a:r>
            <a:endParaRPr lang="en-US" dirty="0"/>
          </a:p>
        </p:txBody>
      </p:sp>
      <p:pic>
        <p:nvPicPr>
          <p:cNvPr id="5" name="Picture 4" descr="A network of colorful dots and lines&#10;&#10;AI-generated content may be incorrect.">
            <a:extLst>
              <a:ext uri="{FF2B5EF4-FFF2-40B4-BE49-F238E27FC236}">
                <a16:creationId xmlns:a16="http://schemas.microsoft.com/office/drawing/2014/main" id="{001DDB66-5D82-F0AE-B325-E696A3758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382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775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8BC43-6391-69D2-0DCE-6A5BECD33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D80F0-28DB-CA78-7E23-B0BF56CEB294}"/>
              </a:ext>
            </a:extLst>
          </p:cNvPr>
          <p:cNvSpPr txBox="1">
            <a:spLocks/>
          </p:cNvSpPr>
          <p:nvPr/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2pPr>
            <a:lvl3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3pPr>
            <a:lvl4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4pPr>
            <a:lvl5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5pPr>
            <a:lvl6pPr marL="5111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6pPr>
            <a:lvl7pPr marL="9683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7pPr>
            <a:lvl8pPr marL="14255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8pPr>
            <a:lvl9pPr marL="18827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9pPr>
            <a:extLst/>
          </a:lstStyle>
          <a:p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Sentiment</a:t>
            </a:r>
            <a:endParaRPr lang="en-US" dirty="0"/>
          </a:p>
        </p:txBody>
      </p:sp>
      <p:pic>
        <p:nvPicPr>
          <p:cNvPr id="5" name="Picture 4" descr="A close-up of words&#10;&#10;AI-generated content may be incorrect.">
            <a:extLst>
              <a:ext uri="{FF2B5EF4-FFF2-40B4-BE49-F238E27FC236}">
                <a16:creationId xmlns:a16="http://schemas.microsoft.com/office/drawing/2014/main" id="{2625EFEF-E48E-6E3F-631A-F7D235E8D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1143000"/>
            <a:ext cx="8712577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2725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E5189-9DA9-DAA1-685A-2DF91914A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D6A86-61EC-D9C0-F2A0-EF78B94F68A9}"/>
              </a:ext>
            </a:extLst>
          </p:cNvPr>
          <p:cNvSpPr txBox="1">
            <a:spLocks/>
          </p:cNvSpPr>
          <p:nvPr/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2pPr>
            <a:lvl3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3pPr>
            <a:lvl4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4pPr>
            <a:lvl5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5pPr>
            <a:lvl6pPr marL="5111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6pPr>
            <a:lvl7pPr marL="9683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7pPr>
            <a:lvl8pPr marL="14255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8pPr>
            <a:lvl9pPr marL="18827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9pPr>
            <a:extLst/>
          </a:lstStyle>
          <a:p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Gender/Age Profile</a:t>
            </a:r>
            <a:endParaRPr lang="en-US" dirty="0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4919697-D065-4082-78FC-89948F90C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258089"/>
            <a:ext cx="5943600" cy="557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2998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A4BE96-EA2C-F0F3-4E0C-2B175E6B1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99D29-3D05-39A1-1B96-DCCC0ADDB88D}"/>
              </a:ext>
            </a:extLst>
          </p:cNvPr>
          <p:cNvSpPr txBox="1">
            <a:spLocks/>
          </p:cNvSpPr>
          <p:nvPr/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2pPr>
            <a:lvl3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3pPr>
            <a:lvl4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4pPr>
            <a:lvl5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5pPr>
            <a:lvl6pPr marL="5111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6pPr>
            <a:lvl7pPr marL="9683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7pPr>
            <a:lvl8pPr marL="14255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8pPr>
            <a:lvl9pPr marL="18827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9pPr>
            <a:extLst/>
          </a:lstStyle>
          <a:p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Influencer Distribution</a:t>
            </a:r>
            <a:endParaRPr lang="en-US" dirty="0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8CA1827-A3F4-C7D0-C4A3-4846BE3E1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201" y="1066800"/>
            <a:ext cx="6977598" cy="566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9988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AE888-F6A6-BE00-E838-B30CC0CDF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2A9D87-30F5-D0C0-3592-E6B56A060A74}"/>
              </a:ext>
            </a:extLst>
          </p:cNvPr>
          <p:cNvSpPr txBox="1"/>
          <p:nvPr/>
        </p:nvSpPr>
        <p:spPr>
          <a:xfrm>
            <a:off x="914400" y="2875002"/>
            <a:ext cx="74254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Arial Black" panose="020B0604020202020204" pitchFamily="34" charset="0"/>
                <a:cs typeface="Arial Black" panose="020B0604020202020204" pitchFamily="34" charset="0"/>
              </a:rPr>
              <a:t>KASHI GO 2025</a:t>
            </a:r>
            <a:endParaRPr lang="en-U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0352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514D6-3A2D-B31A-540A-9B2366AE4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ED792AC-6C24-2697-7800-B1494837A1D5}"/>
              </a:ext>
            </a:extLst>
          </p:cNvPr>
          <p:cNvSpPr/>
          <p:nvPr/>
        </p:nvSpPr>
        <p:spPr>
          <a:xfrm>
            <a:off x="1219200" y="265472"/>
            <a:ext cx="6705600" cy="659252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map of different colored circles&#10;&#10;AI-generated content may be incorrect.">
            <a:extLst>
              <a:ext uri="{FF2B5EF4-FFF2-40B4-BE49-F238E27FC236}">
                <a16:creationId xmlns:a16="http://schemas.microsoft.com/office/drawing/2014/main" id="{04B91E3C-CD7A-BD8D-15D8-7B7EF2070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3810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8130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4033A-45B9-7BA4-FE96-27C92682D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7BE0C-0276-42F5-ED38-20FAA6B716BD}"/>
              </a:ext>
            </a:extLst>
          </p:cNvPr>
          <p:cNvSpPr txBox="1">
            <a:spLocks/>
          </p:cNvSpPr>
          <p:nvPr/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2pPr>
            <a:lvl3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3pPr>
            <a:lvl4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4pPr>
            <a:lvl5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5pPr>
            <a:lvl6pPr marL="5111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6pPr>
            <a:lvl7pPr marL="9683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7pPr>
            <a:lvl8pPr marL="14255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8pPr>
            <a:lvl9pPr marL="18827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9pPr>
            <a:extLst/>
          </a:lstStyle>
          <a:p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Topics/Narratives</a:t>
            </a:r>
            <a:endParaRPr lang="en-US" dirty="0"/>
          </a:p>
        </p:txBody>
      </p:sp>
      <p:pic>
        <p:nvPicPr>
          <p:cNvPr id="5" name="Picture 4" descr="A screenshot of a graph&#10;&#10;AI-generated content may be incorrect.">
            <a:extLst>
              <a:ext uri="{FF2B5EF4-FFF2-40B4-BE49-F238E27FC236}">
                <a16:creationId xmlns:a16="http://schemas.microsoft.com/office/drawing/2014/main" id="{CAB236F6-9076-3053-E8FD-47A06F7C5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97000"/>
            <a:ext cx="8641696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8285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4DD32-2EB9-ACA4-1F17-0A412EAA3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F6F8F-08D3-E48A-D4B0-D54721ACB3CD}"/>
              </a:ext>
            </a:extLst>
          </p:cNvPr>
          <p:cNvSpPr txBox="1">
            <a:spLocks/>
          </p:cNvSpPr>
          <p:nvPr/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2pPr>
            <a:lvl3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3pPr>
            <a:lvl4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4pPr>
            <a:lvl5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5pPr>
            <a:lvl6pPr marL="5111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6pPr>
            <a:lvl7pPr marL="9683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7pPr>
            <a:lvl8pPr marL="14255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8pPr>
            <a:lvl9pPr marL="18827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9pPr>
            <a:extLst/>
          </a:lstStyle>
          <a:p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Positive Keywords</a:t>
            </a:r>
            <a:endParaRPr lang="en-US" dirty="0"/>
          </a:p>
        </p:txBody>
      </p:sp>
      <p:pic>
        <p:nvPicPr>
          <p:cNvPr id="5" name="Picture 4" descr="A network of colorful dots and lines&#10;&#10;AI-generated content may be incorrect.">
            <a:extLst>
              <a:ext uri="{FF2B5EF4-FFF2-40B4-BE49-F238E27FC236}">
                <a16:creationId xmlns:a16="http://schemas.microsoft.com/office/drawing/2014/main" id="{4B629494-AD36-2412-B8E4-189D14684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181100"/>
            <a:ext cx="89916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9388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9824D-E1E8-38D1-90D3-C89DF74AF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F0EB7-8162-5304-2E64-0BFEF6125D0D}"/>
              </a:ext>
            </a:extLst>
          </p:cNvPr>
          <p:cNvSpPr txBox="1">
            <a:spLocks/>
          </p:cNvSpPr>
          <p:nvPr/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2pPr>
            <a:lvl3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3pPr>
            <a:lvl4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4pPr>
            <a:lvl5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5pPr>
            <a:lvl6pPr marL="5111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6pPr>
            <a:lvl7pPr marL="9683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7pPr>
            <a:lvl8pPr marL="14255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8pPr>
            <a:lvl9pPr marL="18827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9pPr>
            <a:extLst/>
          </a:lstStyle>
          <a:p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Negative Keywords</a:t>
            </a:r>
            <a:endParaRPr lang="en-US" dirty="0"/>
          </a:p>
        </p:txBody>
      </p:sp>
      <p:pic>
        <p:nvPicPr>
          <p:cNvPr id="5" name="Picture 4" descr="A diagram of different types of words&#10;&#10;AI-generated content may be incorrect.">
            <a:extLst>
              <a:ext uri="{FF2B5EF4-FFF2-40B4-BE49-F238E27FC236}">
                <a16:creationId xmlns:a16="http://schemas.microsoft.com/office/drawing/2014/main" id="{6C99D7C5-447E-A0E3-F1A5-820BA2476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71" y="1394542"/>
            <a:ext cx="9098116" cy="454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18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AD4E7-1779-E5EA-59A3-C5425990A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45A38-2530-D717-226B-EA9F7AA6B5E0}"/>
              </a:ext>
            </a:extLst>
          </p:cNvPr>
          <p:cNvSpPr txBox="1">
            <a:spLocks/>
          </p:cNvSpPr>
          <p:nvPr/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2pPr>
            <a:lvl3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3pPr>
            <a:lvl4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4pPr>
            <a:lvl5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5pPr>
            <a:lvl6pPr marL="5111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6pPr>
            <a:lvl7pPr marL="9683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7pPr>
            <a:lvl8pPr marL="14255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8pPr>
            <a:lvl9pPr marL="18827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9pPr>
            <a:extLst/>
          </a:lstStyle>
          <a:p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Hashtags</a:t>
            </a:r>
            <a:endParaRPr lang="en-US" dirty="0"/>
          </a:p>
        </p:txBody>
      </p:sp>
      <p:pic>
        <p:nvPicPr>
          <p:cNvPr id="5" name="Picture 4" descr="A diagram of a diagram&#10;&#10;AI-generated content may be incorrect.">
            <a:extLst>
              <a:ext uri="{FF2B5EF4-FFF2-40B4-BE49-F238E27FC236}">
                <a16:creationId xmlns:a16="http://schemas.microsoft.com/office/drawing/2014/main" id="{58F0E77E-CD41-E3F2-46A7-1AEBF332F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368" y="1219200"/>
            <a:ext cx="8382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673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B639905A-35E4-F24C-BF86-5515907D9E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 lIns="92075" tIns="46038" rIns="92075" bIns="46038">
            <a:normAutofit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Profiling Consumers</a:t>
            </a:r>
          </a:p>
        </p:txBody>
      </p:sp>
      <p:sp>
        <p:nvSpPr>
          <p:cNvPr id="20482" name="Rectangle 3">
            <a:extLst>
              <a:ext uri="{FF2B5EF4-FFF2-40B4-BE49-F238E27FC236}">
                <a16:creationId xmlns:a16="http://schemas.microsoft.com/office/drawing/2014/main" id="{0E3C89A6-776F-3741-BEB4-5734A022964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2057400"/>
            <a:ext cx="8382000" cy="4419600"/>
          </a:xfrm>
        </p:spPr>
        <p:txBody>
          <a:bodyPr lIns="92075" tIns="46038" rIns="92075" bIns="46038"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Simmons Catalyst 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Use Most Recent 12 Month Study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Lags two years behind, so use 2023 data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Generate Quick Report and Cross Tabs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Consumer demographics – age, educ. race, gender etc. </a:t>
            </a:r>
          </a:p>
          <a:p>
            <a:pPr eaLnBrk="1" hangingPunct="1"/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Lifestyle statements – views on fashion, environment, etc. </a:t>
            </a:r>
          </a:p>
          <a:p>
            <a:pPr eaLnBrk="1" hangingPunct="1"/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Consumer behavior – products and brands they buy</a:t>
            </a:r>
          </a:p>
          <a:p>
            <a:pPr eaLnBrk="1" hangingPunct="1"/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Media profile – magazines, TV shows, websites, etc.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AED35-9697-F8AD-8E6B-E5138BAE7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C4787-187D-69F6-E34F-E7A7D71ED139}"/>
              </a:ext>
            </a:extLst>
          </p:cNvPr>
          <p:cNvSpPr txBox="1">
            <a:spLocks/>
          </p:cNvSpPr>
          <p:nvPr/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2pPr>
            <a:lvl3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3pPr>
            <a:lvl4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4pPr>
            <a:lvl5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5pPr>
            <a:lvl6pPr marL="5111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6pPr>
            <a:lvl7pPr marL="9683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7pPr>
            <a:lvl8pPr marL="14255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8pPr>
            <a:lvl9pPr marL="18827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9pPr>
            <a:extLst/>
          </a:lstStyle>
          <a:p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Bios/Target</a:t>
            </a:r>
            <a:endParaRPr lang="en-US" dirty="0"/>
          </a:p>
        </p:txBody>
      </p:sp>
      <p:pic>
        <p:nvPicPr>
          <p:cNvPr id="5" name="Picture 4" descr="A diagram of a network&#10;&#10;AI-generated content may be incorrect.">
            <a:extLst>
              <a:ext uri="{FF2B5EF4-FFF2-40B4-BE49-F238E27FC236}">
                <a16:creationId xmlns:a16="http://schemas.microsoft.com/office/drawing/2014/main" id="{7219AD3D-A0F6-E11E-09A6-6FE93B842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95400"/>
            <a:ext cx="86868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216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C254B7-5B36-38A8-15FC-85E0C263F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10E09-0153-1154-9AD5-B249E0AB69D4}"/>
              </a:ext>
            </a:extLst>
          </p:cNvPr>
          <p:cNvSpPr txBox="1">
            <a:spLocks/>
          </p:cNvSpPr>
          <p:nvPr/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2pPr>
            <a:lvl3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3pPr>
            <a:lvl4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4pPr>
            <a:lvl5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5pPr>
            <a:lvl6pPr marL="5111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6pPr>
            <a:lvl7pPr marL="9683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7pPr>
            <a:lvl8pPr marL="14255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8pPr>
            <a:lvl9pPr marL="18827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9pPr>
            <a:extLst/>
          </a:lstStyle>
          <a:p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Sentiment</a:t>
            </a:r>
            <a:endParaRPr lang="en-US" dirty="0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9D7DC8B-6736-35FF-9B19-93FC1E7FB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85" y="1295400"/>
            <a:ext cx="856443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661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1962A-81F9-AB56-8D0E-F33A84401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7F09A-387A-A754-6DE1-5C8C31BD0310}"/>
              </a:ext>
            </a:extLst>
          </p:cNvPr>
          <p:cNvSpPr txBox="1">
            <a:spLocks/>
          </p:cNvSpPr>
          <p:nvPr/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2pPr>
            <a:lvl3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3pPr>
            <a:lvl4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4pPr>
            <a:lvl5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5pPr>
            <a:lvl6pPr marL="5111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6pPr>
            <a:lvl7pPr marL="9683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7pPr>
            <a:lvl8pPr marL="14255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8pPr>
            <a:lvl9pPr marL="18827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9pPr>
            <a:extLst/>
          </a:lstStyle>
          <a:p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Gender/Age Profile</a:t>
            </a:r>
            <a:endParaRPr lang="en-US" dirty="0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D57AEA7-C793-9F0B-1DE8-3DFE0A16F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800" y="1119915"/>
            <a:ext cx="5740400" cy="549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8335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67CA4-365A-4800-300A-11249E545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6F813-1609-0811-3FE6-BE2F1A1439A4}"/>
              </a:ext>
            </a:extLst>
          </p:cNvPr>
          <p:cNvSpPr txBox="1">
            <a:spLocks/>
          </p:cNvSpPr>
          <p:nvPr/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2pPr>
            <a:lvl3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3pPr>
            <a:lvl4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4pPr>
            <a:lvl5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5pPr>
            <a:lvl6pPr marL="5111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6pPr>
            <a:lvl7pPr marL="9683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7pPr>
            <a:lvl8pPr marL="14255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8pPr>
            <a:lvl9pPr marL="18827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9pPr>
            <a:extLst/>
          </a:lstStyle>
          <a:p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Influencer Distribution</a:t>
            </a:r>
            <a:endParaRPr lang="en-US" dirty="0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967E006-77CB-063B-C1E4-44110EDA5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134807"/>
            <a:ext cx="6781800" cy="546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0891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58FB99-1A6F-E036-80FC-902A1F0A1E0E}"/>
              </a:ext>
            </a:extLst>
          </p:cNvPr>
          <p:cNvSpPr txBox="1"/>
          <p:nvPr/>
        </p:nvSpPr>
        <p:spPr>
          <a:xfrm>
            <a:off x="765509" y="2875002"/>
            <a:ext cx="761298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Arial Black" panose="020B0604020202020204" pitchFamily="34" charset="0"/>
                <a:cs typeface="Arial Black" panose="020B0604020202020204" pitchFamily="34" charset="0"/>
              </a:rPr>
              <a:t>CHEERIOS 2024</a:t>
            </a:r>
            <a:endParaRPr lang="en-U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458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EF5151A-34F5-BF66-2DD3-6E45BF4AB598}"/>
              </a:ext>
            </a:extLst>
          </p:cNvPr>
          <p:cNvSpPr/>
          <p:nvPr/>
        </p:nvSpPr>
        <p:spPr>
          <a:xfrm>
            <a:off x="1219200" y="265472"/>
            <a:ext cx="6705600" cy="659252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colorful dots and lines with white text&#10;&#10;Description automatically generated">
            <a:extLst>
              <a:ext uri="{FF2B5EF4-FFF2-40B4-BE49-F238E27FC236}">
                <a16:creationId xmlns:a16="http://schemas.microsoft.com/office/drawing/2014/main" id="{2450DFF5-780A-B433-A859-6CC69AD10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241" y="483010"/>
            <a:ext cx="6109518" cy="61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2502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6853D-B1A4-64FF-28B8-6632B4382743}"/>
              </a:ext>
            </a:extLst>
          </p:cNvPr>
          <p:cNvSpPr txBox="1">
            <a:spLocks/>
          </p:cNvSpPr>
          <p:nvPr/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2pPr>
            <a:lvl3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3pPr>
            <a:lvl4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4pPr>
            <a:lvl5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5pPr>
            <a:lvl6pPr marL="5111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6pPr>
            <a:lvl7pPr marL="9683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7pPr>
            <a:lvl8pPr marL="14255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8pPr>
            <a:lvl9pPr marL="18827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9pPr>
            <a:extLst/>
          </a:lstStyle>
          <a:p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Topics/Narratives</a:t>
            </a:r>
            <a:endParaRPr lang="en-US" dirty="0"/>
          </a:p>
        </p:txBody>
      </p:sp>
      <p:pic>
        <p:nvPicPr>
          <p:cNvPr id="4" name="Picture 3" descr="A screenshot of a graph&#10;&#10;Description automatically generated">
            <a:extLst>
              <a:ext uri="{FF2B5EF4-FFF2-40B4-BE49-F238E27FC236}">
                <a16:creationId xmlns:a16="http://schemas.microsoft.com/office/drawing/2014/main" id="{082B795E-9110-35E8-C29C-1423C76D8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394542"/>
            <a:ext cx="8632402" cy="439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9562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6C419-9E92-9A60-0F49-9E8B8FAEBEB6}"/>
              </a:ext>
            </a:extLst>
          </p:cNvPr>
          <p:cNvSpPr txBox="1">
            <a:spLocks/>
          </p:cNvSpPr>
          <p:nvPr/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2pPr>
            <a:lvl3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3pPr>
            <a:lvl4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4pPr>
            <a:lvl5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5pPr>
            <a:lvl6pPr marL="5111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6pPr>
            <a:lvl7pPr marL="9683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7pPr>
            <a:lvl8pPr marL="14255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8pPr>
            <a:lvl9pPr marL="18827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9pPr>
            <a:extLst/>
          </a:lstStyle>
          <a:p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Positive Keywords</a:t>
            </a:r>
            <a:endParaRPr lang="en-US" dirty="0"/>
          </a:p>
        </p:txBody>
      </p:sp>
      <p:pic>
        <p:nvPicPr>
          <p:cNvPr id="4" name="Picture 3" descr="A group of colorful text boxes&#10;&#10;Description automatically generated with medium confidence">
            <a:extLst>
              <a:ext uri="{FF2B5EF4-FFF2-40B4-BE49-F238E27FC236}">
                <a16:creationId xmlns:a16="http://schemas.microsoft.com/office/drawing/2014/main" id="{B4C1E5CF-1953-A59E-2210-4A3A8E893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20" y="1524000"/>
            <a:ext cx="8664160" cy="419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1422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6ECA2-7FF2-C01D-DA7C-711D6F73771A}"/>
              </a:ext>
            </a:extLst>
          </p:cNvPr>
          <p:cNvSpPr txBox="1">
            <a:spLocks/>
          </p:cNvSpPr>
          <p:nvPr/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2pPr>
            <a:lvl3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3pPr>
            <a:lvl4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4pPr>
            <a:lvl5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5pPr>
            <a:lvl6pPr marL="5111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6pPr>
            <a:lvl7pPr marL="9683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7pPr>
            <a:lvl8pPr marL="14255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8pPr>
            <a:lvl9pPr marL="18827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9pPr>
            <a:extLst/>
          </a:lstStyle>
          <a:p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Negative Keywords</a:t>
            </a:r>
            <a:endParaRPr lang="en-US" dirty="0"/>
          </a:p>
        </p:txBody>
      </p:sp>
      <p:pic>
        <p:nvPicPr>
          <p:cNvPr id="4" name="Picture 3" descr="A network of words and a link&#10;&#10;Description automatically generated with medium confidence">
            <a:extLst>
              <a:ext uri="{FF2B5EF4-FFF2-40B4-BE49-F238E27FC236}">
                <a16:creationId xmlns:a16="http://schemas.microsoft.com/office/drawing/2014/main" id="{8D153B3B-1DE0-A0D5-5FC2-A6B922CFA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33" y="1600200"/>
            <a:ext cx="8703733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8884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4567B-2738-FC68-425B-44FADEB44FC7}"/>
              </a:ext>
            </a:extLst>
          </p:cNvPr>
          <p:cNvSpPr txBox="1">
            <a:spLocks/>
          </p:cNvSpPr>
          <p:nvPr/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2pPr>
            <a:lvl3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3pPr>
            <a:lvl4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4pPr>
            <a:lvl5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5pPr>
            <a:lvl6pPr marL="5111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6pPr>
            <a:lvl7pPr marL="9683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7pPr>
            <a:lvl8pPr marL="14255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8pPr>
            <a:lvl9pPr marL="18827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9pPr>
            <a:extLst/>
          </a:lstStyle>
          <a:p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Hashtags</a:t>
            </a:r>
            <a:endParaRPr lang="en-US" dirty="0"/>
          </a:p>
        </p:txBody>
      </p:sp>
      <p:pic>
        <p:nvPicPr>
          <p:cNvPr id="4" name="Picture 3" descr="A diagram of a network&#10;&#10;Description automatically generated with medium confidence">
            <a:extLst>
              <a:ext uri="{FF2B5EF4-FFF2-40B4-BE49-F238E27FC236}">
                <a16:creationId xmlns:a16="http://schemas.microsoft.com/office/drawing/2014/main" id="{5CBB1D62-90BB-099F-B474-BA289E6EC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81" y="1752600"/>
            <a:ext cx="8419038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48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8689957-5BAC-118C-9BB0-4A2C0F3DBD63}"/>
              </a:ext>
            </a:extLst>
          </p:cNvPr>
          <p:cNvSpPr txBox="1">
            <a:spLocks noChangeArrowheads="1"/>
          </p:cNvSpPr>
          <p:nvPr/>
        </p:nvSpPr>
        <p:spPr>
          <a:xfrm>
            <a:off x="762000" y="762000"/>
            <a:ext cx="7772400" cy="685800"/>
          </a:xfrm>
          <a:prstGeom prst="rect">
            <a:avLst/>
          </a:prstGeom>
        </p:spPr>
        <p:txBody>
          <a:bodyPr>
            <a:noAutofit/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fontAlgn="auto">
              <a:spcAft>
                <a:spcPts val="0"/>
              </a:spcAft>
            </a:pPr>
            <a:r>
              <a:rPr lang="en-US" sz="3600" dirty="0">
                <a:latin typeface="Arial Black" charset="0"/>
                <a:ea typeface="ＭＳ Ｐゴシック" charset="0"/>
                <a:cs typeface="ＭＳ Ｐゴシック" charset="0"/>
              </a:rPr>
              <a:t>Consumer Profile Data</a:t>
            </a:r>
            <a:endParaRPr lang="en-US" sz="4000" dirty="0">
              <a:solidFill>
                <a:srgbClr val="00CCCC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3D49E7E9-F55A-CA63-BC79-A33A4AFCB032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/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11480" lvl="1" indent="0" fontAlgn="auto">
              <a:spcAft>
                <a:spcPts val="0"/>
              </a:spcAft>
              <a:buNone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728492-96E6-71CD-1A1A-76F60A0647CD}"/>
              </a:ext>
            </a:extLst>
          </p:cNvPr>
          <p:cNvSpPr txBox="1"/>
          <p:nvPr/>
        </p:nvSpPr>
        <p:spPr>
          <a:xfrm>
            <a:off x="1952368" y="258256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5BB8DF4-B887-683A-E47D-CF47935A9E4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1475302"/>
            <a:ext cx="8382000" cy="4419600"/>
          </a:xfrm>
          <a:prstGeom prst="rect">
            <a:avLst/>
          </a:prstGeom>
        </p:spPr>
        <p:txBody>
          <a:bodyPr lIns="92075" tIns="46038" rIns="92075" bIns="46038"/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fontAlgn="auto">
              <a:spcBef>
                <a:spcPts val="1200"/>
              </a:spcBef>
              <a:spcAft>
                <a:spcPts val="0"/>
              </a:spcAft>
            </a:pPr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basic demographics </a:t>
            </a:r>
          </a:p>
          <a:p>
            <a:pPr lvl="1" fontAlgn="auto">
              <a:spcBef>
                <a:spcPts val="1200"/>
              </a:spcBef>
              <a:spcAft>
                <a:spcPts val="0"/>
              </a:spcAft>
            </a:pPr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gender, age, education, income, race, ethnicity, marital status, occupational category, sexual orientation</a:t>
            </a:r>
          </a:p>
          <a:p>
            <a:pPr fontAlgn="auto">
              <a:spcBef>
                <a:spcPts val="1200"/>
              </a:spcBef>
              <a:spcAft>
                <a:spcPts val="0"/>
              </a:spcAft>
            </a:pPr>
            <a:r>
              <a:rPr lang="en-US" altLang="en-US" sz="26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basic orientations</a:t>
            </a:r>
          </a:p>
          <a:p>
            <a:pPr lvl="1" fontAlgn="auto">
              <a:spcBef>
                <a:spcPts val="1200"/>
              </a:spcBef>
              <a:spcAft>
                <a:spcPts val="0"/>
              </a:spcAft>
            </a:pPr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Attitudes and opinions, lifestyles and values</a:t>
            </a:r>
          </a:p>
          <a:p>
            <a:pPr fontAlgn="auto">
              <a:spcBef>
                <a:spcPts val="1200"/>
              </a:spcBef>
              <a:spcAft>
                <a:spcPts val="0"/>
              </a:spcAft>
            </a:pPr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basic media use </a:t>
            </a:r>
          </a:p>
          <a:p>
            <a:pPr lvl="1" fontAlgn="auto">
              <a:spcBef>
                <a:spcPts val="1200"/>
              </a:spcBef>
              <a:spcAft>
                <a:spcPts val="0"/>
              </a:spcAft>
            </a:pPr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(social media used and activities, internet behaviors, magazine readership, newspaper reading, radio formats, streaming services) </a:t>
            </a:r>
          </a:p>
          <a:p>
            <a:pPr fontAlgn="auto">
              <a:spcBef>
                <a:spcPts val="1200"/>
              </a:spcBef>
              <a:spcAft>
                <a:spcPts val="0"/>
              </a:spcAft>
            </a:pPr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BY (c) consumer behavior </a:t>
            </a:r>
          </a:p>
          <a:p>
            <a:pPr lvl="1" fontAlgn="auto">
              <a:spcBef>
                <a:spcPts val="1200"/>
              </a:spcBef>
              <a:spcAft>
                <a:spcPts val="0"/>
              </a:spcAft>
            </a:pPr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Product category or brand consumption and volume</a:t>
            </a:r>
          </a:p>
          <a:p>
            <a:pPr lvl="1" fontAlgn="auto">
              <a:spcAft>
                <a:spcPts val="0"/>
              </a:spcAft>
            </a:pP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84518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4567B-2738-FC68-425B-44FADEB44FC7}"/>
              </a:ext>
            </a:extLst>
          </p:cNvPr>
          <p:cNvSpPr txBox="1">
            <a:spLocks/>
          </p:cNvSpPr>
          <p:nvPr/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2pPr>
            <a:lvl3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3pPr>
            <a:lvl4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4pPr>
            <a:lvl5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5pPr>
            <a:lvl6pPr marL="5111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6pPr>
            <a:lvl7pPr marL="9683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7pPr>
            <a:lvl8pPr marL="14255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8pPr>
            <a:lvl9pPr marL="18827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9pPr>
            <a:extLst/>
          </a:lstStyle>
          <a:p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Bios/Target</a:t>
            </a:r>
            <a:endParaRPr lang="en-US" dirty="0"/>
          </a:p>
        </p:txBody>
      </p:sp>
      <p:pic>
        <p:nvPicPr>
          <p:cNvPr id="4" name="Picture 3" descr="A diagram of different types of words&#10;&#10;Description automatically generated">
            <a:extLst>
              <a:ext uri="{FF2B5EF4-FFF2-40B4-BE49-F238E27FC236}">
                <a16:creationId xmlns:a16="http://schemas.microsoft.com/office/drawing/2014/main" id="{240DC037-464E-A5C8-435D-9AD1E3216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707" y="1828800"/>
            <a:ext cx="8404585" cy="382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258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D5D44-CD44-750B-DC9C-0D50FD3C5DDA}"/>
              </a:ext>
            </a:extLst>
          </p:cNvPr>
          <p:cNvSpPr txBox="1">
            <a:spLocks/>
          </p:cNvSpPr>
          <p:nvPr/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2pPr>
            <a:lvl3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3pPr>
            <a:lvl4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4pPr>
            <a:lvl5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5pPr>
            <a:lvl6pPr marL="5111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6pPr>
            <a:lvl7pPr marL="9683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7pPr>
            <a:lvl8pPr marL="14255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8pPr>
            <a:lvl9pPr marL="18827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9pPr>
            <a:extLst/>
          </a:lstStyle>
          <a:p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Sentiment</a:t>
            </a:r>
            <a:endParaRPr lang="en-US" dirty="0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F9B3DDC5-366D-42B7-C467-38B98FEA4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83" y="1374877"/>
            <a:ext cx="8492434" cy="491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8916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9A75A-9DE3-E292-B9AE-137AFDC10977}"/>
              </a:ext>
            </a:extLst>
          </p:cNvPr>
          <p:cNvSpPr txBox="1">
            <a:spLocks/>
          </p:cNvSpPr>
          <p:nvPr/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2pPr>
            <a:lvl3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3pPr>
            <a:lvl4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4pPr>
            <a:lvl5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5pPr>
            <a:lvl6pPr marL="5111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6pPr>
            <a:lvl7pPr marL="9683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7pPr>
            <a:lvl8pPr marL="14255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8pPr>
            <a:lvl9pPr marL="18827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9pPr>
            <a:extLst/>
          </a:lstStyle>
          <a:p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Gender Trend</a:t>
            </a:r>
            <a:endParaRPr lang="en-US" dirty="0"/>
          </a:p>
        </p:txBody>
      </p:sp>
      <p:pic>
        <p:nvPicPr>
          <p:cNvPr id="4" name="Picture 3" descr="A screenshot of a graph&#10;&#10;Description automatically generated">
            <a:extLst>
              <a:ext uri="{FF2B5EF4-FFF2-40B4-BE49-F238E27FC236}">
                <a16:creationId xmlns:a16="http://schemas.microsoft.com/office/drawing/2014/main" id="{013CF32E-3C82-1D29-2EDD-5644090DC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19200"/>
            <a:ext cx="846099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6205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AECA6-2720-F452-7930-75A9A9F92377}"/>
              </a:ext>
            </a:extLst>
          </p:cNvPr>
          <p:cNvSpPr txBox="1">
            <a:spLocks/>
          </p:cNvSpPr>
          <p:nvPr/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2pPr>
            <a:lvl3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3pPr>
            <a:lvl4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4pPr>
            <a:lvl5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5pPr>
            <a:lvl6pPr marL="5111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6pPr>
            <a:lvl7pPr marL="9683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7pPr>
            <a:lvl8pPr marL="14255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8pPr>
            <a:lvl9pPr marL="18827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9pPr>
            <a:extLst/>
          </a:lstStyle>
          <a:p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Influencer Distribution</a:t>
            </a:r>
            <a:endParaRPr lang="en-US" dirty="0"/>
          </a:p>
        </p:txBody>
      </p:sp>
      <p:pic>
        <p:nvPicPr>
          <p:cNvPr id="4" name="Picture 3" descr="A screenshot of a social media account&#10;&#10;Description automatically generated">
            <a:extLst>
              <a:ext uri="{FF2B5EF4-FFF2-40B4-BE49-F238E27FC236}">
                <a16:creationId xmlns:a16="http://schemas.microsoft.com/office/drawing/2014/main" id="{10A15129-D67F-8571-E6DD-B69D5833F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825" y="1219200"/>
            <a:ext cx="8173101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031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58FB99-1A6F-E036-80FC-902A1F0A1E0E}"/>
              </a:ext>
            </a:extLst>
          </p:cNvPr>
          <p:cNvSpPr txBox="1"/>
          <p:nvPr/>
        </p:nvSpPr>
        <p:spPr>
          <a:xfrm>
            <a:off x="914400" y="2875002"/>
            <a:ext cx="74254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Arial Black" panose="020B0604020202020204" pitchFamily="34" charset="0"/>
                <a:cs typeface="Arial Black" panose="020B0604020202020204" pitchFamily="34" charset="0"/>
              </a:rPr>
              <a:t>KASHI GO 2024</a:t>
            </a:r>
            <a:endParaRPr lang="en-U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0897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EF5151A-34F5-BF66-2DD3-6E45BF4AB598}"/>
              </a:ext>
            </a:extLst>
          </p:cNvPr>
          <p:cNvSpPr/>
          <p:nvPr/>
        </p:nvSpPr>
        <p:spPr>
          <a:xfrm>
            <a:off x="1199535" y="132736"/>
            <a:ext cx="6705600" cy="659252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diagram of a network&#10;&#10;Description automatically generated with medium confidence">
            <a:extLst>
              <a:ext uri="{FF2B5EF4-FFF2-40B4-BE49-F238E27FC236}">
                <a16:creationId xmlns:a16="http://schemas.microsoft.com/office/drawing/2014/main" id="{1F84EBE5-8953-2CC1-F23B-800ECBA4E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533400"/>
            <a:ext cx="6477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564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6853D-B1A4-64FF-28B8-6632B4382743}"/>
              </a:ext>
            </a:extLst>
          </p:cNvPr>
          <p:cNvSpPr txBox="1">
            <a:spLocks/>
          </p:cNvSpPr>
          <p:nvPr/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2pPr>
            <a:lvl3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3pPr>
            <a:lvl4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4pPr>
            <a:lvl5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5pPr>
            <a:lvl6pPr marL="5111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6pPr>
            <a:lvl7pPr marL="9683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7pPr>
            <a:lvl8pPr marL="14255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8pPr>
            <a:lvl9pPr marL="18827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9pPr>
            <a:extLst/>
          </a:lstStyle>
          <a:p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Topics/Narratives</a:t>
            </a:r>
            <a:endParaRPr lang="en-US" dirty="0"/>
          </a:p>
        </p:txBody>
      </p:sp>
      <p:pic>
        <p:nvPicPr>
          <p:cNvPr id="4" name="Picture 3" descr="A screenshot of a graph&#10;&#10;Description automatically generated">
            <a:extLst>
              <a:ext uri="{FF2B5EF4-FFF2-40B4-BE49-F238E27FC236}">
                <a16:creationId xmlns:a16="http://schemas.microsoft.com/office/drawing/2014/main" id="{A4B123EF-5A5C-0DEA-85C1-4413735A1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1397000"/>
            <a:ext cx="8609081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8585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6C419-9E92-9A60-0F49-9E8B8FAEBEB6}"/>
              </a:ext>
            </a:extLst>
          </p:cNvPr>
          <p:cNvSpPr txBox="1">
            <a:spLocks/>
          </p:cNvSpPr>
          <p:nvPr/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2pPr>
            <a:lvl3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3pPr>
            <a:lvl4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4pPr>
            <a:lvl5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5pPr>
            <a:lvl6pPr marL="5111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6pPr>
            <a:lvl7pPr marL="9683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7pPr>
            <a:lvl8pPr marL="14255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8pPr>
            <a:lvl9pPr marL="18827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9pPr>
            <a:extLst/>
          </a:lstStyle>
          <a:p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Positive Keywords</a:t>
            </a:r>
            <a:endParaRPr lang="en-US" dirty="0"/>
          </a:p>
        </p:txBody>
      </p:sp>
      <p:pic>
        <p:nvPicPr>
          <p:cNvPr id="4" name="Picture 3" descr="A diagram of different types of objects&#10;&#10;Description automatically generated">
            <a:extLst>
              <a:ext uri="{FF2B5EF4-FFF2-40B4-BE49-F238E27FC236}">
                <a16:creationId xmlns:a16="http://schemas.microsoft.com/office/drawing/2014/main" id="{08F6656B-5F4C-D20A-C3F3-E9511C2EA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383" y="1512119"/>
            <a:ext cx="8561233" cy="383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8175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6ECA2-7FF2-C01D-DA7C-711D6F73771A}"/>
              </a:ext>
            </a:extLst>
          </p:cNvPr>
          <p:cNvSpPr txBox="1">
            <a:spLocks/>
          </p:cNvSpPr>
          <p:nvPr/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2pPr>
            <a:lvl3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3pPr>
            <a:lvl4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4pPr>
            <a:lvl5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5pPr>
            <a:lvl6pPr marL="5111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6pPr>
            <a:lvl7pPr marL="9683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7pPr>
            <a:lvl8pPr marL="14255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8pPr>
            <a:lvl9pPr marL="18827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9pPr>
            <a:extLst/>
          </a:lstStyle>
          <a:p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Negative Keywords</a:t>
            </a:r>
            <a:endParaRPr lang="en-US" dirty="0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1494BDA3-889F-7BD6-4B80-58A0AA4BE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397000"/>
            <a:ext cx="8424166" cy="40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7522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4567B-2738-FC68-425B-44FADEB44FC7}"/>
              </a:ext>
            </a:extLst>
          </p:cNvPr>
          <p:cNvSpPr txBox="1">
            <a:spLocks/>
          </p:cNvSpPr>
          <p:nvPr/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2pPr>
            <a:lvl3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3pPr>
            <a:lvl4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4pPr>
            <a:lvl5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5pPr>
            <a:lvl6pPr marL="5111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6pPr>
            <a:lvl7pPr marL="9683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7pPr>
            <a:lvl8pPr marL="14255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8pPr>
            <a:lvl9pPr marL="18827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9pPr>
            <a:extLst/>
          </a:lstStyle>
          <a:p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Hashtags</a:t>
            </a:r>
            <a:endParaRPr lang="en-US" dirty="0"/>
          </a:p>
        </p:txBody>
      </p:sp>
      <p:pic>
        <p:nvPicPr>
          <p:cNvPr id="4" name="Picture 3" descr="A diagram of a network&#10;&#10;Description automatically generated with medium confidence">
            <a:extLst>
              <a:ext uri="{FF2B5EF4-FFF2-40B4-BE49-F238E27FC236}">
                <a16:creationId xmlns:a16="http://schemas.microsoft.com/office/drawing/2014/main" id="{8D1E61C0-1BD0-673B-45F1-F5979071D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93" y="1494913"/>
            <a:ext cx="8780413" cy="386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8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23CB2B08-5809-4843-BEA3-BEAB8DFFCB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573088"/>
            <a:ext cx="8534400" cy="798512"/>
          </a:xfrm>
        </p:spPr>
        <p:txBody>
          <a:bodyPr lIns="92075" tIns="46038" rIns="92075" bIns="46038"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sz="40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Working with Simmons Data</a:t>
            </a:r>
          </a:p>
        </p:txBody>
      </p:sp>
      <p:sp>
        <p:nvSpPr>
          <p:cNvPr id="16386" name="Rectangle 3">
            <a:extLst>
              <a:ext uri="{FF2B5EF4-FFF2-40B4-BE49-F238E27FC236}">
                <a16:creationId xmlns:a16="http://schemas.microsoft.com/office/drawing/2014/main" id="{11A9413E-E834-8948-8975-3D93E8AAC55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981200"/>
            <a:ext cx="7848600" cy="4419600"/>
          </a:xfrm>
        </p:spPr>
        <p:txBody>
          <a:bodyPr lIns="92075" tIns="46038" rIns="92075" bIns="46038"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Identifying potential consumers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Segment prospect markets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Narrow consumer targets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Characteristics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Media use patterns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Identifying efficient media options </a:t>
            </a:r>
          </a:p>
        </p:txBody>
      </p:sp>
    </p:spTree>
  </p:cSld>
  <p:clrMapOvr>
    <a:masterClrMapping/>
  </p:clrMapOvr>
  <p:transition spd="slow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4567B-2738-FC68-425B-44FADEB44FC7}"/>
              </a:ext>
            </a:extLst>
          </p:cNvPr>
          <p:cNvSpPr txBox="1">
            <a:spLocks/>
          </p:cNvSpPr>
          <p:nvPr/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2pPr>
            <a:lvl3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3pPr>
            <a:lvl4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4pPr>
            <a:lvl5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5pPr>
            <a:lvl6pPr marL="5111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6pPr>
            <a:lvl7pPr marL="9683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7pPr>
            <a:lvl8pPr marL="14255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8pPr>
            <a:lvl9pPr marL="18827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9pPr>
            <a:extLst/>
          </a:lstStyle>
          <a:p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Bios/Target</a:t>
            </a:r>
            <a:endParaRPr lang="en-US" dirty="0"/>
          </a:p>
        </p:txBody>
      </p:sp>
      <p:pic>
        <p:nvPicPr>
          <p:cNvPr id="4" name="Picture 3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E0984DC2-3E56-7DAC-71FB-74536D2AD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703" y="1828800"/>
            <a:ext cx="8304261" cy="40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5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D5D44-CD44-750B-DC9C-0D50FD3C5DDA}"/>
              </a:ext>
            </a:extLst>
          </p:cNvPr>
          <p:cNvSpPr txBox="1">
            <a:spLocks/>
          </p:cNvSpPr>
          <p:nvPr/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2pPr>
            <a:lvl3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3pPr>
            <a:lvl4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4pPr>
            <a:lvl5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5pPr>
            <a:lvl6pPr marL="5111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6pPr>
            <a:lvl7pPr marL="9683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7pPr>
            <a:lvl8pPr marL="14255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8pPr>
            <a:lvl9pPr marL="18827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9pPr>
            <a:extLst/>
          </a:lstStyle>
          <a:p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Sentiment</a:t>
            </a:r>
            <a:endParaRPr lang="en-US" dirty="0"/>
          </a:p>
        </p:txBody>
      </p:sp>
      <p:pic>
        <p:nvPicPr>
          <p:cNvPr id="4" name="Picture 3" descr="A close-up of words&#10;&#10;Description automatically generated">
            <a:extLst>
              <a:ext uri="{FF2B5EF4-FFF2-40B4-BE49-F238E27FC236}">
                <a16:creationId xmlns:a16="http://schemas.microsoft.com/office/drawing/2014/main" id="{D857B93B-6E28-32C4-C51D-219FB8924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1204563"/>
            <a:ext cx="8545581" cy="489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724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9A75A-9DE3-E292-B9AE-137AFDC10977}"/>
              </a:ext>
            </a:extLst>
          </p:cNvPr>
          <p:cNvSpPr txBox="1">
            <a:spLocks/>
          </p:cNvSpPr>
          <p:nvPr/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2pPr>
            <a:lvl3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3pPr>
            <a:lvl4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4pPr>
            <a:lvl5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5pPr>
            <a:lvl6pPr marL="5111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6pPr>
            <a:lvl7pPr marL="9683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7pPr>
            <a:lvl8pPr marL="14255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8pPr>
            <a:lvl9pPr marL="18827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9pPr>
            <a:extLst/>
          </a:lstStyle>
          <a:p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Gender Trend</a:t>
            </a:r>
            <a:endParaRPr lang="en-US" dirty="0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EA848F7F-1667-B781-FB05-D5B5C659C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19200"/>
            <a:ext cx="8549268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3124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AECA6-2720-F452-7930-75A9A9F92377}"/>
              </a:ext>
            </a:extLst>
          </p:cNvPr>
          <p:cNvSpPr txBox="1">
            <a:spLocks/>
          </p:cNvSpPr>
          <p:nvPr/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E7EACB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2pPr>
            <a:lvl3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3pPr>
            <a:lvl4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4pPr>
            <a:lvl5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5pPr>
            <a:lvl6pPr marL="5111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6pPr>
            <a:lvl7pPr marL="9683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7pPr>
            <a:lvl8pPr marL="14255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8pPr>
            <a:lvl9pPr marL="18827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E7EACB"/>
                </a:solidFill>
                <a:latin typeface="Rockwell" charset="0"/>
                <a:ea typeface="ＭＳ Ｐゴシック" charset="0"/>
                <a:cs typeface="ＭＳ Ｐゴシック" charset="0"/>
              </a:defRPr>
            </a:lvl9pPr>
            <a:extLst/>
          </a:lstStyle>
          <a:p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Influencer Distribution</a:t>
            </a:r>
            <a:endParaRPr lang="en-US" dirty="0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F2C32CA3-0BE6-D343-AD27-2B80FE760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19200"/>
            <a:ext cx="8470428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793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A83A64CD-304C-9749-AFCA-794B0D21FB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sz="36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Simmons/MRI</a:t>
            </a:r>
          </a:p>
        </p:txBody>
      </p:sp>
      <p:sp>
        <p:nvSpPr>
          <p:cNvPr id="18434" name="Rectangle 3">
            <a:extLst>
              <a:ext uri="{FF2B5EF4-FFF2-40B4-BE49-F238E27FC236}">
                <a16:creationId xmlns:a16="http://schemas.microsoft.com/office/drawing/2014/main" id="{9035A335-F4E5-6745-AF67-C2A2DDDD79B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en-US" sz="2800" dirty="0">
                <a:latin typeface="Arial"/>
                <a:cs typeface="Arial"/>
              </a:rPr>
              <a:t>Multi-media audience estimates combined with extensive product/service use based on massive survey collection</a:t>
            </a:r>
          </a:p>
          <a:p>
            <a:pPr marL="640080" lvl="1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en-US" sz="2400" dirty="0">
                <a:latin typeface="Arial"/>
                <a:cs typeface="Arial"/>
              </a:rPr>
              <a:t>Simmons Market Research Bureau (SMRB)</a:t>
            </a:r>
          </a:p>
          <a:p>
            <a:pPr marL="640080" lvl="1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en-US" sz="2400" dirty="0" err="1">
                <a:latin typeface="Arial"/>
                <a:cs typeface="Arial"/>
              </a:rPr>
              <a:t>Mediamark</a:t>
            </a:r>
            <a:r>
              <a:rPr lang="en-US" sz="2400" dirty="0">
                <a:latin typeface="Arial"/>
                <a:cs typeface="Arial"/>
              </a:rPr>
              <a:t> Research Inc. (MRI) data</a:t>
            </a:r>
          </a:p>
          <a:p>
            <a:pPr marL="640080" lvl="1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en-US" sz="2400" dirty="0">
                <a:latin typeface="Arial"/>
                <a:cs typeface="Arial"/>
              </a:rPr>
              <a:t>2019: Merged into MRI-Simmons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en-US" sz="2800" dirty="0">
                <a:latin typeface="Arial"/>
                <a:cs typeface="Arial"/>
              </a:rPr>
              <a:t>National syndicated studies</a:t>
            </a:r>
          </a:p>
          <a:p>
            <a:pPr marL="640080" lvl="1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en-US" sz="2400" dirty="0">
                <a:latin typeface="Arial"/>
                <a:cs typeface="Arial"/>
              </a:rPr>
              <a:t>Random sample surveys conducted year round</a:t>
            </a:r>
          </a:p>
          <a:p>
            <a:pPr marL="640080" lvl="1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en-US" sz="2400" dirty="0">
                <a:latin typeface="Arial"/>
                <a:cs typeface="Arial"/>
              </a:rPr>
              <a:t>Coterminous 48 states - One respondent per HH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en-US" sz="2800" dirty="0">
                <a:latin typeface="Arial"/>
                <a:cs typeface="Arial"/>
              </a:rPr>
              <a:t>Media measurement methodologies vary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FE0A7251-74FA-B34A-ACCE-37760BABAC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sz="3600" dirty="0">
                <a:solidFill>
                  <a:srgbClr val="E2DCC1"/>
                </a:solidFill>
                <a:latin typeface="Arial Black" charset="0"/>
              </a:rPr>
              <a:t>Product Data</a:t>
            </a:r>
            <a:endParaRPr lang="en-US" dirty="0">
              <a:solidFill>
                <a:srgbClr val="E2DCC1"/>
              </a:solidFill>
              <a:latin typeface="Arial Black" charset="0"/>
            </a:endParaRPr>
          </a:p>
        </p:txBody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D6E89DC4-4568-A94B-9D11-72DFA19AC2C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46238"/>
            <a:ext cx="8305800" cy="4525962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MRI-Simmons provide extensive product/service use data</a:t>
            </a:r>
          </a:p>
          <a:p>
            <a:pPr lvl="1" eaLnBrk="1" hangingPunct="1">
              <a:lnSpc>
                <a:spcPct val="130000"/>
              </a:lnSpc>
            </a:pPr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By broad product category - ex. Salted Snacks to Luxury Hotels</a:t>
            </a:r>
          </a:p>
          <a:p>
            <a:pPr lvl="1" eaLnBrk="1" hangingPunct="1">
              <a:lnSpc>
                <a:spcPct val="130000"/>
              </a:lnSpc>
            </a:pPr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Within categories, by type &amp; brand to understand differences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Similar results for overall product use</a:t>
            </a:r>
          </a:p>
          <a:p>
            <a:pPr lvl="1" eaLnBrk="1" hangingPunct="1">
              <a:lnSpc>
                <a:spcPct val="130000"/>
              </a:lnSpc>
            </a:pPr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Also measure volume of product use</a:t>
            </a:r>
          </a:p>
          <a:p>
            <a:pPr lvl="1" eaLnBrk="1" hangingPunct="1">
              <a:lnSpc>
                <a:spcPct val="130000"/>
              </a:lnSpc>
            </a:pPr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Some categories have more detailed volume data</a:t>
            </a:r>
            <a:endParaRPr lang="en-US" altLang="en-US" sz="24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7C7A2789-D243-DE4F-AF33-102ED49659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sz="3600" dirty="0">
                <a:solidFill>
                  <a:srgbClr val="E2DCC1"/>
                </a:solidFill>
                <a:latin typeface="Arial Black" charset="0"/>
              </a:rPr>
              <a:t>Use vs. Volume</a:t>
            </a:r>
            <a:endParaRPr lang="en-US" dirty="0">
              <a:solidFill>
                <a:srgbClr val="E2DCC1"/>
              </a:solidFill>
              <a:latin typeface="Arial Black" charset="0"/>
            </a:endParaRPr>
          </a:p>
        </p:txBody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C2B15EA6-08BC-2049-8959-87166062FAD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Use: Number of people using a product </a:t>
            </a:r>
          </a:p>
          <a:p>
            <a:pPr lvl="1" eaLnBrk="1" hangingPunct="1">
              <a:lnSpc>
                <a:spcPct val="130000"/>
              </a:lnSpc>
            </a:pPr>
            <a:r>
              <a:rPr lang="en-US" altLang="en-US" sz="24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Ex. Number of airline travelers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Volume: Number of units or amount of the product used over a specified time period </a:t>
            </a:r>
          </a:p>
          <a:p>
            <a:pPr lvl="1" eaLnBrk="1" hangingPunct="1">
              <a:lnSpc>
                <a:spcPct val="130000"/>
              </a:lnSpc>
            </a:pPr>
            <a:r>
              <a:rPr lang="en-US" altLang="en-US" sz="24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Ex. Number of trips taken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Must consider use </a:t>
            </a:r>
            <a:r>
              <a:rPr lang="en-US" altLang="en-US" sz="2800" i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and</a:t>
            </a:r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volume</a:t>
            </a:r>
          </a:p>
          <a:p>
            <a:pPr lvl="1" eaLnBrk="1" hangingPunct="1">
              <a:lnSpc>
                <a:spcPct val="130000"/>
              </a:lnSpc>
            </a:pPr>
            <a:r>
              <a:rPr lang="en-US" altLang="en-US" sz="24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Offers better understanding of brand user</a:t>
            </a:r>
            <a:endParaRPr lang="en-US" altLang="en-US" sz="280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Foundry.thmx</Template>
  <TotalTime>2700</TotalTime>
  <Words>1265</Words>
  <Application>Microsoft Macintosh PowerPoint</Application>
  <PresentationFormat>On-screen Show (4:3)</PresentationFormat>
  <Paragraphs>199</Paragraphs>
  <Slides>63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1" baseType="lpstr">
      <vt:lpstr>Arial</vt:lpstr>
      <vt:lpstr>Arial Black</vt:lpstr>
      <vt:lpstr>Arial Narrow</vt:lpstr>
      <vt:lpstr>Rockwell</vt:lpstr>
      <vt:lpstr>Times New Roman</vt:lpstr>
      <vt:lpstr>Wingdings</vt:lpstr>
      <vt:lpstr>Wingdings 2</vt:lpstr>
      <vt:lpstr>Foundry</vt:lpstr>
      <vt:lpstr>Using Marketing Data</vt:lpstr>
      <vt:lpstr>First Agency Meeting with Client</vt:lpstr>
      <vt:lpstr>Digging Deeper</vt:lpstr>
      <vt:lpstr>Profiling Consumers</vt:lpstr>
      <vt:lpstr>PowerPoint Presentation</vt:lpstr>
      <vt:lpstr>Working with Simmons Data</vt:lpstr>
      <vt:lpstr>Simmons/MRI</vt:lpstr>
      <vt:lpstr>Product Data</vt:lpstr>
      <vt:lpstr>Use vs. Volume</vt:lpstr>
      <vt:lpstr>Volumetrics</vt:lpstr>
      <vt:lpstr>Generate a Crosstab View Report in Simmons</vt:lpstr>
      <vt:lpstr>PowerPoint Presentation</vt:lpstr>
      <vt:lpstr>Vertical percentages</vt:lpstr>
      <vt:lpstr>Horizontal percentages</vt:lpstr>
      <vt:lpstr>The Index</vt:lpstr>
      <vt:lpstr>Must look at all </vt:lpstr>
      <vt:lpstr>Two Sets of Data, Do Additional Runs</vt:lpstr>
      <vt:lpstr>Who are the consumer profiles</vt:lpstr>
      <vt:lpstr>Dylan Mulvaney &amp; 2023 Boycott of Bud Light</vt:lpstr>
      <vt:lpstr>PowerPoint Presentation</vt:lpstr>
      <vt:lpstr>Real World Ethical Case Study</vt:lpstr>
      <vt:lpstr>Infegy Atlas</vt:lpstr>
      <vt:lpstr>Get Login Info in Lab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Inso Corp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Keith Mickunas</dc:creator>
  <cp:lastModifiedBy>Dhavan Shah</cp:lastModifiedBy>
  <cp:revision>77</cp:revision>
  <dcterms:created xsi:type="dcterms:W3CDTF">2010-09-03T01:32:23Z</dcterms:created>
  <dcterms:modified xsi:type="dcterms:W3CDTF">2025-09-04T03:39:58Z</dcterms:modified>
</cp:coreProperties>
</file>