
<file path=[Content_Types].xml><?xml version="1.0" encoding="utf-8"?>
<Types xmlns="http://schemas.openxmlformats.org/package/2006/content-types">
  <Default Extension="xml" ContentType="application/xml"/>
  <Default Extension="mov" ContentType="video/quicktime"/>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48"/>
    <p:restoredTop sz="94682"/>
  </p:normalViewPr>
  <p:slideViewPr>
    <p:cSldViewPr snapToGrid="0" snapToObjects="1">
      <p:cViewPr varScale="1">
        <p:scale>
          <a:sx n="159" d="100"/>
          <a:sy n="159"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Presentation: </a:t>
            </a:r>
          </a:p>
          <a:p>
            <a:pPr lvl="0">
              <a:spcBef>
                <a:spcPts val="0"/>
              </a:spcBef>
              <a:buNone/>
            </a:pPr>
            <a:endParaRPr dirty="0"/>
          </a:p>
          <a:p>
            <a:pPr lvl="0" rtl="0">
              <a:spcBef>
                <a:spcPts val="0"/>
              </a:spcBef>
              <a:buNone/>
            </a:pPr>
            <a:r>
              <a:rPr lang="en" dirty="0"/>
              <a:t>“Hi everyone, I’m Deirdre, I’m </a:t>
            </a:r>
            <a:r>
              <a:rPr lang="en" dirty="0" err="1"/>
              <a:t>Emme</a:t>
            </a:r>
            <a:r>
              <a:rPr lang="en" dirty="0"/>
              <a:t>, I’m Rachel, I’m Mitch, I’m Jady and we’re the trust in media group. We created a little clip to introduce our topic. Enjoy!”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42900" rtl="0">
              <a:lnSpc>
                <a:spcPct val="115000"/>
              </a:lnSpc>
              <a:spcBef>
                <a:spcPts val="0"/>
              </a:spcBef>
              <a:spcAft>
                <a:spcPts val="1600"/>
              </a:spcAft>
              <a:buClr>
                <a:srgbClr val="000000"/>
              </a:buClr>
              <a:buSzPct val="128571"/>
              <a:buFont typeface="Avenir"/>
            </a:pPr>
            <a:r>
              <a:rPr lang="en" sz="1400">
                <a:latin typeface="Avenir"/>
                <a:ea typeface="Avenir"/>
                <a:cs typeface="Avenir"/>
                <a:sym typeface="Avenir"/>
              </a:rPr>
              <a:t>Number of occurrences in which media bias is associated with a particular political slant has increased from 1997 until now</a:t>
            </a:r>
          </a:p>
          <a:p>
            <a:pPr marL="457200" lvl="0" indent="-342900" rtl="0">
              <a:lnSpc>
                <a:spcPct val="115000"/>
              </a:lnSpc>
              <a:spcBef>
                <a:spcPts val="0"/>
              </a:spcBef>
              <a:spcAft>
                <a:spcPts val="1600"/>
              </a:spcAft>
              <a:buClr>
                <a:srgbClr val="000000"/>
              </a:buClr>
              <a:buSzPct val="128571"/>
              <a:buFont typeface="Avenir"/>
            </a:pPr>
            <a:r>
              <a:rPr lang="en" sz="1400">
                <a:latin typeface="Avenir"/>
                <a:ea typeface="Avenir"/>
                <a:cs typeface="Avenir"/>
                <a:sym typeface="Avenir"/>
              </a:rPr>
              <a:t>This shows that MSNBC and Fox News take stances and reaffirm their viewers’ beliefs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42900" rtl="0">
              <a:lnSpc>
                <a:spcPct val="115000"/>
              </a:lnSpc>
              <a:spcBef>
                <a:spcPts val="0"/>
              </a:spcBef>
              <a:spcAft>
                <a:spcPts val="1600"/>
              </a:spcAft>
              <a:buClr>
                <a:srgbClr val="000000"/>
              </a:buClr>
              <a:buSzPct val="128571"/>
              <a:buFont typeface="Avenir"/>
            </a:pPr>
            <a:r>
              <a:rPr lang="en" sz="1400">
                <a:latin typeface="Avenir"/>
                <a:ea typeface="Avenir"/>
                <a:cs typeface="Avenir"/>
                <a:sym typeface="Avenir"/>
              </a:rPr>
              <a:t>As mentions of bias in news increases, the public’s trust of media decreases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17500" rtl="0">
              <a:lnSpc>
                <a:spcPct val="115000"/>
              </a:lnSpc>
              <a:spcBef>
                <a:spcPts val="0"/>
              </a:spcBef>
              <a:spcAft>
                <a:spcPts val="1600"/>
              </a:spcAft>
              <a:buClr>
                <a:srgbClr val="000000"/>
              </a:buClr>
              <a:buSzPct val="100000"/>
              <a:buFont typeface="Avenir"/>
            </a:pPr>
            <a:r>
              <a:rPr lang="en" sz="1400">
                <a:latin typeface="Avenir"/>
                <a:ea typeface="Avenir"/>
                <a:cs typeface="Avenir"/>
                <a:sym typeface="Avenir"/>
              </a:rPr>
              <a:t>Higher occurrences in strongly partisan outlets</a:t>
            </a:r>
          </a:p>
          <a:p>
            <a:pPr marL="457200" lvl="0" indent="-317500" rtl="0">
              <a:lnSpc>
                <a:spcPct val="115000"/>
              </a:lnSpc>
              <a:spcBef>
                <a:spcPts val="0"/>
              </a:spcBef>
              <a:spcAft>
                <a:spcPts val="1600"/>
              </a:spcAft>
              <a:buClr>
                <a:srgbClr val="000000"/>
              </a:buClr>
              <a:buSzPct val="100000"/>
              <a:buFont typeface="Avenir"/>
            </a:pPr>
            <a:r>
              <a:rPr lang="en" sz="1400">
                <a:latin typeface="Avenir"/>
                <a:ea typeface="Avenir"/>
                <a:cs typeface="Avenir"/>
                <a:sym typeface="Avenir"/>
              </a:rPr>
              <a:t>Highest mentions in 2017, and we’re not even halfway through the year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17500" rtl="0">
              <a:lnSpc>
                <a:spcPct val="115000"/>
              </a:lnSpc>
              <a:spcBef>
                <a:spcPts val="0"/>
              </a:spcBef>
              <a:spcAft>
                <a:spcPts val="1600"/>
              </a:spcAft>
              <a:buClr>
                <a:srgbClr val="000000"/>
              </a:buClr>
              <a:buSzPct val="127272"/>
              <a:buFont typeface="Avenir"/>
            </a:pPr>
            <a:r>
              <a:rPr lang="en"/>
              <a:t>Originally a Fox article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17500" rtl="0">
              <a:lnSpc>
                <a:spcPct val="115000"/>
              </a:lnSpc>
              <a:spcBef>
                <a:spcPts val="0"/>
              </a:spcBef>
              <a:spcAft>
                <a:spcPts val="1600"/>
              </a:spcAft>
              <a:buClr>
                <a:srgbClr val="000000"/>
              </a:buClr>
              <a:buSzPct val="127272"/>
              <a:buFont typeface="Aveni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17500" rtl="0">
              <a:lnSpc>
                <a:spcPct val="115000"/>
              </a:lnSpc>
              <a:spcBef>
                <a:spcPts val="0"/>
              </a:spcBef>
              <a:spcAft>
                <a:spcPts val="1600"/>
              </a:spcAft>
              <a:buClr>
                <a:srgbClr val="000000"/>
              </a:buClr>
              <a:buSzPct val="127272"/>
              <a:buFont typeface="Avenir"/>
            </a:pPr>
            <a:r>
              <a:rPr lang="en"/>
              <a:t>In general, left leaning respondents thought articles were more credible than right-leaning respondents</a:t>
            </a:r>
          </a:p>
          <a:p>
            <a:pPr marL="457200" lvl="0" indent="-342900" rtl="0">
              <a:lnSpc>
                <a:spcPct val="115000"/>
              </a:lnSpc>
              <a:spcBef>
                <a:spcPts val="0"/>
              </a:spcBef>
              <a:spcAft>
                <a:spcPts val="1600"/>
              </a:spcAft>
              <a:buClr>
                <a:schemeClr val="lt2"/>
              </a:buClr>
              <a:buSzPct val="163636"/>
            </a:pPr>
            <a:r>
              <a:rPr lang="en"/>
              <a:t>Left-leaning respondents thought the FOX news article was more credible when it mentioned biased news as opposed to fake news, confirming our hypothesis that fake news would trigger distrust in media</a:t>
            </a:r>
          </a:p>
          <a:p>
            <a:pPr marL="914400" lvl="1" indent="-228600" rtl="0">
              <a:lnSpc>
                <a:spcPct val="115000"/>
              </a:lnSpc>
              <a:spcBef>
                <a:spcPts val="0"/>
              </a:spcBef>
              <a:spcAft>
                <a:spcPts val="1600"/>
              </a:spcAft>
              <a:buClr>
                <a:schemeClr val="lt2"/>
              </a:buClr>
            </a:pPr>
            <a:r>
              <a:rPr lang="en"/>
              <a:t>However, when attributed to MSNBC, left-leaning respondents thought the article mentioning fake news was much more trustworthy than the one mentioning biased news</a:t>
            </a:r>
          </a:p>
          <a:p>
            <a:pPr marL="914400" lvl="1" indent="-228600" rtl="0">
              <a:lnSpc>
                <a:spcPct val="115000"/>
              </a:lnSpc>
              <a:spcBef>
                <a:spcPts val="0"/>
              </a:spcBef>
              <a:spcAft>
                <a:spcPts val="1600"/>
              </a:spcAft>
              <a:buClr>
                <a:schemeClr val="lt2"/>
              </a:buClr>
            </a:pPr>
            <a:r>
              <a:rPr lang="en"/>
              <a:t>Similarly, right-leaning respondents thought the article attributed to MSNBC mentioning fake news was much more trustworthy than the one mentioning biased news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17500" rtl="0">
              <a:lnSpc>
                <a:spcPct val="115000"/>
              </a:lnSpc>
              <a:spcBef>
                <a:spcPts val="0"/>
              </a:spcBef>
              <a:spcAft>
                <a:spcPts val="1600"/>
              </a:spcAft>
              <a:buClr>
                <a:srgbClr val="000000"/>
              </a:buClr>
              <a:buSzPct val="127272"/>
              <a:buFont typeface="Avenir"/>
            </a:pPr>
            <a:r>
              <a:rPr lang="en"/>
              <a:t>Right-leaning respondents believed biased news was more common than left-leaning respondents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17500" rtl="0">
              <a:lnSpc>
                <a:spcPct val="115000"/>
              </a:lnSpc>
              <a:spcBef>
                <a:spcPts val="0"/>
              </a:spcBef>
              <a:spcAft>
                <a:spcPts val="1600"/>
              </a:spcAft>
              <a:buClr>
                <a:srgbClr val="000000"/>
              </a:buClr>
              <a:buSzPct val="127272"/>
              <a:buFont typeface="Avenir"/>
            </a:pPr>
            <a:r>
              <a:rPr lang="en"/>
              <a:t>Right-leaning respondents believed fake news was more common than left-leaning respondents</a:t>
            </a:r>
          </a:p>
          <a:p>
            <a:pPr marL="457200" lvl="0" indent="-342900" rtl="0">
              <a:lnSpc>
                <a:spcPct val="115000"/>
              </a:lnSpc>
              <a:spcBef>
                <a:spcPts val="0"/>
              </a:spcBef>
              <a:spcAft>
                <a:spcPts val="1600"/>
              </a:spcAft>
              <a:buClr>
                <a:schemeClr val="lt2"/>
              </a:buClr>
              <a:buSzPct val="163636"/>
            </a:pPr>
            <a:r>
              <a:rPr lang="en"/>
              <a:t>When comparing these results to the previous slide, you can see that the partisan divide is much greater when prompted about “fake news” as opposed to “biased news”</a:t>
            </a:r>
          </a:p>
          <a:p>
            <a:pPr marL="457200" lvl="0" indent="-342900" rtl="0">
              <a:lnSpc>
                <a:spcPct val="115000"/>
              </a:lnSpc>
              <a:spcBef>
                <a:spcPts val="0"/>
              </a:spcBef>
              <a:spcAft>
                <a:spcPts val="1600"/>
              </a:spcAft>
              <a:buClr>
                <a:schemeClr val="lt2"/>
              </a:buClr>
              <a:buSzPct val="163636"/>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spcBef>
                <a:spcPts val="0"/>
              </a:spcBef>
              <a:spcAft>
                <a:spcPts val="1600"/>
              </a:spcAft>
              <a:buSzPct val="100000"/>
              <a:buFont typeface="Avenir"/>
            </a:pPr>
            <a:r>
              <a:rPr lang="en">
                <a:latin typeface="Avenir"/>
                <a:ea typeface="Avenir"/>
                <a:cs typeface="Avenir"/>
                <a:sym typeface="Avenir"/>
              </a:rPr>
              <a:t>Confirms our overall hypothesis → general trend of people validating their own political beliefs and fake news has become more powerful than biased news </a:t>
            </a:r>
          </a:p>
          <a:p>
            <a:pPr marL="457200" lvl="0" indent="-298450" rtl="0">
              <a:spcBef>
                <a:spcPts val="0"/>
              </a:spcBef>
              <a:spcAft>
                <a:spcPts val="1600"/>
              </a:spcAft>
              <a:buSzPct val="100000"/>
              <a:buFont typeface="Avenir"/>
            </a:pPr>
            <a:r>
              <a:rPr lang="en">
                <a:latin typeface="Avenir"/>
                <a:ea typeface="Avenir"/>
                <a:cs typeface="Avenir"/>
                <a:sym typeface="Avenir"/>
              </a:rPr>
              <a:t>Using content that is inherently biased already, our results are relevant to studies about a relative hostile media effect, rather than an absolute hostile media effect </a:t>
            </a:r>
          </a:p>
          <a:p>
            <a:pPr lvl="0" rtl="0">
              <a:lnSpc>
                <a:spcPct val="115000"/>
              </a:lnSpc>
              <a:spcBef>
                <a:spcPts val="0"/>
              </a:spcBef>
              <a:spcAft>
                <a:spcPts val="1600"/>
              </a:spcAft>
              <a:buNone/>
            </a:pPr>
            <a:r>
              <a:rPr lang="en">
                <a:latin typeface="Avenir"/>
                <a:ea typeface="Avenir"/>
                <a:cs typeface="Avenir"/>
                <a:sym typeface="Avenir"/>
              </a:rPr>
              <a:t>-Since the articles shown was originally from FOX News, pre-existing biases in the content could have swayed the results → taking content from another source and creating an entire survey of our own could have produced more results </a:t>
            </a:r>
          </a:p>
          <a:p>
            <a:pPr lvl="0" rtl="0">
              <a:lnSpc>
                <a:spcPct val="115000"/>
              </a:lnSpc>
              <a:spcBef>
                <a:spcPts val="0"/>
              </a:spcBef>
              <a:spcAft>
                <a:spcPts val="1600"/>
              </a:spcAft>
              <a:buNone/>
            </a:pPr>
            <a:r>
              <a:rPr lang="en">
                <a:latin typeface="Avenir"/>
                <a:ea typeface="Avenir"/>
                <a:cs typeface="Avenir"/>
                <a:sym typeface="Avenir"/>
              </a:rPr>
              <a:t>-Ultimately, the public’s own political views significantly impacts the sources they seek to get their information and the levels of trust they have in those media sources</a:t>
            </a:r>
          </a:p>
          <a:p>
            <a:pPr lvl="0" rtl="0">
              <a:lnSpc>
                <a:spcPct val="115000"/>
              </a:lnSpc>
              <a:spcBef>
                <a:spcPts val="0"/>
              </a:spcBef>
              <a:spcAft>
                <a:spcPts val="1600"/>
              </a:spcAft>
              <a:buNone/>
            </a:pPr>
            <a:endParaRPr>
              <a:latin typeface="Avenir"/>
              <a:ea typeface="Avenir"/>
              <a:cs typeface="Avenir"/>
              <a:sym typeface="Avenir"/>
            </a:endParaRPr>
          </a:p>
          <a:p>
            <a:pPr lvl="0" rtl="0">
              <a:lnSpc>
                <a:spcPct val="115000"/>
              </a:lnSpc>
              <a:spcBef>
                <a:spcPts val="0"/>
              </a:spcBef>
              <a:spcAft>
                <a:spcPts val="1600"/>
              </a:spcAft>
              <a:buNone/>
            </a:pPr>
            <a:endParaRPr>
              <a:latin typeface="Avenir"/>
              <a:ea typeface="Avenir"/>
              <a:cs typeface="Avenir"/>
              <a:sym typeface="Aveni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Presentation: </a:t>
            </a:r>
          </a:p>
          <a:p>
            <a:pPr lvl="0" rtl="0">
              <a:spcBef>
                <a:spcPts val="0"/>
              </a:spcBef>
              <a:buNone/>
            </a:pPr>
            <a:endParaRPr/>
          </a:p>
          <a:p>
            <a:pPr lvl="0">
              <a:spcBef>
                <a:spcPts val="0"/>
              </a:spcBef>
              <a:buNone/>
            </a:pPr>
            <a:r>
              <a:rPr lang="en"/>
              <a:t>When we began our research we found this iPoll question which became the basis for our project. Then say question.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Public’s trust in mass media has been decreasing since 1997</a:t>
            </a:r>
          </a:p>
          <a:p>
            <a:pPr marL="457200" lvl="0" indent="-228600" rtl="0">
              <a:spcBef>
                <a:spcPts val="0"/>
              </a:spcBef>
            </a:pPr>
            <a:r>
              <a:rPr lang="en"/>
              <a:t>Trust drops dramatically after election years</a:t>
            </a:r>
          </a:p>
          <a:p>
            <a:pPr lvl="0" rtl="0">
              <a:spcBef>
                <a:spcPts val="0"/>
              </a:spcBef>
              <a:buNone/>
            </a:pPr>
            <a:endParaRPr/>
          </a:p>
          <a:p>
            <a:pPr lvl="0" rtl="0">
              <a:spcBef>
                <a:spcPts val="0"/>
              </a:spcBef>
              <a:buNone/>
            </a:pPr>
            <a:r>
              <a:rPr lang="en"/>
              <a:t>Presentation: </a:t>
            </a:r>
            <a:br>
              <a:rPr lang="en"/>
            </a:br>
            <a:endParaRPr lang="en"/>
          </a:p>
          <a:p>
            <a:pPr lvl="0" rtl="0">
              <a:spcBef>
                <a:spcPts val="0"/>
              </a:spcBef>
              <a:buNone/>
            </a:pPr>
            <a:r>
              <a:rPr lang="en"/>
              <a:t>Here is a graph representing the results from this research question. It shows that the public’s trust in mass media has been decreasing since 1997 and that trust in media drops dramatically after election years. Having a great deal of trust and a fair amount are decreasing as you can see and not very much trust and none at all are on the rise.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85750" rtl="0">
              <a:spcBef>
                <a:spcPts val="0"/>
              </a:spcBef>
              <a:buClr>
                <a:srgbClr val="000000"/>
              </a:buClr>
              <a:buSzPct val="100000"/>
              <a:buChar char="●"/>
            </a:pPr>
            <a:r>
              <a:rPr lang="en" sz="900"/>
              <a:t>Emme is on this </a:t>
            </a:r>
          </a:p>
          <a:p>
            <a:pPr marL="457200" lvl="0" indent="-317500" rtl="0">
              <a:spcBef>
                <a:spcPts val="0"/>
              </a:spcBef>
              <a:buClr>
                <a:srgbClr val="000000"/>
              </a:buClr>
              <a:buSzPct val="127272"/>
              <a:buChar char="●"/>
            </a:pPr>
            <a:r>
              <a:rPr lang="en"/>
              <a:t>Leads to substantial information loss among public </a:t>
            </a:r>
          </a:p>
          <a:p>
            <a:pPr marL="457200" lvl="0" indent="-317500" rtl="0">
              <a:spcBef>
                <a:spcPts val="0"/>
              </a:spcBef>
              <a:buClr>
                <a:srgbClr val="000000"/>
              </a:buClr>
              <a:buSzPct val="155555"/>
              <a:buChar char="●"/>
            </a:pPr>
            <a:r>
              <a:rPr lang="en"/>
              <a:t>More likely to resist the information they receive from mainstream media and look out their own partisan news sources that confirm their own preexisting views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
              <a:t>Emme</a:t>
            </a:r>
          </a:p>
          <a:p>
            <a:pPr marL="457200" lvl="0" indent="-228600" rtl="0">
              <a:spcBef>
                <a:spcPts val="0"/>
              </a:spcBef>
              <a:buChar char="-"/>
            </a:pPr>
            <a:r>
              <a:rPr lang="en"/>
              <a:t>Deirdre add photos </a:t>
            </a:r>
          </a:p>
          <a:p>
            <a:pPr marL="457200" lvl="0" indent="-228600" rtl="0">
              <a:spcBef>
                <a:spcPts val="0"/>
              </a:spcBef>
              <a:buChar char="-"/>
            </a:pPr>
            <a:r>
              <a:rPr lang="en"/>
              <a:t>Include past research? </a:t>
            </a:r>
          </a:p>
          <a:p>
            <a:pPr marL="457200" lvl="0" indent="-342900" rtl="0">
              <a:lnSpc>
                <a:spcPct val="115000"/>
              </a:lnSpc>
              <a:spcBef>
                <a:spcPts val="0"/>
              </a:spcBef>
              <a:spcAft>
                <a:spcPts val="1600"/>
              </a:spcAft>
              <a:buSzPct val="100000"/>
              <a:buFont typeface="Avenir"/>
              <a:buChar char="-"/>
            </a:pPr>
            <a:r>
              <a:rPr lang="en" sz="1800">
                <a:latin typeface="Avenir"/>
                <a:ea typeface="Avenir"/>
                <a:cs typeface="Avenir"/>
                <a:sym typeface="Avenir"/>
              </a:rPr>
              <a:t>Implications:</a:t>
            </a:r>
          </a:p>
          <a:p>
            <a:pPr marL="914400" lvl="1" indent="-228600" rtl="0">
              <a:lnSpc>
                <a:spcPct val="115000"/>
              </a:lnSpc>
              <a:spcBef>
                <a:spcPts val="0"/>
              </a:spcBef>
              <a:spcAft>
                <a:spcPts val="1600"/>
              </a:spcAft>
              <a:buFont typeface="Avenir"/>
              <a:buChar char="-"/>
            </a:pPr>
            <a:r>
              <a:rPr lang="en" sz="1400">
                <a:latin typeface="Avenir"/>
                <a:ea typeface="Avenir"/>
                <a:cs typeface="Avenir"/>
                <a:sym typeface="Avenir"/>
              </a:rPr>
              <a:t>Impact on public opinion </a:t>
            </a:r>
          </a:p>
          <a:p>
            <a:pPr marL="914400" lvl="1" indent="-228600" rtl="0">
              <a:lnSpc>
                <a:spcPct val="115000"/>
              </a:lnSpc>
              <a:spcBef>
                <a:spcPts val="0"/>
              </a:spcBef>
              <a:spcAft>
                <a:spcPts val="1600"/>
              </a:spcAft>
              <a:buFont typeface="Avenir"/>
              <a:buChar char="-"/>
            </a:pPr>
            <a:r>
              <a:rPr lang="en" sz="1400">
                <a:latin typeface="Avenir"/>
                <a:ea typeface="Avenir"/>
                <a:cs typeface="Avenir"/>
                <a:sym typeface="Avenir"/>
              </a:rPr>
              <a:t>News consumption patterns</a:t>
            </a:r>
          </a:p>
          <a:p>
            <a:pPr marL="914400" lvl="1" indent="-228600" rtl="0">
              <a:lnSpc>
                <a:spcPct val="115000"/>
              </a:lnSpc>
              <a:spcBef>
                <a:spcPts val="0"/>
              </a:spcBef>
              <a:spcAft>
                <a:spcPts val="1600"/>
              </a:spcAft>
              <a:buFont typeface="Avenir"/>
              <a:buChar char="-"/>
            </a:pPr>
            <a:r>
              <a:rPr lang="en" sz="1400">
                <a:latin typeface="Avenir"/>
                <a:ea typeface="Avenir"/>
                <a:cs typeface="Avenir"/>
                <a:sym typeface="Avenir"/>
              </a:rPr>
              <a:t>Attitudes toward democracy </a:t>
            </a:r>
          </a:p>
          <a:p>
            <a:pPr marL="914400" lvl="1" indent="-228600" rtl="0">
              <a:lnSpc>
                <a:spcPct val="115000"/>
              </a:lnSpc>
              <a:spcBef>
                <a:spcPts val="0"/>
              </a:spcBef>
              <a:spcAft>
                <a:spcPts val="1600"/>
              </a:spcAft>
              <a:buFont typeface="Avenir"/>
              <a:buChar char="-"/>
            </a:pPr>
            <a:r>
              <a:rPr lang="en" sz="1400">
                <a:latin typeface="Avenir"/>
                <a:ea typeface="Avenir"/>
                <a:cs typeface="Avenir"/>
                <a:sym typeface="Avenir"/>
              </a:rPr>
              <a:t>Political participation</a:t>
            </a:r>
          </a:p>
          <a:p>
            <a:pPr marL="914400" lvl="1" indent="-228600" rtl="0">
              <a:spcBef>
                <a:spcPts val="0"/>
              </a:spcBef>
              <a:buChar char="-"/>
            </a:pPr>
            <a:r>
              <a:rPr lang="en"/>
              <a:t>First identified in 1985 by Robert Vallone, Lee Ross and Mark Lepper </a:t>
            </a:r>
          </a:p>
          <a:p>
            <a:pPr marL="914400" lvl="1" indent="-228600" rtl="0">
              <a:spcBef>
                <a:spcPts val="0"/>
              </a:spcBef>
              <a:buChar char="-"/>
            </a:pPr>
            <a:r>
              <a:rPr lang="en"/>
              <a:t>Studies have explored the theory in terms of coverage of political conflicts, presidential elections, genetically modified food, union strikes and sports </a:t>
            </a:r>
          </a:p>
          <a:p>
            <a:pPr marL="457200" lvl="0" indent="-228600" rtl="0">
              <a:spcBef>
                <a:spcPts val="0"/>
              </a:spcBef>
              <a:buChar char="-"/>
            </a:pPr>
            <a:r>
              <a:rPr lang="en"/>
              <a:t>Chose this theory because we found that a lot of the underlying causes of distrust in media had to do with the amount of media outlets available that confirm partisans beliefs. This relationship to partisanship is what lead us to form the following media predictions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
              <a:t>Emme </a:t>
            </a:r>
          </a:p>
          <a:p>
            <a:pPr marL="457200" lvl="0" indent="-330200" rtl="0">
              <a:spcBef>
                <a:spcPts val="0"/>
              </a:spcBef>
              <a:buSzPct val="100000"/>
              <a:buFont typeface="Avenir"/>
              <a:buChar char="-"/>
            </a:pPr>
            <a:r>
              <a:rPr lang="en" sz="1600">
                <a:latin typeface="Avenir"/>
                <a:ea typeface="Avenir"/>
                <a:cs typeface="Avenir"/>
                <a:sym typeface="Avenir"/>
              </a:rPr>
              <a:t>People will believe the information they are consuming if it comes from a source that aligns with their own political views</a:t>
            </a:r>
          </a:p>
          <a:p>
            <a:pPr marL="457200" lvl="0" indent="-330200" rtl="0">
              <a:lnSpc>
                <a:spcPct val="115000"/>
              </a:lnSpc>
              <a:spcBef>
                <a:spcPts val="0"/>
              </a:spcBef>
              <a:spcAft>
                <a:spcPts val="1600"/>
              </a:spcAft>
              <a:buSzPct val="100000"/>
              <a:buFont typeface="Avenir"/>
              <a:buChar char="-"/>
            </a:pPr>
            <a:r>
              <a:rPr lang="en" sz="1600">
                <a:latin typeface="Avenir"/>
                <a:ea typeface="Avenir"/>
                <a:cs typeface="Avenir"/>
                <a:sym typeface="Avenir"/>
              </a:rPr>
              <a:t>People are less likely to trust the media and more likely to be hostile toward the media if it comes from a source that has opposing political views as them</a:t>
            </a:r>
          </a:p>
          <a:p>
            <a:pPr marL="457200" lvl="0" indent="-330200" rtl="0">
              <a:spcBef>
                <a:spcPts val="0"/>
              </a:spcBef>
              <a:buSzPct val="100000"/>
              <a:buFont typeface="Avenir"/>
              <a:buChar char="-"/>
            </a:pPr>
            <a:r>
              <a:rPr lang="en" sz="1600">
                <a:latin typeface="Avenir"/>
                <a:ea typeface="Avenir"/>
                <a:cs typeface="Avenir"/>
                <a:sym typeface="Avenir"/>
              </a:rPr>
              <a:t>We predict the corresponding shifts in public opinion were due to hard news coverage of political campaigns</a:t>
            </a:r>
          </a:p>
          <a:p>
            <a:pPr marL="457200" lvl="0" indent="-330200" rtl="0">
              <a:lnSpc>
                <a:spcPct val="115000"/>
              </a:lnSpc>
              <a:spcBef>
                <a:spcPts val="0"/>
              </a:spcBef>
              <a:spcAft>
                <a:spcPts val="1600"/>
              </a:spcAft>
              <a:buSzPct val="100000"/>
              <a:buFont typeface="Avenir"/>
              <a:buChar char="-"/>
            </a:pPr>
            <a:r>
              <a:rPr lang="en" sz="1600">
                <a:latin typeface="Avenir"/>
                <a:ea typeface="Avenir"/>
                <a:cs typeface="Avenir"/>
                <a:sym typeface="Avenir"/>
              </a:rPr>
              <a:t>We predict that as news media’s use of the term “fake news” increases, their use of the term “biased news” decreases, ultimately forming for hostile associations with “fake news”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
              <a:t>Rachel </a:t>
            </a:r>
          </a:p>
          <a:p>
            <a:pPr marL="457200" lvl="0" indent="-298450" rtl="0">
              <a:lnSpc>
                <a:spcPct val="115000"/>
              </a:lnSpc>
              <a:spcBef>
                <a:spcPts val="0"/>
              </a:spcBef>
              <a:spcAft>
                <a:spcPts val="1600"/>
              </a:spcAft>
              <a:buSzPct val="100000"/>
              <a:buFont typeface="Avenir"/>
              <a:buChar char="-"/>
            </a:pPr>
            <a:r>
              <a:rPr lang="en">
                <a:latin typeface="Avenir"/>
                <a:ea typeface="Avenir"/>
                <a:cs typeface="Avenir"/>
                <a:sym typeface="Avenir"/>
              </a:rPr>
              <a:t>Stratified search from 1997-current </a:t>
            </a:r>
          </a:p>
          <a:p>
            <a:pPr marL="914400" lvl="1" indent="-298450" rtl="0">
              <a:lnSpc>
                <a:spcPct val="115000"/>
              </a:lnSpc>
              <a:spcBef>
                <a:spcPts val="0"/>
              </a:spcBef>
              <a:spcAft>
                <a:spcPts val="1600"/>
              </a:spcAft>
              <a:buSzPct val="100000"/>
              <a:buFont typeface="Avenir"/>
              <a:buChar char="-"/>
            </a:pPr>
            <a:r>
              <a:rPr lang="en">
                <a:latin typeface="Avenir"/>
                <a:ea typeface="Avenir"/>
                <a:cs typeface="Avenir"/>
                <a:sym typeface="Avenir"/>
              </a:rPr>
              <a:t>Factiva database</a:t>
            </a:r>
          </a:p>
          <a:p>
            <a:pPr marL="457200" lvl="0" indent="-298450" rtl="0">
              <a:lnSpc>
                <a:spcPct val="115000"/>
              </a:lnSpc>
              <a:spcBef>
                <a:spcPts val="0"/>
              </a:spcBef>
              <a:spcAft>
                <a:spcPts val="1600"/>
              </a:spcAft>
              <a:buSzPct val="100000"/>
              <a:buFont typeface="Avenir"/>
              <a:buChar char="-"/>
            </a:pPr>
            <a:r>
              <a:rPr lang="en">
                <a:latin typeface="Avenir"/>
                <a:ea typeface="Avenir"/>
                <a:cs typeface="Avenir"/>
                <a:sym typeface="Avenir"/>
              </a:rPr>
              <a:t>Only broadcast media, not print</a:t>
            </a:r>
          </a:p>
          <a:p>
            <a:pPr marL="914400" lvl="1" indent="-298450" rtl="0">
              <a:lnSpc>
                <a:spcPct val="115000"/>
              </a:lnSpc>
              <a:spcBef>
                <a:spcPts val="0"/>
              </a:spcBef>
              <a:spcAft>
                <a:spcPts val="1600"/>
              </a:spcAft>
              <a:buSzPct val="100000"/>
              <a:buFont typeface="Avenir"/>
              <a:buChar char="-"/>
            </a:pPr>
            <a:r>
              <a:rPr lang="en">
                <a:latin typeface="Avenir"/>
                <a:ea typeface="Avenir"/>
                <a:cs typeface="Avenir"/>
                <a:sym typeface="Avenir"/>
              </a:rPr>
              <a:t>Fox News (right)</a:t>
            </a:r>
          </a:p>
          <a:p>
            <a:pPr marL="914400" lvl="1" indent="-298450" rtl="0">
              <a:lnSpc>
                <a:spcPct val="115000"/>
              </a:lnSpc>
              <a:spcBef>
                <a:spcPts val="0"/>
              </a:spcBef>
              <a:spcAft>
                <a:spcPts val="1600"/>
              </a:spcAft>
              <a:buSzPct val="100000"/>
              <a:buFont typeface="Avenir"/>
              <a:buChar char="-"/>
            </a:pPr>
            <a:r>
              <a:rPr lang="en">
                <a:latin typeface="Avenir"/>
                <a:ea typeface="Avenir"/>
                <a:cs typeface="Avenir"/>
                <a:sym typeface="Avenir"/>
              </a:rPr>
              <a:t>MSNBC (left)</a:t>
            </a:r>
          </a:p>
          <a:p>
            <a:pPr marL="914400" lvl="1" indent="-298450" rtl="0">
              <a:lnSpc>
                <a:spcPct val="115000"/>
              </a:lnSpc>
              <a:spcBef>
                <a:spcPts val="0"/>
              </a:spcBef>
              <a:spcAft>
                <a:spcPts val="1600"/>
              </a:spcAft>
              <a:buSzPct val="100000"/>
              <a:buFont typeface="Avenir"/>
              <a:buChar char="-"/>
            </a:pPr>
            <a:r>
              <a:rPr lang="en">
                <a:latin typeface="Avenir"/>
                <a:ea typeface="Avenir"/>
                <a:cs typeface="Avenir"/>
                <a:sym typeface="Avenir"/>
              </a:rPr>
              <a:t>CBS (neutral)</a:t>
            </a:r>
          </a:p>
          <a:p>
            <a:pPr marL="457200" lvl="0" indent="-298450" rtl="0">
              <a:lnSpc>
                <a:spcPct val="115000"/>
              </a:lnSpc>
              <a:spcBef>
                <a:spcPts val="0"/>
              </a:spcBef>
              <a:spcAft>
                <a:spcPts val="1600"/>
              </a:spcAft>
              <a:buSzPct val="100000"/>
              <a:buFont typeface="Avenir"/>
              <a:buChar char="-"/>
            </a:pPr>
            <a:r>
              <a:rPr lang="en">
                <a:latin typeface="Avenir"/>
                <a:ea typeface="Avenir"/>
                <a:cs typeface="Avenir"/>
                <a:sym typeface="Avenir"/>
              </a:rPr>
              <a:t>Sample size: 24,815 occurrences</a:t>
            </a:r>
          </a:p>
          <a:p>
            <a:pPr marL="457200" lvl="0" indent="-298450" rtl="0">
              <a:lnSpc>
                <a:spcPct val="115000"/>
              </a:lnSpc>
              <a:spcBef>
                <a:spcPts val="0"/>
              </a:spcBef>
              <a:spcAft>
                <a:spcPts val="1600"/>
              </a:spcAft>
              <a:buSzPct val="100000"/>
              <a:buFont typeface="Avenir"/>
              <a:buChar char="-"/>
            </a:pPr>
            <a:r>
              <a:rPr lang="en">
                <a:latin typeface="Avenir"/>
                <a:ea typeface="Avenir"/>
                <a:cs typeface="Avenir"/>
                <a:sym typeface="Avenir"/>
              </a:rPr>
              <a:t>Created spreadsheet with 25 search strings</a:t>
            </a:r>
          </a:p>
          <a:p>
            <a:pPr marL="914400" lvl="1" indent="-298450" rtl="0">
              <a:lnSpc>
                <a:spcPct val="115000"/>
              </a:lnSpc>
              <a:spcBef>
                <a:spcPts val="0"/>
              </a:spcBef>
              <a:spcAft>
                <a:spcPts val="1600"/>
              </a:spcAft>
              <a:buSzPct val="100000"/>
              <a:buFont typeface="Avenir"/>
              <a:buChar char="-"/>
            </a:pPr>
            <a:r>
              <a:rPr lang="en">
                <a:latin typeface="Avenir"/>
                <a:ea typeface="Avenir"/>
                <a:cs typeface="Avenir"/>
                <a:sym typeface="Avenir"/>
              </a:rPr>
              <a:t>Selected strings w/ most relevant articles &amp; least overlap</a:t>
            </a:r>
          </a:p>
          <a:p>
            <a:pPr marL="914400" lvl="1" indent="-298450" rtl="0">
              <a:lnSpc>
                <a:spcPct val="115000"/>
              </a:lnSpc>
              <a:spcBef>
                <a:spcPts val="0"/>
              </a:spcBef>
              <a:spcAft>
                <a:spcPts val="1600"/>
              </a:spcAft>
              <a:buSzPct val="100000"/>
              <a:buFont typeface="Avenir"/>
              <a:buChar char="-"/>
            </a:pPr>
            <a:r>
              <a:rPr lang="en">
                <a:latin typeface="Avenir"/>
                <a:ea typeface="Avenir"/>
                <a:cs typeface="Avenir"/>
                <a:sym typeface="Avenir"/>
              </a:rPr>
              <a:t>Grouped them into 4 categories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000">
                <a:latin typeface="Avenir"/>
                <a:ea typeface="Avenir"/>
                <a:cs typeface="Avenir"/>
                <a:sym typeface="Avenir"/>
              </a:rPr>
              <a:t>RACHEL</a:t>
            </a:r>
          </a:p>
          <a:p>
            <a:pPr lvl="0" rtl="0">
              <a:lnSpc>
                <a:spcPct val="115000"/>
              </a:lnSpc>
              <a:spcBef>
                <a:spcPts val="0"/>
              </a:spcBef>
              <a:buNone/>
            </a:pPr>
            <a:r>
              <a:rPr lang="en" sz="1000">
                <a:latin typeface="Avenir"/>
                <a:ea typeface="Avenir"/>
                <a:cs typeface="Avenir"/>
                <a:sym typeface="Avenir"/>
              </a:rPr>
              <a:t>Liberal Media Bias</a:t>
            </a:r>
          </a:p>
          <a:p>
            <a:pPr marL="457200" lvl="0" indent="-292100" rtl="0">
              <a:lnSpc>
                <a:spcPct val="115000"/>
              </a:lnSpc>
              <a:spcBef>
                <a:spcPts val="0"/>
              </a:spcBef>
              <a:buClr>
                <a:srgbClr val="000000"/>
              </a:buClr>
              <a:buSzPct val="100000"/>
              <a:buFont typeface="Avenir"/>
            </a:pPr>
            <a:r>
              <a:rPr lang="en" sz="1000">
                <a:latin typeface="Avenir"/>
                <a:ea typeface="Avenir"/>
                <a:cs typeface="Avenir"/>
                <a:sym typeface="Avenir"/>
              </a:rPr>
              <a:t>media AND (liberal or Democrat* or progressive or “left-wing”) AND bias*</a:t>
            </a:r>
          </a:p>
          <a:p>
            <a:pPr marL="457200" lvl="0" indent="-292100" rtl="0">
              <a:lnSpc>
                <a:spcPct val="115000"/>
              </a:lnSpc>
              <a:spcBef>
                <a:spcPts val="0"/>
              </a:spcBef>
              <a:buClr>
                <a:srgbClr val="000000"/>
              </a:buClr>
              <a:buSzPct val="100000"/>
              <a:buFont typeface="Avenir"/>
            </a:pPr>
            <a:r>
              <a:rPr lang="en" sz="1000">
                <a:latin typeface="Avenir"/>
                <a:ea typeface="Avenir"/>
                <a:cs typeface="Avenir"/>
                <a:sym typeface="Avenir"/>
              </a:rPr>
              <a:t>“liberal media”</a:t>
            </a:r>
          </a:p>
          <a:p>
            <a:pPr marL="457200" lvl="0" indent="-292100" rtl="0">
              <a:lnSpc>
                <a:spcPct val="115000"/>
              </a:lnSpc>
              <a:spcBef>
                <a:spcPts val="0"/>
              </a:spcBef>
              <a:buClr>
                <a:srgbClr val="000000"/>
              </a:buClr>
              <a:buSzPct val="100000"/>
              <a:buFont typeface="Avenir"/>
            </a:pPr>
            <a:r>
              <a:rPr lang="en" sz="1000">
                <a:latin typeface="Avenir"/>
                <a:ea typeface="Avenir"/>
                <a:cs typeface="Avenir"/>
                <a:sym typeface="Avenir"/>
              </a:rPr>
              <a:t>“on the left” AND media</a:t>
            </a:r>
          </a:p>
          <a:p>
            <a:pPr lvl="0" rtl="0">
              <a:lnSpc>
                <a:spcPct val="115000"/>
              </a:lnSpc>
              <a:spcBef>
                <a:spcPts val="0"/>
              </a:spcBef>
              <a:buNone/>
            </a:pPr>
            <a:endParaRPr sz="1000"/>
          </a:p>
          <a:p>
            <a:pPr lvl="0" rtl="0">
              <a:lnSpc>
                <a:spcPct val="115000"/>
              </a:lnSpc>
              <a:spcBef>
                <a:spcPts val="0"/>
              </a:spcBef>
              <a:buNone/>
            </a:pPr>
            <a:r>
              <a:rPr lang="en" sz="1000">
                <a:latin typeface="Avenir"/>
                <a:ea typeface="Avenir"/>
                <a:cs typeface="Avenir"/>
                <a:sym typeface="Avenir"/>
              </a:rPr>
              <a:t>Conservative Media Bias</a:t>
            </a:r>
          </a:p>
          <a:p>
            <a:pPr marL="457200" lvl="0" indent="-292100" rtl="0">
              <a:lnSpc>
                <a:spcPct val="115000"/>
              </a:lnSpc>
              <a:spcBef>
                <a:spcPts val="0"/>
              </a:spcBef>
              <a:buClr>
                <a:srgbClr val="000000"/>
              </a:buClr>
              <a:buSzPct val="100000"/>
              <a:buFont typeface="Avenir"/>
            </a:pPr>
            <a:r>
              <a:rPr lang="en" sz="1000">
                <a:latin typeface="Avenir"/>
                <a:ea typeface="Avenir"/>
                <a:cs typeface="Avenir"/>
                <a:sym typeface="Avenir"/>
              </a:rPr>
              <a:t>media AND (conservative or Republican* or “right-wing”) AND bias*</a:t>
            </a:r>
          </a:p>
          <a:p>
            <a:pPr marL="457200" lvl="0" indent="-292100" rtl="0">
              <a:lnSpc>
                <a:spcPct val="115000"/>
              </a:lnSpc>
              <a:spcBef>
                <a:spcPts val="0"/>
              </a:spcBef>
              <a:buClr>
                <a:srgbClr val="000000"/>
              </a:buClr>
              <a:buSzPct val="100000"/>
              <a:buFont typeface="Avenir"/>
            </a:pPr>
            <a:r>
              <a:rPr lang="en" sz="1000">
                <a:latin typeface="Avenir"/>
                <a:ea typeface="Avenir"/>
                <a:cs typeface="Avenir"/>
                <a:sym typeface="Avenir"/>
              </a:rPr>
              <a:t>“conservative media”</a:t>
            </a:r>
          </a:p>
          <a:p>
            <a:pPr marL="457200" lvl="0" indent="-292100" rtl="0">
              <a:lnSpc>
                <a:spcPct val="115000"/>
              </a:lnSpc>
              <a:spcBef>
                <a:spcPts val="0"/>
              </a:spcBef>
              <a:buClr>
                <a:srgbClr val="000000"/>
              </a:buClr>
              <a:buSzPct val="100000"/>
              <a:buFont typeface="Avenir"/>
            </a:pPr>
            <a:r>
              <a:rPr lang="en" sz="1000">
                <a:latin typeface="Avenir"/>
                <a:ea typeface="Avenir"/>
                <a:cs typeface="Avenir"/>
                <a:sym typeface="Avenir"/>
              </a:rPr>
              <a:t> “on the right” AND media</a:t>
            </a:r>
          </a:p>
          <a:p>
            <a:pPr lvl="0" rtl="0">
              <a:lnSpc>
                <a:spcPct val="115000"/>
              </a:lnSpc>
              <a:spcBef>
                <a:spcPts val="0"/>
              </a:spcBef>
              <a:buNone/>
            </a:pPr>
            <a:r>
              <a:rPr lang="en" sz="1000">
                <a:latin typeface="Avenir"/>
                <a:ea typeface="Avenir"/>
                <a:cs typeface="Avenir"/>
                <a:sym typeface="Avenir"/>
              </a:rPr>
              <a:t>General Media Bias</a:t>
            </a:r>
          </a:p>
          <a:p>
            <a:pPr marL="457200" lvl="0" indent="-292100" rtl="0">
              <a:lnSpc>
                <a:spcPct val="115000"/>
              </a:lnSpc>
              <a:spcBef>
                <a:spcPts val="0"/>
              </a:spcBef>
              <a:buClr>
                <a:srgbClr val="000000"/>
              </a:buClr>
              <a:buSzPct val="100000"/>
              <a:buFont typeface="Avenir"/>
            </a:pPr>
            <a:r>
              <a:rPr lang="en" sz="1000">
                <a:latin typeface="Avenir"/>
                <a:ea typeface="Avenir"/>
                <a:cs typeface="Avenir"/>
                <a:sym typeface="Avenir"/>
              </a:rPr>
              <a:t>bias* AND media AND president* AND election</a:t>
            </a:r>
          </a:p>
          <a:p>
            <a:pPr marL="457200" lvl="0" indent="-292100" rtl="0">
              <a:lnSpc>
                <a:spcPct val="115000"/>
              </a:lnSpc>
              <a:spcBef>
                <a:spcPts val="0"/>
              </a:spcBef>
              <a:buClr>
                <a:srgbClr val="000000"/>
              </a:buClr>
              <a:buSzPct val="100000"/>
              <a:buFont typeface="Avenir"/>
            </a:pPr>
            <a:r>
              <a:rPr lang="en" sz="1000">
                <a:latin typeface="Avenir"/>
                <a:ea typeface="Avenir"/>
                <a:cs typeface="Avenir"/>
                <a:sym typeface="Avenir"/>
              </a:rPr>
              <a:t>media AND (political* or partisan*) AND bias</a:t>
            </a:r>
          </a:p>
          <a:p>
            <a:pPr marL="457200" lvl="0" indent="-292100" rtl="0">
              <a:lnSpc>
                <a:spcPct val="115000"/>
              </a:lnSpc>
              <a:spcBef>
                <a:spcPts val="0"/>
              </a:spcBef>
              <a:buClr>
                <a:srgbClr val="000000"/>
              </a:buClr>
              <a:buSzPct val="100000"/>
              <a:buFont typeface="Avenir"/>
            </a:pPr>
            <a:r>
              <a:rPr lang="en" sz="1000">
                <a:latin typeface="Avenir"/>
                <a:ea typeface="Avenir"/>
                <a:cs typeface="Avenir"/>
                <a:sym typeface="Avenir"/>
              </a:rPr>
              <a:t>“media bias”</a:t>
            </a:r>
          </a:p>
          <a:p>
            <a:pPr lvl="0" rtl="0">
              <a:lnSpc>
                <a:spcPct val="115000"/>
              </a:lnSpc>
              <a:spcBef>
                <a:spcPts val="0"/>
              </a:spcBef>
              <a:buNone/>
            </a:pPr>
            <a:endParaRPr sz="1000">
              <a:latin typeface="Avenir"/>
              <a:ea typeface="Avenir"/>
              <a:cs typeface="Avenir"/>
              <a:sym typeface="Avenir"/>
            </a:endParaRPr>
          </a:p>
          <a:p>
            <a:pPr lvl="0" rtl="0">
              <a:lnSpc>
                <a:spcPct val="115000"/>
              </a:lnSpc>
              <a:spcBef>
                <a:spcPts val="0"/>
              </a:spcBef>
              <a:spcAft>
                <a:spcPts val="1600"/>
              </a:spcAft>
              <a:buNone/>
            </a:pPr>
            <a:r>
              <a:rPr lang="en" sz="1000">
                <a:latin typeface="Avenir"/>
                <a:ea typeface="Avenir"/>
                <a:cs typeface="Avenir"/>
                <a:sym typeface="Avenir"/>
              </a:rPr>
              <a:t>“Fake News”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17500" rtl="0">
              <a:lnSpc>
                <a:spcPct val="115000"/>
              </a:lnSpc>
              <a:spcBef>
                <a:spcPts val="0"/>
              </a:spcBef>
              <a:spcAft>
                <a:spcPts val="1600"/>
              </a:spcAft>
              <a:buClr>
                <a:srgbClr val="000000"/>
              </a:buClr>
              <a:buSzPct val="100000"/>
              <a:buFont typeface="Avenir"/>
              <a:buChar char="●"/>
            </a:pPr>
            <a:r>
              <a:rPr lang="en" sz="1400">
                <a:latin typeface="Avenir"/>
                <a:ea typeface="Avenir"/>
                <a:cs typeface="Avenir"/>
                <a:sym typeface="Avenir"/>
              </a:rPr>
              <a:t>Mentions of bias peaked during election years</a:t>
            </a:r>
          </a:p>
          <a:p>
            <a:pPr marL="457200" lvl="0" indent="-317500" rtl="0">
              <a:lnSpc>
                <a:spcPct val="115000"/>
              </a:lnSpc>
              <a:spcBef>
                <a:spcPts val="0"/>
              </a:spcBef>
              <a:spcAft>
                <a:spcPts val="1600"/>
              </a:spcAft>
              <a:buClr>
                <a:srgbClr val="000000"/>
              </a:buClr>
              <a:buSzPct val="100000"/>
              <a:buFont typeface="Avenir"/>
              <a:buChar char="●"/>
            </a:pPr>
            <a:r>
              <a:rPr lang="en" sz="1400">
                <a:latin typeface="Avenir"/>
                <a:ea typeface="Avenir"/>
                <a:cs typeface="Avenir"/>
                <a:sym typeface="Avenir"/>
              </a:rPr>
              <a:t>CBS has the fewest hits with our search terms, possibly because it tries to appear impartial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6"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1" Type="http://schemas.openxmlformats.org/officeDocument/2006/relationships/hyperlink" Target="http://maui.hawaii.edu/hooulu/wp-content/uploads/2017/01/image1-e1483830884386.png" TargetMode="External"/><Relationship Id="rId12" Type="http://schemas.openxmlformats.org/officeDocument/2006/relationships/hyperlink" Target="http://faculty.georgetown.edu/jml89/MediaBook.pdf" TargetMode="External"/><Relationship Id="rId13" Type="http://schemas.openxmlformats.org/officeDocument/2006/relationships/hyperlink" Target="http://www.oxfordbibliographies.com/view/document/obo-9780199756841/obo-9780199756841-0079.xml" TargetMode="External"/><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hyperlink" Target="http://101fundraising.org/wp-content/uploads/2014/08/Why-should-you-care-image.jpg" TargetMode="External"/><Relationship Id="rId5" Type="http://schemas.openxmlformats.org/officeDocument/2006/relationships/hyperlink" Target="https://img.clipartfox.com/7af77301d4c90c03e46d913f93189ad4_monitor-transparent-lcd-png-blank-tv-screen-clipart_2400-1626.png" TargetMode="External"/><Relationship Id="rId6" Type="http://schemas.openxmlformats.org/officeDocument/2006/relationships/hyperlink" Target="http://www.msnbc.com/sites/msnbc/themes/leanforward/images/site-header/msnbc-logo-card.png" TargetMode="External"/><Relationship Id="rId7" Type="http://schemas.openxmlformats.org/officeDocument/2006/relationships/hyperlink" Target="http://victorygroup.com/wp-content/uploads/FOX-NEWS-864x445.png" TargetMode="External"/><Relationship Id="rId8" Type="http://schemas.openxmlformats.org/officeDocument/2006/relationships/hyperlink" Target="http://logok.org/wp-content/uploads/2014/03/CBS-logo-old.png" TargetMode="External"/><Relationship Id="rId9" Type="http://schemas.openxmlformats.org/officeDocument/2006/relationships/hyperlink" Target="https://68.media.tumblr.com/6ff30d219e67dfe04590892ce228e810/tumblr_o4ks3hLe0U1sin4f5o1_500.gif" TargetMode="External"/><Relationship Id="rId10" Type="http://schemas.openxmlformats.org/officeDocument/2006/relationships/hyperlink" Target="http://www.davegranlund.com/cartoons/wp-content/uploads/cons-lib-media-web.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55" name="Shape 55"/>
          <p:cNvPicPr preferRelativeResize="0"/>
          <p:nvPr/>
        </p:nvPicPr>
        <p:blipFill>
          <a:blip r:embed="rId5">
            <a:alphaModFix/>
          </a:blip>
          <a:stretch>
            <a:fillRect/>
          </a:stretch>
        </p:blipFill>
        <p:spPr>
          <a:xfrm>
            <a:off x="9149" y="190450"/>
            <a:ext cx="9119226" cy="5143501"/>
          </a:xfrm>
          <a:prstGeom prst="rect">
            <a:avLst/>
          </a:prstGeom>
          <a:noFill/>
          <a:ln>
            <a:noFill/>
          </a:ln>
        </p:spPr>
      </p:pic>
      <p:sp>
        <p:nvSpPr>
          <p:cNvPr id="57" name="Shape 57" title="My Movie.mp4"/>
          <p:cNvSpPr/>
          <p:nvPr/>
        </p:nvSpPr>
        <p:spPr>
          <a:xfrm>
            <a:off x="149825" y="149650"/>
            <a:ext cx="8837875" cy="4089799"/>
          </a:xfrm>
          <a:prstGeom prst="rect">
            <a:avLst/>
          </a:prstGeom>
          <a:noFill/>
          <a:ln>
            <a:noFill/>
          </a:ln>
        </p:spPr>
      </p:sp>
      <p:pic>
        <p:nvPicPr>
          <p:cNvPr id="2" name="My Movi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30941" y="448416"/>
            <a:ext cx="6812148" cy="383183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142" name="Shape 142"/>
          <p:cNvPicPr preferRelativeResize="0"/>
          <p:nvPr/>
        </p:nvPicPr>
        <p:blipFill>
          <a:blip r:embed="rId3">
            <a:alphaModFix/>
          </a:blip>
          <a:stretch>
            <a:fillRect/>
          </a:stretch>
        </p:blipFill>
        <p:spPr>
          <a:xfrm>
            <a:off x="0" y="0"/>
            <a:ext cx="9144000" cy="5143501"/>
          </a:xfrm>
          <a:prstGeom prst="rect">
            <a:avLst/>
          </a:prstGeom>
          <a:noFill/>
          <a:ln>
            <a:noFill/>
          </a:ln>
        </p:spPr>
      </p:pic>
      <p:sp>
        <p:nvSpPr>
          <p:cNvPr id="143" name="Shape 143"/>
          <p:cNvSpPr txBox="1">
            <a:spLocks noGrp="1"/>
          </p:cNvSpPr>
          <p:nvPr>
            <p:ph type="title" idx="4294967295"/>
          </p:nvPr>
        </p:nvSpPr>
        <p:spPr>
          <a:xfrm>
            <a:off x="1768062" y="190450"/>
            <a:ext cx="5607900" cy="755700"/>
          </a:xfrm>
          <a:prstGeom prst="rect">
            <a:avLst/>
          </a:prstGeom>
        </p:spPr>
        <p:txBody>
          <a:bodyPr lIns="91425" tIns="91425" rIns="91425" bIns="91425" anchor="t" anchorCtr="0">
            <a:noAutofit/>
          </a:bodyPr>
          <a:lstStyle/>
          <a:p>
            <a:pPr lvl="0" algn="ctr" rtl="0">
              <a:spcBef>
                <a:spcPts val="0"/>
              </a:spcBef>
              <a:buNone/>
            </a:pPr>
            <a:r>
              <a:rPr lang="en" sz="3600">
                <a:solidFill>
                  <a:srgbClr val="000000"/>
                </a:solidFill>
                <a:latin typeface="Avenir"/>
                <a:ea typeface="Avenir"/>
                <a:cs typeface="Avenir"/>
                <a:sym typeface="Avenir"/>
              </a:rPr>
              <a:t>Content Analysis Results</a:t>
            </a:r>
          </a:p>
        </p:txBody>
      </p:sp>
      <p:pic>
        <p:nvPicPr>
          <p:cNvPr id="144" name="Shape 144"/>
          <p:cNvPicPr preferRelativeResize="0"/>
          <p:nvPr/>
        </p:nvPicPr>
        <p:blipFill>
          <a:blip r:embed="rId4">
            <a:alphaModFix/>
          </a:blip>
          <a:stretch>
            <a:fillRect/>
          </a:stretch>
        </p:blipFill>
        <p:spPr>
          <a:xfrm>
            <a:off x="1090612" y="962025"/>
            <a:ext cx="6962775" cy="32194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150" name="Shape 150"/>
          <p:cNvPicPr preferRelativeResize="0"/>
          <p:nvPr/>
        </p:nvPicPr>
        <p:blipFill>
          <a:blip r:embed="rId3">
            <a:alphaModFix/>
          </a:blip>
          <a:stretch>
            <a:fillRect/>
          </a:stretch>
        </p:blipFill>
        <p:spPr>
          <a:xfrm>
            <a:off x="0" y="0"/>
            <a:ext cx="9144000" cy="5143501"/>
          </a:xfrm>
          <a:prstGeom prst="rect">
            <a:avLst/>
          </a:prstGeom>
          <a:noFill/>
          <a:ln>
            <a:noFill/>
          </a:ln>
        </p:spPr>
      </p:pic>
      <p:sp>
        <p:nvSpPr>
          <p:cNvPr id="151" name="Shape 151"/>
          <p:cNvSpPr txBox="1">
            <a:spLocks noGrp="1"/>
          </p:cNvSpPr>
          <p:nvPr>
            <p:ph type="title" idx="4294967295"/>
          </p:nvPr>
        </p:nvSpPr>
        <p:spPr>
          <a:xfrm>
            <a:off x="1732950" y="190450"/>
            <a:ext cx="5678100" cy="755700"/>
          </a:xfrm>
          <a:prstGeom prst="rect">
            <a:avLst/>
          </a:prstGeom>
        </p:spPr>
        <p:txBody>
          <a:bodyPr lIns="91425" tIns="91425" rIns="91425" bIns="91425" anchor="t" anchorCtr="0">
            <a:noAutofit/>
          </a:bodyPr>
          <a:lstStyle/>
          <a:p>
            <a:pPr lvl="0" algn="ctr" rtl="0">
              <a:spcBef>
                <a:spcPts val="0"/>
              </a:spcBef>
              <a:buNone/>
            </a:pPr>
            <a:r>
              <a:rPr lang="en" sz="3600">
                <a:solidFill>
                  <a:srgbClr val="000000"/>
                </a:solidFill>
                <a:latin typeface="Avenir"/>
                <a:ea typeface="Avenir"/>
                <a:cs typeface="Avenir"/>
                <a:sym typeface="Avenir"/>
              </a:rPr>
              <a:t>Content Analysis Results</a:t>
            </a:r>
          </a:p>
        </p:txBody>
      </p:sp>
      <p:pic>
        <p:nvPicPr>
          <p:cNvPr id="152" name="Shape 152"/>
          <p:cNvPicPr preferRelativeResize="0"/>
          <p:nvPr/>
        </p:nvPicPr>
        <p:blipFill>
          <a:blip r:embed="rId4">
            <a:alphaModFix/>
          </a:blip>
          <a:stretch>
            <a:fillRect/>
          </a:stretch>
        </p:blipFill>
        <p:spPr>
          <a:xfrm>
            <a:off x="1104900" y="966775"/>
            <a:ext cx="6934200" cy="32099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158" name="Shape 158"/>
          <p:cNvPicPr preferRelativeResize="0"/>
          <p:nvPr/>
        </p:nvPicPr>
        <p:blipFill>
          <a:blip r:embed="rId3">
            <a:alphaModFix/>
          </a:blip>
          <a:stretch>
            <a:fillRect/>
          </a:stretch>
        </p:blipFill>
        <p:spPr>
          <a:xfrm>
            <a:off x="0" y="0"/>
            <a:ext cx="9144000" cy="5143501"/>
          </a:xfrm>
          <a:prstGeom prst="rect">
            <a:avLst/>
          </a:prstGeom>
          <a:noFill/>
          <a:ln>
            <a:noFill/>
          </a:ln>
        </p:spPr>
      </p:pic>
      <p:sp>
        <p:nvSpPr>
          <p:cNvPr id="159" name="Shape 159"/>
          <p:cNvSpPr txBox="1">
            <a:spLocks noGrp="1"/>
          </p:cNvSpPr>
          <p:nvPr>
            <p:ph type="title" idx="4294967295"/>
          </p:nvPr>
        </p:nvSpPr>
        <p:spPr>
          <a:xfrm>
            <a:off x="311687" y="190450"/>
            <a:ext cx="8520600" cy="755700"/>
          </a:xfrm>
          <a:prstGeom prst="rect">
            <a:avLst/>
          </a:prstGeom>
        </p:spPr>
        <p:txBody>
          <a:bodyPr lIns="91425" tIns="91425" rIns="91425" bIns="91425" anchor="t" anchorCtr="0">
            <a:noAutofit/>
          </a:bodyPr>
          <a:lstStyle/>
          <a:p>
            <a:pPr lvl="0" algn="ctr" rtl="0">
              <a:spcBef>
                <a:spcPts val="0"/>
              </a:spcBef>
              <a:buNone/>
            </a:pPr>
            <a:r>
              <a:rPr lang="en" sz="3600">
                <a:solidFill>
                  <a:srgbClr val="000000"/>
                </a:solidFill>
                <a:latin typeface="Avenir"/>
                <a:ea typeface="Avenir"/>
                <a:cs typeface="Avenir"/>
                <a:sym typeface="Avenir"/>
              </a:rPr>
              <a:t>Content Analysis Results</a:t>
            </a:r>
          </a:p>
        </p:txBody>
      </p:sp>
      <p:pic>
        <p:nvPicPr>
          <p:cNvPr id="160" name="Shape 160"/>
          <p:cNvPicPr preferRelativeResize="0"/>
          <p:nvPr/>
        </p:nvPicPr>
        <p:blipFill>
          <a:blip r:embed="rId4">
            <a:alphaModFix/>
          </a:blip>
          <a:stretch>
            <a:fillRect/>
          </a:stretch>
        </p:blipFill>
        <p:spPr>
          <a:xfrm>
            <a:off x="1100125" y="962025"/>
            <a:ext cx="6943725" cy="32194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166" name="Shape 166"/>
          <p:cNvPicPr preferRelativeResize="0"/>
          <p:nvPr/>
        </p:nvPicPr>
        <p:blipFill>
          <a:blip r:embed="rId3">
            <a:alphaModFix/>
          </a:blip>
          <a:stretch>
            <a:fillRect/>
          </a:stretch>
        </p:blipFill>
        <p:spPr>
          <a:xfrm>
            <a:off x="-40800" y="0"/>
            <a:ext cx="9184800" cy="5143501"/>
          </a:xfrm>
          <a:prstGeom prst="rect">
            <a:avLst/>
          </a:prstGeom>
          <a:noFill/>
          <a:ln>
            <a:noFill/>
          </a:ln>
        </p:spPr>
      </p:pic>
      <p:sp>
        <p:nvSpPr>
          <p:cNvPr id="167" name="Shape 167"/>
          <p:cNvSpPr txBox="1">
            <a:spLocks noGrp="1"/>
          </p:cNvSpPr>
          <p:nvPr>
            <p:ph type="title" idx="4294967295"/>
          </p:nvPr>
        </p:nvSpPr>
        <p:spPr>
          <a:xfrm>
            <a:off x="311700" y="105125"/>
            <a:ext cx="8520600" cy="755700"/>
          </a:xfrm>
          <a:prstGeom prst="rect">
            <a:avLst/>
          </a:prstGeom>
        </p:spPr>
        <p:txBody>
          <a:bodyPr lIns="91425" tIns="91425" rIns="91425" bIns="91425" anchor="t" anchorCtr="0">
            <a:noAutofit/>
          </a:bodyPr>
          <a:lstStyle/>
          <a:p>
            <a:pPr lvl="0" algn="ctr" rtl="0">
              <a:spcBef>
                <a:spcPts val="0"/>
              </a:spcBef>
              <a:buNone/>
            </a:pPr>
            <a:r>
              <a:rPr lang="en" sz="3600">
                <a:solidFill>
                  <a:srgbClr val="000000"/>
                </a:solidFill>
                <a:latin typeface="Avenir"/>
                <a:ea typeface="Avenir"/>
                <a:cs typeface="Avenir"/>
                <a:sym typeface="Avenir"/>
              </a:rPr>
              <a:t>Survey Results</a:t>
            </a:r>
          </a:p>
        </p:txBody>
      </p:sp>
      <p:sp>
        <p:nvSpPr>
          <p:cNvPr id="168" name="Shape 168"/>
          <p:cNvSpPr txBox="1"/>
          <p:nvPr/>
        </p:nvSpPr>
        <p:spPr>
          <a:xfrm>
            <a:off x="1901100" y="860825"/>
            <a:ext cx="5260200" cy="3000000"/>
          </a:xfrm>
          <a:prstGeom prst="rect">
            <a:avLst/>
          </a:prstGeom>
          <a:solidFill>
            <a:srgbClr val="F3F3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b="1"/>
              <a:t>Trump hits media for ‘FAKE NEWS’ after tax return report</a:t>
            </a:r>
          </a:p>
          <a:p>
            <a:pPr lvl="0">
              <a:spcBef>
                <a:spcPts val="0"/>
              </a:spcBef>
              <a:buNone/>
            </a:pPr>
            <a:r>
              <a:rPr lang="en"/>
              <a:t>Hours after a much-touted “scoop” revealed part of President Trump’s 2005 tax returns – and in the process, undermined the speculation that he was a tax dodge – the commander-in-chief fired back Wednesday morning with another volley of barb-laden tweets. “Does anybody really believe that a FAKE reporter, who nobody ever heard of, ‘went to his mailbox’ and found my tax returns? FAKE NEWS!” Trump tweeted. The reporter’s story about finding the tax documents in the mail mirrors how a New York Times reporter was mailed Trump tax info from 1995 in October.  </a:t>
            </a:r>
          </a:p>
          <a:p>
            <a:pPr lvl="0" rtl="0">
              <a:spcBef>
                <a:spcPts val="0"/>
              </a:spcBef>
              <a:buNone/>
            </a:pPr>
            <a:r>
              <a:rPr lang="en" i="1"/>
              <a:t>Source: FOX News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3" name="Rectangle 2"/>
          <p:cNvSpPr/>
          <p:nvPr/>
        </p:nvSpPr>
        <p:spPr>
          <a:xfrm>
            <a:off x="3769895" y="1042737"/>
            <a:ext cx="1251284" cy="24865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Shape 173"/>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174" name="Shape 174"/>
          <p:cNvPicPr preferRelativeResize="0"/>
          <p:nvPr/>
        </p:nvPicPr>
        <p:blipFill>
          <a:blip r:embed="rId3">
            <a:alphaModFix/>
          </a:blip>
          <a:stretch>
            <a:fillRect/>
          </a:stretch>
        </p:blipFill>
        <p:spPr>
          <a:xfrm>
            <a:off x="0" y="0"/>
            <a:ext cx="9144000" cy="5143501"/>
          </a:xfrm>
          <a:prstGeom prst="rect">
            <a:avLst/>
          </a:prstGeom>
          <a:noFill/>
          <a:ln>
            <a:noFill/>
          </a:ln>
        </p:spPr>
      </p:pic>
      <p:sp>
        <p:nvSpPr>
          <p:cNvPr id="175" name="Shape 175"/>
          <p:cNvSpPr txBox="1">
            <a:spLocks noGrp="1"/>
          </p:cNvSpPr>
          <p:nvPr>
            <p:ph type="title" idx="4294967295"/>
          </p:nvPr>
        </p:nvSpPr>
        <p:spPr>
          <a:xfrm>
            <a:off x="311700" y="105125"/>
            <a:ext cx="8520600" cy="755700"/>
          </a:xfrm>
          <a:prstGeom prst="rect">
            <a:avLst/>
          </a:prstGeom>
        </p:spPr>
        <p:txBody>
          <a:bodyPr lIns="91425" tIns="91425" rIns="91425" bIns="91425" anchor="t" anchorCtr="0">
            <a:noAutofit/>
          </a:bodyPr>
          <a:lstStyle/>
          <a:p>
            <a:pPr lvl="0" algn="ctr" rtl="0">
              <a:spcBef>
                <a:spcPts val="0"/>
              </a:spcBef>
              <a:buNone/>
            </a:pPr>
            <a:r>
              <a:rPr lang="en" sz="3600" dirty="0">
                <a:solidFill>
                  <a:srgbClr val="000000"/>
                </a:solidFill>
                <a:latin typeface="Avenir"/>
                <a:ea typeface="Avenir"/>
                <a:cs typeface="Avenir"/>
                <a:sym typeface="Avenir"/>
              </a:rPr>
              <a:t>Survey Results</a:t>
            </a:r>
          </a:p>
        </p:txBody>
      </p:sp>
      <p:sp>
        <p:nvSpPr>
          <p:cNvPr id="176" name="Shape 176"/>
          <p:cNvSpPr txBox="1"/>
          <p:nvPr/>
        </p:nvSpPr>
        <p:spPr>
          <a:xfrm>
            <a:off x="1901100" y="860825"/>
            <a:ext cx="5260200" cy="3000000"/>
          </a:xfrm>
          <a:prstGeom prst="rect">
            <a:avLst/>
          </a:prstGeom>
          <a:solidFill>
            <a:srgbClr val="EFEFE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dirty="0" smtClean="0"/>
              <a:t>Trump hits media for </a:t>
            </a:r>
            <a:r>
              <a:rPr lang="en" b="1" dirty="0" smtClean="0">
                <a:solidFill>
                  <a:srgbClr val="FF0000"/>
                </a:solidFill>
              </a:rPr>
              <a:t>‘FAKE NEWS’ </a:t>
            </a:r>
            <a:r>
              <a:rPr lang="en" b="1" dirty="0" smtClean="0"/>
              <a:t>after tax return report</a:t>
            </a:r>
          </a:p>
          <a:p>
            <a:pPr lvl="0" rtl="0">
              <a:spcBef>
                <a:spcPts val="0"/>
              </a:spcBef>
              <a:buNone/>
            </a:pPr>
            <a:r>
              <a:rPr lang="en" dirty="0" smtClean="0"/>
              <a:t>Hours </a:t>
            </a:r>
            <a:r>
              <a:rPr lang="en" dirty="0"/>
              <a:t>after a much-touted “scoop” revealed part of President Trump’s 2005 tax returns – and in the process, undermined the speculation that he was a tax dodge – the commander-in-chief fired back Wednesday morning with another volley of barb-laden tweets. “Does anybody really believe that a </a:t>
            </a:r>
            <a:r>
              <a:rPr lang="en" dirty="0">
                <a:solidFill>
                  <a:srgbClr val="FF0000"/>
                </a:solidFill>
              </a:rPr>
              <a:t>FAKE</a:t>
            </a:r>
            <a:r>
              <a:rPr lang="en" dirty="0"/>
              <a:t> reporter, who nobody ever heard of, ‘went to his mailbox’ and found my tax returns? </a:t>
            </a:r>
            <a:r>
              <a:rPr lang="en" dirty="0">
                <a:solidFill>
                  <a:srgbClr val="FF0000"/>
                </a:solidFill>
              </a:rPr>
              <a:t>FAKE NEWS</a:t>
            </a:r>
            <a:r>
              <a:rPr lang="en" dirty="0"/>
              <a:t>!” Trump tweeted. The reporter’s story about finding the tax documents in the mail mirrors how a New York Times reporter was mailed Trump tax info from 1995 in October.  </a:t>
            </a:r>
          </a:p>
          <a:p>
            <a:pPr lvl="0"/>
            <a:r>
              <a:rPr lang="en" i="1" dirty="0">
                <a:solidFill>
                  <a:srgbClr val="FF0000"/>
                </a:solidFill>
              </a:rPr>
              <a:t>Source: FOX </a:t>
            </a:r>
            <a:r>
              <a:rPr lang="en" i="1" dirty="0" smtClean="0">
                <a:solidFill>
                  <a:srgbClr val="FF0000"/>
                </a:solidFill>
              </a:rPr>
              <a:t>News</a:t>
            </a:r>
            <a:endParaRPr lang="en" i="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0"/>
        <p:cNvGrpSpPr/>
        <p:nvPr/>
      </p:nvGrpSpPr>
      <p:grpSpPr>
        <a:xfrm>
          <a:off x="0" y="0"/>
          <a:ext cx="0" cy="0"/>
          <a:chOff x="0" y="0"/>
          <a:chExt cx="0" cy="0"/>
        </a:xfrm>
      </p:grpSpPr>
      <p:sp>
        <p:nvSpPr>
          <p:cNvPr id="181" name="Shape 181"/>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182" name="Shape 182"/>
          <p:cNvPicPr preferRelativeResize="0"/>
          <p:nvPr/>
        </p:nvPicPr>
        <p:blipFill>
          <a:blip r:embed="rId3">
            <a:alphaModFix/>
          </a:blip>
          <a:stretch>
            <a:fillRect/>
          </a:stretch>
        </p:blipFill>
        <p:spPr>
          <a:xfrm>
            <a:off x="0" y="0"/>
            <a:ext cx="9144000" cy="5143501"/>
          </a:xfrm>
          <a:prstGeom prst="rect">
            <a:avLst/>
          </a:prstGeom>
          <a:noFill/>
          <a:ln>
            <a:noFill/>
          </a:ln>
        </p:spPr>
      </p:pic>
      <p:sp>
        <p:nvSpPr>
          <p:cNvPr id="183" name="Shape 183"/>
          <p:cNvSpPr txBox="1">
            <a:spLocks noGrp="1"/>
          </p:cNvSpPr>
          <p:nvPr>
            <p:ph type="title" idx="4294967295"/>
          </p:nvPr>
        </p:nvSpPr>
        <p:spPr>
          <a:xfrm>
            <a:off x="311700" y="105125"/>
            <a:ext cx="8520600" cy="755700"/>
          </a:xfrm>
          <a:prstGeom prst="rect">
            <a:avLst/>
          </a:prstGeom>
        </p:spPr>
        <p:txBody>
          <a:bodyPr lIns="91425" tIns="91425" rIns="91425" bIns="91425" anchor="t" anchorCtr="0">
            <a:noAutofit/>
          </a:bodyPr>
          <a:lstStyle/>
          <a:p>
            <a:pPr lvl="0" algn="ctr" rtl="0">
              <a:spcBef>
                <a:spcPts val="0"/>
              </a:spcBef>
              <a:buNone/>
            </a:pPr>
            <a:r>
              <a:rPr lang="en" sz="3600">
                <a:solidFill>
                  <a:srgbClr val="000000"/>
                </a:solidFill>
                <a:latin typeface="Avenir"/>
                <a:ea typeface="Avenir"/>
                <a:cs typeface="Avenir"/>
                <a:sym typeface="Avenir"/>
              </a:rPr>
              <a:t>Survey Results</a:t>
            </a:r>
          </a:p>
        </p:txBody>
      </p:sp>
      <p:pic>
        <p:nvPicPr>
          <p:cNvPr id="184" name="Shape 184" descr="Screen Shot 2017-04-24 at 10.57.07 PM.png"/>
          <p:cNvPicPr preferRelativeResize="0"/>
          <p:nvPr/>
        </p:nvPicPr>
        <p:blipFill rotWithShape="1">
          <a:blip r:embed="rId4">
            <a:alphaModFix/>
          </a:blip>
          <a:srcRect l="940" t="2242" r="1106" b="1907"/>
          <a:stretch/>
        </p:blipFill>
        <p:spPr>
          <a:xfrm>
            <a:off x="1842700" y="860825"/>
            <a:ext cx="5402299" cy="325124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8"/>
        <p:cNvGrpSpPr/>
        <p:nvPr/>
      </p:nvGrpSpPr>
      <p:grpSpPr>
        <a:xfrm>
          <a:off x="0" y="0"/>
          <a:ext cx="0" cy="0"/>
          <a:chOff x="0" y="0"/>
          <a:chExt cx="0" cy="0"/>
        </a:xfrm>
      </p:grpSpPr>
      <p:sp>
        <p:nvSpPr>
          <p:cNvPr id="189" name="Shape 189"/>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190" name="Shape 190"/>
          <p:cNvPicPr preferRelativeResize="0"/>
          <p:nvPr/>
        </p:nvPicPr>
        <p:blipFill>
          <a:blip r:embed="rId3">
            <a:alphaModFix/>
          </a:blip>
          <a:stretch>
            <a:fillRect/>
          </a:stretch>
        </p:blipFill>
        <p:spPr>
          <a:xfrm>
            <a:off x="0" y="0"/>
            <a:ext cx="9144000" cy="5143501"/>
          </a:xfrm>
          <a:prstGeom prst="rect">
            <a:avLst/>
          </a:prstGeom>
          <a:noFill/>
          <a:ln>
            <a:noFill/>
          </a:ln>
        </p:spPr>
      </p:pic>
      <p:pic>
        <p:nvPicPr>
          <p:cNvPr id="191" name="Shape 191" descr="Screen Shot 2017-04-24 at 11.12.15 PM.png"/>
          <p:cNvPicPr preferRelativeResize="0"/>
          <p:nvPr/>
        </p:nvPicPr>
        <p:blipFill>
          <a:blip r:embed="rId4">
            <a:alphaModFix/>
          </a:blip>
          <a:stretch>
            <a:fillRect/>
          </a:stretch>
        </p:blipFill>
        <p:spPr>
          <a:xfrm>
            <a:off x="1733550" y="695325"/>
            <a:ext cx="5676900" cy="3448050"/>
          </a:xfrm>
          <a:prstGeom prst="rect">
            <a:avLst/>
          </a:prstGeom>
          <a:noFill/>
          <a:ln>
            <a:noFill/>
          </a:ln>
        </p:spPr>
      </p:pic>
      <p:sp>
        <p:nvSpPr>
          <p:cNvPr id="192" name="Shape 192"/>
          <p:cNvSpPr txBox="1">
            <a:spLocks noGrp="1"/>
          </p:cNvSpPr>
          <p:nvPr>
            <p:ph type="title" idx="4294967295"/>
          </p:nvPr>
        </p:nvSpPr>
        <p:spPr>
          <a:xfrm>
            <a:off x="311700" y="105125"/>
            <a:ext cx="8520600" cy="755700"/>
          </a:xfrm>
          <a:prstGeom prst="rect">
            <a:avLst/>
          </a:prstGeom>
        </p:spPr>
        <p:txBody>
          <a:bodyPr lIns="91425" tIns="91425" rIns="91425" bIns="91425" anchor="t" anchorCtr="0">
            <a:noAutofit/>
          </a:bodyPr>
          <a:lstStyle/>
          <a:p>
            <a:pPr lvl="0" algn="ctr" rtl="0">
              <a:spcBef>
                <a:spcPts val="0"/>
              </a:spcBef>
              <a:buNone/>
            </a:pPr>
            <a:r>
              <a:rPr lang="en" sz="3600">
                <a:solidFill>
                  <a:srgbClr val="000000"/>
                </a:solidFill>
                <a:latin typeface="Avenir"/>
                <a:ea typeface="Avenir"/>
                <a:cs typeface="Avenir"/>
                <a:sym typeface="Avenir"/>
              </a:rPr>
              <a:t>Survey Results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198" name="Shape 198"/>
          <p:cNvPicPr preferRelativeResize="0"/>
          <p:nvPr/>
        </p:nvPicPr>
        <p:blipFill>
          <a:blip r:embed="rId3">
            <a:alphaModFix/>
          </a:blip>
          <a:stretch>
            <a:fillRect/>
          </a:stretch>
        </p:blipFill>
        <p:spPr>
          <a:xfrm>
            <a:off x="0" y="0"/>
            <a:ext cx="9144000" cy="5143501"/>
          </a:xfrm>
          <a:prstGeom prst="rect">
            <a:avLst/>
          </a:prstGeom>
          <a:noFill/>
          <a:ln>
            <a:noFill/>
          </a:ln>
        </p:spPr>
      </p:pic>
      <p:pic>
        <p:nvPicPr>
          <p:cNvPr id="199" name="Shape 199" descr="Screen Shot 2017-04-24 at 10.57.38 PM.png"/>
          <p:cNvPicPr preferRelativeResize="0"/>
          <p:nvPr/>
        </p:nvPicPr>
        <p:blipFill rotWithShape="1">
          <a:blip r:embed="rId4">
            <a:alphaModFix/>
          </a:blip>
          <a:srcRect l="794" t="1887" r="1069" b="1829"/>
          <a:stretch/>
        </p:blipFill>
        <p:spPr>
          <a:xfrm>
            <a:off x="1885825" y="704650"/>
            <a:ext cx="5413074" cy="3396650"/>
          </a:xfrm>
          <a:prstGeom prst="rect">
            <a:avLst/>
          </a:prstGeom>
          <a:noFill/>
          <a:ln>
            <a:noFill/>
          </a:ln>
        </p:spPr>
      </p:pic>
      <p:sp>
        <p:nvSpPr>
          <p:cNvPr id="200" name="Shape 200"/>
          <p:cNvSpPr txBox="1">
            <a:spLocks noGrp="1"/>
          </p:cNvSpPr>
          <p:nvPr>
            <p:ph type="title" idx="4294967295"/>
          </p:nvPr>
        </p:nvSpPr>
        <p:spPr>
          <a:xfrm>
            <a:off x="311700" y="105125"/>
            <a:ext cx="8520600" cy="755700"/>
          </a:xfrm>
          <a:prstGeom prst="rect">
            <a:avLst/>
          </a:prstGeom>
        </p:spPr>
        <p:txBody>
          <a:bodyPr lIns="91425" tIns="91425" rIns="91425" bIns="91425" anchor="t" anchorCtr="0">
            <a:noAutofit/>
          </a:bodyPr>
          <a:lstStyle/>
          <a:p>
            <a:pPr lvl="0" algn="ctr" rtl="0">
              <a:spcBef>
                <a:spcPts val="0"/>
              </a:spcBef>
              <a:buNone/>
            </a:pPr>
            <a:r>
              <a:rPr lang="en" sz="3600">
                <a:solidFill>
                  <a:srgbClr val="000000"/>
                </a:solidFill>
                <a:latin typeface="Avenir"/>
                <a:ea typeface="Avenir"/>
                <a:cs typeface="Avenir"/>
                <a:sym typeface="Avenir"/>
              </a:rPr>
              <a:t>Survey Results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206" name="Shape 206"/>
          <p:cNvPicPr preferRelativeResize="0"/>
          <p:nvPr/>
        </p:nvPicPr>
        <p:blipFill>
          <a:blip r:embed="rId3">
            <a:alphaModFix/>
          </a:blip>
          <a:stretch>
            <a:fillRect/>
          </a:stretch>
        </p:blipFill>
        <p:spPr>
          <a:xfrm>
            <a:off x="0" y="0"/>
            <a:ext cx="9144000" cy="5143501"/>
          </a:xfrm>
          <a:prstGeom prst="rect">
            <a:avLst/>
          </a:prstGeom>
          <a:noFill/>
          <a:ln>
            <a:noFill/>
          </a:ln>
        </p:spPr>
      </p:pic>
      <p:sp>
        <p:nvSpPr>
          <p:cNvPr id="207" name="Shape 207"/>
          <p:cNvSpPr txBox="1">
            <a:spLocks noGrp="1"/>
          </p:cNvSpPr>
          <p:nvPr>
            <p:ph type="title" idx="4294967295"/>
          </p:nvPr>
        </p:nvSpPr>
        <p:spPr>
          <a:xfrm>
            <a:off x="204025" y="109950"/>
            <a:ext cx="2539800" cy="572700"/>
          </a:xfrm>
          <a:prstGeom prst="rect">
            <a:avLst/>
          </a:prstGeom>
        </p:spPr>
        <p:txBody>
          <a:bodyPr lIns="91425" tIns="91425" rIns="91425" bIns="91425" anchor="t" anchorCtr="0">
            <a:noAutofit/>
          </a:bodyPr>
          <a:lstStyle/>
          <a:p>
            <a:pPr lvl="0" rtl="0">
              <a:spcBef>
                <a:spcPts val="0"/>
              </a:spcBef>
              <a:buNone/>
            </a:pPr>
            <a:r>
              <a:rPr lang="en" sz="3600">
                <a:solidFill>
                  <a:srgbClr val="000000"/>
                </a:solidFill>
                <a:latin typeface="Avenir"/>
                <a:ea typeface="Avenir"/>
                <a:cs typeface="Avenir"/>
                <a:sym typeface="Avenir"/>
              </a:rPr>
              <a:t>Discussion</a:t>
            </a:r>
          </a:p>
        </p:txBody>
      </p:sp>
      <p:sp>
        <p:nvSpPr>
          <p:cNvPr id="208" name="Shape 208"/>
          <p:cNvSpPr txBox="1">
            <a:spLocks noGrp="1"/>
          </p:cNvSpPr>
          <p:nvPr>
            <p:ph type="body" idx="4294967295"/>
          </p:nvPr>
        </p:nvSpPr>
        <p:spPr>
          <a:xfrm>
            <a:off x="311700" y="863550"/>
            <a:ext cx="8520600" cy="3416400"/>
          </a:xfrm>
          <a:prstGeom prst="rect">
            <a:avLst/>
          </a:prstGeom>
        </p:spPr>
        <p:txBody>
          <a:bodyPr lIns="91425" tIns="91425" rIns="91425" bIns="91425" anchor="t" anchorCtr="0">
            <a:noAutofit/>
          </a:bodyPr>
          <a:lstStyle/>
          <a:p>
            <a:pPr marL="514350" lvl="0" indent="-285750" rtl="0">
              <a:spcBef>
                <a:spcPts val="0"/>
              </a:spcBef>
              <a:buClr>
                <a:srgbClr val="000000"/>
              </a:buClr>
              <a:buFont typeface="Arial" charset="0"/>
              <a:buChar char="•"/>
            </a:pPr>
            <a:r>
              <a:rPr lang="en" dirty="0">
                <a:solidFill>
                  <a:srgbClr val="000000"/>
                </a:solidFill>
                <a:latin typeface="Avenir"/>
                <a:ea typeface="Avenir"/>
                <a:cs typeface="Avenir"/>
                <a:sym typeface="Avenir"/>
              </a:rPr>
              <a:t>Results confirm the relative Hostile Media Effect</a:t>
            </a:r>
          </a:p>
          <a:p>
            <a:pPr marL="514350" lvl="0" indent="-285750" rtl="0">
              <a:spcBef>
                <a:spcPts val="0"/>
              </a:spcBef>
              <a:buClr>
                <a:srgbClr val="000000"/>
              </a:buClr>
              <a:buFont typeface="Arial" charset="0"/>
              <a:buChar char="•"/>
            </a:pPr>
            <a:r>
              <a:rPr lang="en" dirty="0">
                <a:solidFill>
                  <a:srgbClr val="000000"/>
                </a:solidFill>
                <a:latin typeface="Avenir"/>
                <a:ea typeface="Avenir"/>
                <a:cs typeface="Avenir"/>
                <a:sym typeface="Avenir"/>
              </a:rPr>
              <a:t>Pre-existing biases in the content could have swayed the results</a:t>
            </a:r>
          </a:p>
          <a:p>
            <a:pPr marL="514350" lvl="0" indent="-285750" rtl="0">
              <a:spcBef>
                <a:spcPts val="0"/>
              </a:spcBef>
              <a:buClr>
                <a:srgbClr val="000000"/>
              </a:buClr>
              <a:buFont typeface="Arial" charset="0"/>
              <a:buChar char="•"/>
            </a:pPr>
            <a:r>
              <a:rPr lang="en" dirty="0">
                <a:solidFill>
                  <a:srgbClr val="000000"/>
                </a:solidFill>
                <a:latin typeface="Avenir"/>
                <a:ea typeface="Avenir"/>
                <a:cs typeface="Avenir"/>
                <a:sym typeface="Avenir"/>
              </a:rPr>
              <a:t>Key Insight: The public’s own political views significantly impacts: </a:t>
            </a:r>
          </a:p>
          <a:p>
            <a:pPr marL="971550" lvl="1" indent="-285750" rtl="0">
              <a:spcBef>
                <a:spcPts val="0"/>
              </a:spcBef>
              <a:buClr>
                <a:srgbClr val="000000"/>
              </a:buClr>
              <a:buFont typeface="Arial" charset="0"/>
              <a:buChar char="•"/>
            </a:pPr>
            <a:r>
              <a:rPr lang="en" dirty="0">
                <a:solidFill>
                  <a:srgbClr val="000000"/>
                </a:solidFill>
                <a:latin typeface="Avenir"/>
                <a:ea typeface="Avenir"/>
                <a:cs typeface="Avenir"/>
                <a:sym typeface="Avenir"/>
              </a:rPr>
              <a:t>the sources they seek to get their information from and </a:t>
            </a:r>
          </a:p>
          <a:p>
            <a:pPr marL="971550" lvl="1" indent="-285750" rtl="0">
              <a:spcBef>
                <a:spcPts val="0"/>
              </a:spcBef>
              <a:buClr>
                <a:srgbClr val="000000"/>
              </a:buClr>
              <a:buFont typeface="Arial" charset="0"/>
              <a:buChar char="•"/>
            </a:pPr>
            <a:r>
              <a:rPr lang="en" dirty="0">
                <a:solidFill>
                  <a:srgbClr val="000000"/>
                </a:solidFill>
                <a:latin typeface="Avenir"/>
                <a:ea typeface="Avenir"/>
                <a:cs typeface="Avenir"/>
                <a:sym typeface="Avenir"/>
              </a:rPr>
              <a:t>the levels of trust they have in certain media sources</a:t>
            </a:r>
          </a:p>
          <a:p>
            <a:pPr lvl="0">
              <a:spcBef>
                <a:spcPts val="0"/>
              </a:spcBef>
              <a:buNone/>
            </a:pPr>
            <a:endParaRPr dirty="0"/>
          </a:p>
          <a:p>
            <a:pPr lvl="0" rtl="0">
              <a:spcBef>
                <a:spcPts val="0"/>
              </a:spcBef>
              <a:buNone/>
            </a:pP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2"/>
        <p:cNvGrpSpPr/>
        <p:nvPr/>
      </p:nvGrpSpPr>
      <p:grpSpPr>
        <a:xfrm>
          <a:off x="0" y="0"/>
          <a:ext cx="0" cy="0"/>
          <a:chOff x="0" y="0"/>
          <a:chExt cx="0" cy="0"/>
        </a:xfrm>
      </p:grpSpPr>
      <p:sp>
        <p:nvSpPr>
          <p:cNvPr id="213" name="Shape 213"/>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214" name="Shape 214"/>
          <p:cNvPicPr preferRelativeResize="0"/>
          <p:nvPr/>
        </p:nvPicPr>
        <p:blipFill>
          <a:blip r:embed="rId3">
            <a:alphaModFix/>
          </a:blip>
          <a:stretch>
            <a:fillRect/>
          </a:stretch>
        </p:blipFill>
        <p:spPr>
          <a:xfrm>
            <a:off x="0" y="0"/>
            <a:ext cx="9144000" cy="5143501"/>
          </a:xfrm>
          <a:prstGeom prst="rect">
            <a:avLst/>
          </a:prstGeom>
          <a:noFill/>
          <a:ln>
            <a:noFill/>
          </a:ln>
        </p:spPr>
      </p:pic>
      <p:sp>
        <p:nvSpPr>
          <p:cNvPr id="215" name="Shape 215"/>
          <p:cNvSpPr txBox="1">
            <a:spLocks noGrp="1"/>
          </p:cNvSpPr>
          <p:nvPr>
            <p:ph type="title" idx="4294967295"/>
          </p:nvPr>
        </p:nvSpPr>
        <p:spPr>
          <a:xfrm>
            <a:off x="235500" y="64025"/>
            <a:ext cx="8520600" cy="572700"/>
          </a:xfrm>
          <a:prstGeom prst="rect">
            <a:avLst/>
          </a:prstGeom>
        </p:spPr>
        <p:txBody>
          <a:bodyPr lIns="91425" tIns="91425" rIns="91425" bIns="91425" anchor="t" anchorCtr="0">
            <a:noAutofit/>
          </a:bodyPr>
          <a:lstStyle/>
          <a:p>
            <a:pPr lvl="0" rtl="0">
              <a:spcBef>
                <a:spcPts val="0"/>
              </a:spcBef>
              <a:buNone/>
            </a:pPr>
            <a:r>
              <a:rPr lang="en" sz="3600">
                <a:solidFill>
                  <a:srgbClr val="000000"/>
                </a:solidFill>
                <a:latin typeface="Avenir"/>
                <a:ea typeface="Avenir"/>
                <a:cs typeface="Avenir"/>
                <a:sym typeface="Avenir"/>
              </a:rPr>
              <a:t>Sources</a:t>
            </a:r>
          </a:p>
        </p:txBody>
      </p:sp>
      <p:sp>
        <p:nvSpPr>
          <p:cNvPr id="216" name="Shape 216"/>
          <p:cNvSpPr txBox="1">
            <a:spLocks noGrp="1"/>
          </p:cNvSpPr>
          <p:nvPr>
            <p:ph type="body" idx="4294967295"/>
          </p:nvPr>
        </p:nvSpPr>
        <p:spPr>
          <a:xfrm>
            <a:off x="311700" y="726750"/>
            <a:ext cx="85206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900" u="sng">
                <a:solidFill>
                  <a:srgbClr val="000000"/>
                </a:solidFill>
                <a:hlinkClick r:id="rId4"/>
              </a:rPr>
              <a:t>http://101fundraising.org/wp-content/uploads/2014/08/Why-should-you-care-image.jpg</a:t>
            </a:r>
          </a:p>
          <a:p>
            <a:pPr lvl="0">
              <a:lnSpc>
                <a:spcPct val="100000"/>
              </a:lnSpc>
              <a:spcBef>
                <a:spcPts val="0"/>
              </a:spcBef>
              <a:spcAft>
                <a:spcPts val="0"/>
              </a:spcAft>
              <a:buNone/>
            </a:pPr>
            <a:r>
              <a:rPr lang="en" sz="900">
                <a:solidFill>
                  <a:srgbClr val="000000"/>
                </a:solidFill>
              </a:rPr>
              <a:t>Video inspired by </a:t>
            </a:r>
            <a:r>
              <a:rPr lang="en" sz="900" i="1">
                <a:solidFill>
                  <a:srgbClr val="000000"/>
                </a:solidFill>
              </a:rPr>
              <a:t>The New York Times </a:t>
            </a:r>
            <a:r>
              <a:rPr lang="en" sz="900">
                <a:solidFill>
                  <a:srgbClr val="000000"/>
                </a:solidFill>
              </a:rPr>
              <a:t>most recent campaign </a:t>
            </a:r>
          </a:p>
          <a:p>
            <a:pPr lvl="0" rtl="0">
              <a:lnSpc>
                <a:spcPct val="100000"/>
              </a:lnSpc>
              <a:spcBef>
                <a:spcPts val="0"/>
              </a:spcBef>
              <a:spcAft>
                <a:spcPts val="0"/>
              </a:spcAft>
              <a:buNone/>
            </a:pPr>
            <a:r>
              <a:rPr lang="en" sz="900" u="sng">
                <a:solidFill>
                  <a:srgbClr val="000000"/>
                </a:solidFill>
                <a:hlinkClick r:id="rId5"/>
              </a:rPr>
              <a:t>https://img.clipartfox.com/7af77301d4c90c03e46d913f93189ad4_monitor-transparent-lcd-png-blank-tv-screen-clipart_2400-1626.png</a:t>
            </a:r>
          </a:p>
          <a:p>
            <a:pPr lvl="0" rtl="0">
              <a:lnSpc>
                <a:spcPct val="100000"/>
              </a:lnSpc>
              <a:spcBef>
                <a:spcPts val="0"/>
              </a:spcBef>
              <a:spcAft>
                <a:spcPts val="0"/>
              </a:spcAft>
              <a:buNone/>
            </a:pPr>
            <a:r>
              <a:rPr lang="en" sz="900" u="sng">
                <a:solidFill>
                  <a:srgbClr val="000000"/>
                </a:solidFill>
                <a:hlinkClick r:id="rId6"/>
              </a:rPr>
              <a:t>http://www.msnbc.com/sites/msnbc/themes/leanforward/images/site-header/msnbc-logo-card.png</a:t>
            </a:r>
          </a:p>
          <a:p>
            <a:pPr lvl="0" rtl="0">
              <a:lnSpc>
                <a:spcPct val="100000"/>
              </a:lnSpc>
              <a:spcBef>
                <a:spcPts val="0"/>
              </a:spcBef>
              <a:spcAft>
                <a:spcPts val="0"/>
              </a:spcAft>
              <a:buNone/>
            </a:pPr>
            <a:r>
              <a:rPr lang="en" sz="900" u="sng">
                <a:solidFill>
                  <a:srgbClr val="000000"/>
                </a:solidFill>
                <a:hlinkClick r:id="rId7"/>
              </a:rPr>
              <a:t>http://victorygroup.com/wp-content/uploads/FOX-NEWS-864x445.png</a:t>
            </a:r>
          </a:p>
          <a:p>
            <a:pPr lvl="0" rtl="0">
              <a:lnSpc>
                <a:spcPct val="100000"/>
              </a:lnSpc>
              <a:spcBef>
                <a:spcPts val="0"/>
              </a:spcBef>
              <a:spcAft>
                <a:spcPts val="0"/>
              </a:spcAft>
              <a:buNone/>
            </a:pPr>
            <a:r>
              <a:rPr lang="en" sz="900" u="sng">
                <a:solidFill>
                  <a:srgbClr val="000000"/>
                </a:solidFill>
                <a:hlinkClick r:id="rId8"/>
              </a:rPr>
              <a:t>http://logok.org/wp-content/uploads/2014/03/CBS-logo-old.png</a:t>
            </a:r>
          </a:p>
          <a:p>
            <a:pPr lvl="0" rtl="0">
              <a:lnSpc>
                <a:spcPct val="100000"/>
              </a:lnSpc>
              <a:spcBef>
                <a:spcPts val="0"/>
              </a:spcBef>
              <a:spcAft>
                <a:spcPts val="0"/>
              </a:spcAft>
              <a:buNone/>
            </a:pPr>
            <a:r>
              <a:rPr lang="en" sz="900" u="sng">
                <a:solidFill>
                  <a:srgbClr val="000000"/>
                </a:solidFill>
                <a:hlinkClick r:id="rId9"/>
              </a:rPr>
              <a:t>https://68.media.tumblr.com/6ff30d219e67dfe04590892ce228e810/tumblr_o4ks3hLe0U1sin4f5o1_500.gif</a:t>
            </a:r>
          </a:p>
          <a:p>
            <a:pPr lvl="0" rtl="0">
              <a:lnSpc>
                <a:spcPct val="100000"/>
              </a:lnSpc>
              <a:spcBef>
                <a:spcPts val="0"/>
              </a:spcBef>
              <a:spcAft>
                <a:spcPts val="0"/>
              </a:spcAft>
              <a:buNone/>
            </a:pPr>
            <a:r>
              <a:rPr lang="en" sz="900" u="sng">
                <a:solidFill>
                  <a:srgbClr val="000000"/>
                </a:solidFill>
                <a:hlinkClick r:id="rId10"/>
              </a:rPr>
              <a:t>http://www.davegranlund.com/cartoons/wp-content/uploads/cons-lib-media-web.jpg</a:t>
            </a:r>
            <a:r>
              <a:rPr lang="en" sz="900">
                <a:solidFill>
                  <a:srgbClr val="000000"/>
                </a:solidFill>
              </a:rPr>
              <a:t> </a:t>
            </a:r>
          </a:p>
          <a:p>
            <a:pPr lvl="0" rtl="0">
              <a:lnSpc>
                <a:spcPct val="100000"/>
              </a:lnSpc>
              <a:spcBef>
                <a:spcPts val="0"/>
              </a:spcBef>
              <a:spcAft>
                <a:spcPts val="0"/>
              </a:spcAft>
              <a:buNone/>
            </a:pPr>
            <a:r>
              <a:rPr lang="en" sz="900" u="sng">
                <a:solidFill>
                  <a:srgbClr val="000000"/>
                </a:solidFill>
                <a:hlinkClick r:id="rId11"/>
              </a:rPr>
              <a:t>http://maui.hawaii.edu/hooulu/wp-content/uploads/2017/01/image1-e1483830884386.png</a:t>
            </a:r>
          </a:p>
          <a:p>
            <a:pPr lvl="0" rtl="0">
              <a:lnSpc>
                <a:spcPct val="100000"/>
              </a:lnSpc>
              <a:spcBef>
                <a:spcPts val="0"/>
              </a:spcBef>
              <a:spcAft>
                <a:spcPts val="0"/>
              </a:spcAft>
              <a:buNone/>
            </a:pPr>
            <a:r>
              <a:rPr lang="en" sz="900" u="sng">
                <a:solidFill>
                  <a:srgbClr val="000000"/>
                </a:solidFill>
                <a:hlinkClick r:id="rId12"/>
              </a:rPr>
              <a:t>http://faculty.georgetown.edu/jml89/MediaBook.pdf</a:t>
            </a:r>
          </a:p>
          <a:p>
            <a:pPr lvl="0" rtl="0">
              <a:lnSpc>
                <a:spcPct val="100000"/>
              </a:lnSpc>
              <a:spcBef>
                <a:spcPts val="0"/>
              </a:spcBef>
              <a:spcAft>
                <a:spcPts val="0"/>
              </a:spcAft>
              <a:buNone/>
            </a:pPr>
            <a:r>
              <a:rPr lang="en" sz="900" u="sng">
                <a:solidFill>
                  <a:srgbClr val="000000"/>
                </a:solidFill>
                <a:hlinkClick r:id="rId13"/>
              </a:rPr>
              <a:t>http://www.oxfordbibliographies.com/view/document/obo-9780199756841/obo-9780199756841-0079.xml</a:t>
            </a:r>
          </a:p>
          <a:p>
            <a:pPr lvl="0" rtl="0">
              <a:lnSpc>
                <a:spcPct val="100000"/>
              </a:lnSpc>
              <a:spcBef>
                <a:spcPts val="0"/>
              </a:spcBef>
              <a:spcAft>
                <a:spcPts val="0"/>
              </a:spcAft>
              <a:buNone/>
            </a:pPr>
            <a:endParaRPr sz="900">
              <a:solidFill>
                <a:srgbClr val="000000"/>
              </a:solidFill>
            </a:endParaRPr>
          </a:p>
          <a:p>
            <a:pPr lvl="0" rtl="0">
              <a:lnSpc>
                <a:spcPct val="100000"/>
              </a:lnSpc>
              <a:spcBef>
                <a:spcPts val="0"/>
              </a:spcBef>
              <a:spcAft>
                <a:spcPts val="0"/>
              </a:spcAft>
              <a:buNone/>
            </a:pPr>
            <a:endParaRPr sz="900">
              <a:solidFill>
                <a:srgbClr val="000000"/>
              </a:solidFill>
            </a:endParaRPr>
          </a:p>
          <a:p>
            <a:pPr lvl="0">
              <a:lnSpc>
                <a:spcPct val="100000"/>
              </a:lnSpc>
              <a:spcBef>
                <a:spcPts val="0"/>
              </a:spcBef>
              <a:spcAft>
                <a:spcPts val="0"/>
              </a:spcAft>
              <a:buNone/>
            </a:pPr>
            <a:endParaRPr sz="900">
              <a:solidFill>
                <a:srgbClr val="000000"/>
              </a:solidFill>
            </a:endParaRPr>
          </a:p>
          <a:p>
            <a:pPr lvl="0" rtl="0">
              <a:spcBef>
                <a:spcPts val="0"/>
              </a:spcBef>
              <a:buNone/>
            </a:pPr>
            <a:endParaRPr sz="9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a:spcBef>
                <a:spcPts val="0"/>
              </a:spcBef>
              <a:buNone/>
            </a:pPr>
            <a:r>
              <a:rPr lang="en"/>
              <a:t>Trust in Media</a:t>
            </a:r>
          </a:p>
        </p:txBody>
      </p:sp>
      <p:pic>
        <p:nvPicPr>
          <p:cNvPr id="63" name="Shape 63"/>
          <p:cNvPicPr preferRelativeResize="0"/>
          <p:nvPr/>
        </p:nvPicPr>
        <p:blipFill>
          <a:blip r:embed="rId3">
            <a:alphaModFix/>
          </a:blip>
          <a:stretch>
            <a:fillRect/>
          </a:stretch>
        </p:blipFill>
        <p:spPr>
          <a:xfrm>
            <a:off x="0" y="0"/>
            <a:ext cx="9144000" cy="5143501"/>
          </a:xfrm>
          <a:prstGeom prst="rect">
            <a:avLst/>
          </a:prstGeom>
          <a:noFill/>
          <a:ln>
            <a:noFill/>
          </a:ln>
        </p:spPr>
      </p:pic>
      <p:sp>
        <p:nvSpPr>
          <p:cNvPr id="64" name="Shape 64"/>
          <p:cNvSpPr txBox="1">
            <a:spLocks noGrp="1"/>
          </p:cNvSpPr>
          <p:nvPr>
            <p:ph type="title" idx="4294967295"/>
          </p:nvPr>
        </p:nvSpPr>
        <p:spPr>
          <a:xfrm>
            <a:off x="311700" y="292525"/>
            <a:ext cx="8520600" cy="445800"/>
          </a:xfrm>
          <a:prstGeom prst="rect">
            <a:avLst/>
          </a:prstGeom>
        </p:spPr>
        <p:txBody>
          <a:bodyPr lIns="91425" tIns="91425" rIns="91425" bIns="91425" anchor="t" anchorCtr="0">
            <a:noAutofit/>
          </a:bodyPr>
          <a:lstStyle/>
          <a:p>
            <a:pPr lvl="0" algn="ctr" rtl="0">
              <a:spcBef>
                <a:spcPts val="0"/>
              </a:spcBef>
              <a:buNone/>
            </a:pPr>
            <a:r>
              <a:rPr lang="en" sz="3600" b="1">
                <a:solidFill>
                  <a:srgbClr val="000000"/>
                </a:solidFill>
                <a:latin typeface="Avenir"/>
                <a:ea typeface="Avenir"/>
                <a:cs typeface="Avenir"/>
                <a:sym typeface="Avenir"/>
              </a:rPr>
              <a:t>Question:</a:t>
            </a:r>
          </a:p>
        </p:txBody>
      </p:sp>
      <p:sp>
        <p:nvSpPr>
          <p:cNvPr id="65" name="Shape 65"/>
          <p:cNvSpPr txBox="1">
            <a:spLocks noGrp="1"/>
          </p:cNvSpPr>
          <p:nvPr>
            <p:ph type="body" idx="4294967295"/>
          </p:nvPr>
        </p:nvSpPr>
        <p:spPr>
          <a:xfrm>
            <a:off x="1796100" y="1152475"/>
            <a:ext cx="5551800" cy="2033100"/>
          </a:xfrm>
          <a:prstGeom prst="rect">
            <a:avLst/>
          </a:prstGeom>
          <a:noFill/>
        </p:spPr>
        <p:txBody>
          <a:bodyPr lIns="91425" tIns="91425" rIns="91425" bIns="91425" anchor="t" anchorCtr="0">
            <a:noAutofit/>
          </a:bodyPr>
          <a:lstStyle/>
          <a:p>
            <a:pPr lvl="0" algn="ctr" rtl="0">
              <a:lnSpc>
                <a:spcPct val="100000"/>
              </a:lnSpc>
              <a:spcBef>
                <a:spcPts val="0"/>
              </a:spcBef>
              <a:spcAft>
                <a:spcPts val="0"/>
              </a:spcAft>
              <a:buNone/>
            </a:pPr>
            <a:r>
              <a:rPr lang="en" sz="2400">
                <a:solidFill>
                  <a:srgbClr val="000000"/>
                </a:solidFill>
                <a:latin typeface="Avenir"/>
                <a:ea typeface="Avenir"/>
                <a:cs typeface="Avenir"/>
                <a:sym typeface="Avenir"/>
              </a:rPr>
              <a:t>In general, how much trust and confidence do you have in the mass media -- such as newspapers, TV and radio -- when it comes to reporting the news fully, accurately and fairly?</a:t>
            </a:r>
          </a:p>
        </p:txBody>
      </p:sp>
      <p:pic>
        <p:nvPicPr>
          <p:cNvPr id="66" name="Shape 66"/>
          <p:cNvPicPr preferRelativeResize="0"/>
          <p:nvPr/>
        </p:nvPicPr>
        <p:blipFill>
          <a:blip r:embed="rId4">
            <a:alphaModFix amt="41000"/>
          </a:blip>
          <a:stretch>
            <a:fillRect/>
          </a:stretch>
        </p:blipFill>
        <p:spPr>
          <a:xfrm>
            <a:off x="7158275" y="156700"/>
            <a:ext cx="1792537" cy="2033100"/>
          </a:xfrm>
          <a:prstGeom prst="rect">
            <a:avLst/>
          </a:prstGeom>
          <a:noFill/>
          <a:ln>
            <a:noFill/>
          </a:ln>
        </p:spPr>
      </p:pic>
      <p:pic>
        <p:nvPicPr>
          <p:cNvPr id="67" name="Shape 67"/>
          <p:cNvPicPr preferRelativeResize="0"/>
          <p:nvPr/>
        </p:nvPicPr>
        <p:blipFill>
          <a:blip r:embed="rId4">
            <a:alphaModFix amt="41000"/>
          </a:blip>
          <a:stretch>
            <a:fillRect/>
          </a:stretch>
        </p:blipFill>
        <p:spPr>
          <a:xfrm>
            <a:off x="194975" y="2189800"/>
            <a:ext cx="1732600" cy="19651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73" name="Shape 73"/>
          <p:cNvPicPr preferRelativeResize="0"/>
          <p:nvPr/>
        </p:nvPicPr>
        <p:blipFill>
          <a:blip r:embed="rId3">
            <a:alphaModFix/>
          </a:blip>
          <a:stretch>
            <a:fillRect/>
          </a:stretch>
        </p:blipFill>
        <p:spPr>
          <a:xfrm>
            <a:off x="0" y="0"/>
            <a:ext cx="9144000" cy="5143501"/>
          </a:xfrm>
          <a:prstGeom prst="rect">
            <a:avLst/>
          </a:prstGeom>
          <a:noFill/>
          <a:ln>
            <a:noFill/>
          </a:ln>
        </p:spPr>
      </p:pic>
      <p:sp>
        <p:nvSpPr>
          <p:cNvPr id="74" name="Shape 74"/>
          <p:cNvSpPr txBox="1">
            <a:spLocks noGrp="1"/>
          </p:cNvSpPr>
          <p:nvPr>
            <p:ph type="title" idx="4294967295"/>
          </p:nvPr>
        </p:nvSpPr>
        <p:spPr>
          <a:xfrm>
            <a:off x="2558849" y="87225"/>
            <a:ext cx="4388797" cy="572700"/>
          </a:xfrm>
          <a:prstGeom prst="rect">
            <a:avLst/>
          </a:prstGeom>
        </p:spPr>
        <p:txBody>
          <a:bodyPr lIns="91425" tIns="91425" rIns="91425" bIns="91425" anchor="t" anchorCtr="0">
            <a:noAutofit/>
          </a:bodyPr>
          <a:lstStyle/>
          <a:p>
            <a:pPr lvl="0" rtl="0">
              <a:spcBef>
                <a:spcPts val="0"/>
              </a:spcBef>
              <a:buNone/>
            </a:pPr>
            <a:r>
              <a:rPr lang="en" sz="3200" dirty="0">
                <a:solidFill>
                  <a:srgbClr val="000000"/>
                </a:solidFill>
                <a:latin typeface="Avenir"/>
                <a:ea typeface="Avenir"/>
                <a:cs typeface="Avenir"/>
                <a:sym typeface="Avenir"/>
              </a:rPr>
              <a:t>Public </a:t>
            </a:r>
            <a:r>
              <a:rPr lang="en" sz="3200" dirty="0" smtClean="0">
                <a:solidFill>
                  <a:srgbClr val="000000"/>
                </a:solidFill>
                <a:latin typeface="Avenir"/>
                <a:ea typeface="Avenir"/>
                <a:cs typeface="Avenir"/>
                <a:sym typeface="Avenir"/>
              </a:rPr>
              <a:t>Opinion Trend</a:t>
            </a:r>
            <a:endParaRPr lang="en" sz="3200" dirty="0">
              <a:solidFill>
                <a:srgbClr val="000000"/>
              </a:solidFill>
              <a:latin typeface="Avenir"/>
              <a:ea typeface="Avenir"/>
              <a:cs typeface="Avenir"/>
              <a:sym typeface="Avenir"/>
            </a:endParaRPr>
          </a:p>
        </p:txBody>
      </p:sp>
      <p:sp>
        <p:nvSpPr>
          <p:cNvPr id="75" name="Shape 75"/>
          <p:cNvSpPr txBox="1">
            <a:spLocks noGrp="1"/>
          </p:cNvSpPr>
          <p:nvPr>
            <p:ph type="body" idx="4294967295"/>
          </p:nvPr>
        </p:nvSpPr>
        <p:spPr>
          <a:xfrm>
            <a:off x="177525" y="615775"/>
            <a:ext cx="3569400" cy="3604200"/>
          </a:xfrm>
          <a:prstGeom prst="rect">
            <a:avLst/>
          </a:prstGeom>
        </p:spPr>
        <p:txBody>
          <a:bodyPr lIns="91425" tIns="91425" rIns="91425" bIns="91425" anchor="t" anchorCtr="0">
            <a:noAutofit/>
          </a:bodyPr>
          <a:lstStyle/>
          <a:p>
            <a:pPr lvl="0" rtl="0">
              <a:lnSpc>
                <a:spcPct val="100000"/>
              </a:lnSpc>
              <a:spcBef>
                <a:spcPts val="0"/>
              </a:spcBef>
              <a:spcAft>
                <a:spcPts val="0"/>
              </a:spcAft>
              <a:buNone/>
            </a:pPr>
            <a:endParaRPr sz="2400">
              <a:solidFill>
                <a:srgbClr val="000000"/>
              </a:solidFill>
              <a:latin typeface="Avenir"/>
              <a:ea typeface="Avenir"/>
              <a:cs typeface="Avenir"/>
              <a:sym typeface="Avenir"/>
            </a:endParaRPr>
          </a:p>
          <a:p>
            <a:pPr lvl="0" rtl="0">
              <a:lnSpc>
                <a:spcPct val="200000"/>
              </a:lnSpc>
              <a:spcBef>
                <a:spcPts val="0"/>
              </a:spcBef>
              <a:spcAft>
                <a:spcPts val="0"/>
              </a:spcAft>
              <a:buNone/>
            </a:pPr>
            <a:endParaRPr sz="1200">
              <a:solidFill>
                <a:srgbClr val="000000"/>
              </a:solidFill>
              <a:latin typeface="Times New Roman"/>
              <a:ea typeface="Times New Roman"/>
              <a:cs typeface="Times New Roman"/>
              <a:sym typeface="Times New Roman"/>
            </a:endParaRPr>
          </a:p>
        </p:txBody>
      </p:sp>
      <p:sp>
        <p:nvSpPr>
          <p:cNvPr id="76" name="Shape 76"/>
          <p:cNvSpPr txBox="1"/>
          <p:nvPr/>
        </p:nvSpPr>
        <p:spPr>
          <a:xfrm>
            <a:off x="6529675" y="3996775"/>
            <a:ext cx="2714100" cy="223200"/>
          </a:xfrm>
          <a:prstGeom prst="rect">
            <a:avLst/>
          </a:prstGeom>
          <a:noFill/>
          <a:ln>
            <a:noFill/>
          </a:ln>
        </p:spPr>
        <p:txBody>
          <a:bodyPr lIns="91425" tIns="91425" rIns="91425" bIns="91425" anchor="t" anchorCtr="0">
            <a:noAutofit/>
          </a:bodyPr>
          <a:lstStyle/>
          <a:p>
            <a:pPr lvl="0" rtl="0">
              <a:spcBef>
                <a:spcPts val="0"/>
              </a:spcBef>
              <a:buNone/>
            </a:pPr>
            <a:r>
              <a:rPr lang="en" sz="700">
                <a:latin typeface="Avenir"/>
                <a:ea typeface="Avenir"/>
                <a:cs typeface="Avenir"/>
                <a:sym typeface="Avenir"/>
              </a:rPr>
              <a:t>Data Source: iPoll Databank, surveys conducted by Gallup</a:t>
            </a:r>
          </a:p>
        </p:txBody>
      </p:sp>
      <p:pic>
        <p:nvPicPr>
          <p:cNvPr id="77" name="Shape 77"/>
          <p:cNvPicPr preferRelativeResize="0"/>
          <p:nvPr/>
        </p:nvPicPr>
        <p:blipFill>
          <a:blip r:embed="rId4">
            <a:alphaModFix/>
          </a:blip>
          <a:stretch>
            <a:fillRect/>
          </a:stretch>
        </p:blipFill>
        <p:spPr>
          <a:xfrm>
            <a:off x="881050" y="729687"/>
            <a:ext cx="7381875" cy="326707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83" name="Shape 83"/>
          <p:cNvPicPr preferRelativeResize="0"/>
          <p:nvPr/>
        </p:nvPicPr>
        <p:blipFill>
          <a:blip r:embed="rId3">
            <a:alphaModFix/>
          </a:blip>
          <a:stretch>
            <a:fillRect/>
          </a:stretch>
        </p:blipFill>
        <p:spPr>
          <a:xfrm>
            <a:off x="0" y="0"/>
            <a:ext cx="9144000" cy="5143501"/>
          </a:xfrm>
          <a:prstGeom prst="rect">
            <a:avLst/>
          </a:prstGeom>
          <a:noFill/>
          <a:ln>
            <a:noFill/>
          </a:ln>
        </p:spPr>
      </p:pic>
      <p:pic>
        <p:nvPicPr>
          <p:cNvPr id="84" name="Shape 84"/>
          <p:cNvPicPr preferRelativeResize="0"/>
          <p:nvPr/>
        </p:nvPicPr>
        <p:blipFill>
          <a:blip r:embed="rId4">
            <a:alphaModFix/>
          </a:blip>
          <a:stretch>
            <a:fillRect/>
          </a:stretch>
        </p:blipFill>
        <p:spPr>
          <a:xfrm>
            <a:off x="185625" y="149900"/>
            <a:ext cx="8795550" cy="40521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90" name="Shape 90"/>
          <p:cNvPicPr preferRelativeResize="0"/>
          <p:nvPr/>
        </p:nvPicPr>
        <p:blipFill>
          <a:blip r:embed="rId3">
            <a:alphaModFix/>
          </a:blip>
          <a:stretch>
            <a:fillRect/>
          </a:stretch>
        </p:blipFill>
        <p:spPr>
          <a:xfrm>
            <a:off x="0" y="0"/>
            <a:ext cx="9144000" cy="5143501"/>
          </a:xfrm>
          <a:prstGeom prst="rect">
            <a:avLst/>
          </a:prstGeom>
          <a:noFill/>
          <a:ln>
            <a:noFill/>
          </a:ln>
        </p:spPr>
      </p:pic>
      <p:sp>
        <p:nvSpPr>
          <p:cNvPr id="91" name="Shape 91"/>
          <p:cNvSpPr txBox="1">
            <a:spLocks noGrp="1"/>
          </p:cNvSpPr>
          <p:nvPr>
            <p:ph type="title" idx="4294967295"/>
          </p:nvPr>
        </p:nvSpPr>
        <p:spPr>
          <a:xfrm>
            <a:off x="311700" y="248225"/>
            <a:ext cx="8520600" cy="572700"/>
          </a:xfrm>
          <a:prstGeom prst="rect">
            <a:avLst/>
          </a:prstGeom>
        </p:spPr>
        <p:txBody>
          <a:bodyPr lIns="91425" tIns="91425" rIns="91425" bIns="91425" anchor="t" anchorCtr="0">
            <a:noAutofit/>
          </a:bodyPr>
          <a:lstStyle/>
          <a:p>
            <a:pPr lvl="0" rtl="0">
              <a:spcBef>
                <a:spcPts val="0"/>
              </a:spcBef>
              <a:buNone/>
            </a:pPr>
            <a:r>
              <a:rPr lang="en" sz="3600">
                <a:solidFill>
                  <a:srgbClr val="000000"/>
                </a:solidFill>
                <a:latin typeface="Avenir"/>
                <a:ea typeface="Avenir"/>
                <a:cs typeface="Avenir"/>
                <a:sym typeface="Avenir"/>
              </a:rPr>
              <a:t>Theoretical Foundations</a:t>
            </a:r>
          </a:p>
        </p:txBody>
      </p:sp>
      <p:sp>
        <p:nvSpPr>
          <p:cNvPr id="92" name="Shape 92"/>
          <p:cNvSpPr txBox="1">
            <a:spLocks noGrp="1"/>
          </p:cNvSpPr>
          <p:nvPr>
            <p:ph type="body" idx="4294967295"/>
          </p:nvPr>
        </p:nvSpPr>
        <p:spPr>
          <a:xfrm>
            <a:off x="311700" y="1217437"/>
            <a:ext cx="4266000" cy="2024700"/>
          </a:xfrm>
          <a:prstGeom prst="rect">
            <a:avLst/>
          </a:prstGeom>
        </p:spPr>
        <p:txBody>
          <a:bodyPr lIns="91425" tIns="91425" rIns="91425" bIns="91425" anchor="t" anchorCtr="0">
            <a:noAutofit/>
          </a:bodyPr>
          <a:lstStyle/>
          <a:p>
            <a:pPr marL="457200" lvl="0" indent="-228600" rtl="0">
              <a:spcBef>
                <a:spcPts val="0"/>
              </a:spcBef>
              <a:buClr>
                <a:srgbClr val="000000"/>
              </a:buClr>
              <a:buFont typeface="Avenir"/>
            </a:pPr>
            <a:r>
              <a:rPr lang="en" b="1">
                <a:solidFill>
                  <a:srgbClr val="000000"/>
                </a:solidFill>
                <a:latin typeface="Avenir"/>
                <a:ea typeface="Avenir"/>
                <a:cs typeface="Avenir"/>
                <a:sym typeface="Avenir"/>
              </a:rPr>
              <a:t>Hostile Media Effect (HME)</a:t>
            </a:r>
            <a:r>
              <a:rPr lang="en">
                <a:solidFill>
                  <a:srgbClr val="000000"/>
                </a:solidFill>
                <a:latin typeface="Avenir"/>
                <a:ea typeface="Avenir"/>
                <a:cs typeface="Avenir"/>
                <a:sym typeface="Avenir"/>
              </a:rPr>
              <a:t>: Partisan viewers of media content will perceive that content to be biased against their own positions, sometimes regardless of whether the content is neutral or biased.</a:t>
            </a:r>
          </a:p>
          <a:p>
            <a:pPr marR="0" lvl="0" algn="l" rtl="0">
              <a:lnSpc>
                <a:spcPct val="115000"/>
              </a:lnSpc>
              <a:spcBef>
                <a:spcPts val="0"/>
              </a:spcBef>
              <a:spcAft>
                <a:spcPts val="1600"/>
              </a:spcAft>
              <a:buNone/>
            </a:pPr>
            <a:endParaRPr>
              <a:solidFill>
                <a:srgbClr val="000000"/>
              </a:solidFill>
              <a:latin typeface="Avenir"/>
              <a:ea typeface="Avenir"/>
              <a:cs typeface="Avenir"/>
              <a:sym typeface="Avenir"/>
            </a:endParaRPr>
          </a:p>
          <a:p>
            <a:pPr lvl="0" rtl="0">
              <a:spcBef>
                <a:spcPts val="0"/>
              </a:spcBef>
              <a:buNone/>
            </a:pPr>
            <a:endParaRPr/>
          </a:p>
        </p:txBody>
      </p:sp>
      <p:pic>
        <p:nvPicPr>
          <p:cNvPr id="93" name="Shape 93"/>
          <p:cNvPicPr preferRelativeResize="0"/>
          <p:nvPr/>
        </p:nvPicPr>
        <p:blipFill>
          <a:blip r:embed="rId4">
            <a:alphaModFix/>
          </a:blip>
          <a:stretch>
            <a:fillRect/>
          </a:stretch>
        </p:blipFill>
        <p:spPr>
          <a:xfrm>
            <a:off x="4751050" y="892375"/>
            <a:ext cx="4030725" cy="312382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99" name="Shape 99"/>
          <p:cNvPicPr preferRelativeResize="0"/>
          <p:nvPr/>
        </p:nvPicPr>
        <p:blipFill>
          <a:blip r:embed="rId3">
            <a:alphaModFix/>
          </a:blip>
          <a:stretch>
            <a:fillRect/>
          </a:stretch>
        </p:blipFill>
        <p:spPr>
          <a:xfrm>
            <a:off x="0" y="0"/>
            <a:ext cx="9144000" cy="5143501"/>
          </a:xfrm>
          <a:prstGeom prst="rect">
            <a:avLst/>
          </a:prstGeom>
          <a:noFill/>
          <a:ln>
            <a:noFill/>
          </a:ln>
        </p:spPr>
      </p:pic>
      <p:sp>
        <p:nvSpPr>
          <p:cNvPr id="100" name="Shape 100"/>
          <p:cNvSpPr txBox="1">
            <a:spLocks noGrp="1"/>
          </p:cNvSpPr>
          <p:nvPr>
            <p:ph type="title" idx="4294967295"/>
          </p:nvPr>
        </p:nvSpPr>
        <p:spPr>
          <a:xfrm>
            <a:off x="2630400" y="64025"/>
            <a:ext cx="3883200" cy="572700"/>
          </a:xfrm>
          <a:prstGeom prst="rect">
            <a:avLst/>
          </a:prstGeom>
        </p:spPr>
        <p:txBody>
          <a:bodyPr lIns="91425" tIns="91425" rIns="91425" bIns="91425" anchor="t" anchorCtr="0">
            <a:noAutofit/>
          </a:bodyPr>
          <a:lstStyle/>
          <a:p>
            <a:pPr lvl="0" rtl="0">
              <a:spcBef>
                <a:spcPts val="0"/>
              </a:spcBef>
              <a:buNone/>
            </a:pPr>
            <a:r>
              <a:rPr lang="en" sz="3600">
                <a:solidFill>
                  <a:srgbClr val="000000"/>
                </a:solidFill>
                <a:latin typeface="Avenir"/>
                <a:ea typeface="Avenir"/>
                <a:cs typeface="Avenir"/>
                <a:sym typeface="Avenir"/>
              </a:rPr>
              <a:t>Media Predictions</a:t>
            </a:r>
          </a:p>
        </p:txBody>
      </p:sp>
      <p:sp>
        <p:nvSpPr>
          <p:cNvPr id="101" name="Shape 101"/>
          <p:cNvSpPr txBox="1">
            <a:spLocks noGrp="1"/>
          </p:cNvSpPr>
          <p:nvPr>
            <p:ph type="body" idx="4294967295"/>
          </p:nvPr>
        </p:nvSpPr>
        <p:spPr>
          <a:xfrm>
            <a:off x="4731300" y="781225"/>
            <a:ext cx="3999900" cy="14223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b="1" dirty="0">
                <a:solidFill>
                  <a:srgbClr val="000000"/>
                </a:solidFill>
                <a:latin typeface="Avenir"/>
                <a:ea typeface="Avenir"/>
                <a:cs typeface="Avenir"/>
                <a:sym typeface="Avenir"/>
              </a:rPr>
              <a:t>Media Effects</a:t>
            </a:r>
          </a:p>
          <a:p>
            <a:pPr marL="457200" lvl="0" indent="-330200" rtl="0">
              <a:lnSpc>
                <a:spcPct val="100000"/>
              </a:lnSpc>
              <a:spcBef>
                <a:spcPts val="0"/>
              </a:spcBef>
              <a:spcAft>
                <a:spcPts val="0"/>
              </a:spcAft>
              <a:buClr>
                <a:srgbClr val="000000"/>
              </a:buClr>
              <a:buSzPct val="100000"/>
              <a:buFont typeface="Arial" charset="0"/>
              <a:buChar char="•"/>
            </a:pPr>
            <a:r>
              <a:rPr lang="en" sz="1600" dirty="0">
                <a:solidFill>
                  <a:srgbClr val="000000"/>
                </a:solidFill>
                <a:latin typeface="Avenir"/>
                <a:ea typeface="Avenir"/>
                <a:cs typeface="Avenir"/>
                <a:sym typeface="Avenir"/>
              </a:rPr>
              <a:t>Confirmation of own political views</a:t>
            </a:r>
          </a:p>
          <a:p>
            <a:pPr marL="457200" lvl="0" indent="-330200" rtl="0">
              <a:spcBef>
                <a:spcPts val="0"/>
              </a:spcBef>
              <a:buClr>
                <a:srgbClr val="000000"/>
              </a:buClr>
              <a:buSzPct val="100000"/>
              <a:buFont typeface="Arial" charset="0"/>
              <a:buChar char="•"/>
            </a:pPr>
            <a:r>
              <a:rPr lang="en" sz="1600" dirty="0">
                <a:solidFill>
                  <a:srgbClr val="000000"/>
                </a:solidFill>
                <a:latin typeface="Avenir"/>
                <a:ea typeface="Avenir"/>
                <a:cs typeface="Avenir"/>
                <a:sym typeface="Avenir"/>
              </a:rPr>
              <a:t>Decrease in trust in media, increase in hostility towards media</a:t>
            </a:r>
          </a:p>
          <a:p>
            <a:pPr lvl="0" rtl="0">
              <a:spcBef>
                <a:spcPts val="0"/>
              </a:spcBef>
              <a:buNone/>
            </a:pPr>
            <a:endParaRPr sz="1600" dirty="0">
              <a:solidFill>
                <a:srgbClr val="000000"/>
              </a:solidFill>
              <a:latin typeface="Avenir"/>
              <a:ea typeface="Avenir"/>
              <a:cs typeface="Avenir"/>
              <a:sym typeface="Avenir"/>
            </a:endParaRPr>
          </a:p>
        </p:txBody>
      </p:sp>
      <p:sp>
        <p:nvSpPr>
          <p:cNvPr id="102" name="Shape 102"/>
          <p:cNvSpPr txBox="1">
            <a:spLocks noGrp="1"/>
          </p:cNvSpPr>
          <p:nvPr>
            <p:ph type="body" idx="4294967295"/>
          </p:nvPr>
        </p:nvSpPr>
        <p:spPr>
          <a:xfrm>
            <a:off x="4731300" y="2150800"/>
            <a:ext cx="3999900" cy="14979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b="1" dirty="0">
                <a:solidFill>
                  <a:srgbClr val="000000"/>
                </a:solidFill>
                <a:latin typeface="Avenir"/>
                <a:ea typeface="Avenir"/>
                <a:cs typeface="Avenir"/>
                <a:sym typeface="Avenir"/>
              </a:rPr>
              <a:t>Media Content</a:t>
            </a:r>
          </a:p>
          <a:p>
            <a:pPr marL="457200" lvl="0" indent="-330200" rtl="0">
              <a:lnSpc>
                <a:spcPct val="100000"/>
              </a:lnSpc>
              <a:spcBef>
                <a:spcPts val="0"/>
              </a:spcBef>
              <a:spcAft>
                <a:spcPts val="0"/>
              </a:spcAft>
              <a:buClr>
                <a:srgbClr val="000000"/>
              </a:buClr>
              <a:buSzPct val="100000"/>
              <a:buFont typeface="Arial" charset="0"/>
              <a:buChar char="•"/>
            </a:pPr>
            <a:r>
              <a:rPr lang="en" sz="1600" dirty="0">
                <a:solidFill>
                  <a:srgbClr val="000000"/>
                </a:solidFill>
                <a:latin typeface="Avenir"/>
                <a:ea typeface="Avenir"/>
                <a:cs typeface="Avenir"/>
                <a:sym typeface="Avenir"/>
              </a:rPr>
              <a:t>Due to hard news coverage of political campaigns</a:t>
            </a:r>
          </a:p>
          <a:p>
            <a:pPr marL="457200" lvl="0" indent="-330200" rtl="0">
              <a:spcBef>
                <a:spcPts val="0"/>
              </a:spcBef>
              <a:buClr>
                <a:srgbClr val="000000"/>
              </a:buClr>
              <a:buSzPct val="100000"/>
              <a:buFont typeface="Arial" charset="0"/>
              <a:buChar char="•"/>
            </a:pPr>
            <a:r>
              <a:rPr lang="en" sz="1600" dirty="0">
                <a:solidFill>
                  <a:srgbClr val="000000"/>
                </a:solidFill>
                <a:latin typeface="Avenir"/>
                <a:ea typeface="Avenir"/>
                <a:cs typeface="Avenir"/>
                <a:sym typeface="Avenir"/>
              </a:rPr>
              <a:t>Increase in “fake news” → decrease in “biased news” </a:t>
            </a:r>
          </a:p>
          <a:p>
            <a:pPr lvl="0" rtl="0">
              <a:spcBef>
                <a:spcPts val="0"/>
              </a:spcBef>
              <a:buNone/>
            </a:pPr>
            <a:endParaRPr dirty="0">
              <a:latin typeface="Avenir"/>
              <a:ea typeface="Avenir"/>
              <a:cs typeface="Avenir"/>
              <a:sym typeface="Avenir"/>
            </a:endParaRPr>
          </a:p>
        </p:txBody>
      </p:sp>
      <p:pic>
        <p:nvPicPr>
          <p:cNvPr id="103" name="Shape 103"/>
          <p:cNvPicPr preferRelativeResize="0"/>
          <p:nvPr/>
        </p:nvPicPr>
        <p:blipFill rotWithShape="1">
          <a:blip r:embed="rId4">
            <a:alphaModFix/>
          </a:blip>
          <a:srcRect t="2581"/>
          <a:stretch/>
        </p:blipFill>
        <p:spPr>
          <a:xfrm>
            <a:off x="244675" y="695050"/>
            <a:ext cx="4486625" cy="33448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109" name="Shape 109"/>
          <p:cNvPicPr preferRelativeResize="0"/>
          <p:nvPr/>
        </p:nvPicPr>
        <p:blipFill>
          <a:blip r:embed="rId3">
            <a:alphaModFix/>
          </a:blip>
          <a:stretch>
            <a:fillRect/>
          </a:stretch>
        </p:blipFill>
        <p:spPr>
          <a:xfrm>
            <a:off x="0" y="0"/>
            <a:ext cx="9144000" cy="5143501"/>
          </a:xfrm>
          <a:prstGeom prst="rect">
            <a:avLst/>
          </a:prstGeom>
          <a:noFill/>
          <a:ln>
            <a:noFill/>
          </a:ln>
        </p:spPr>
      </p:pic>
      <p:sp>
        <p:nvSpPr>
          <p:cNvPr id="110" name="Shape 110"/>
          <p:cNvSpPr txBox="1">
            <a:spLocks noGrp="1"/>
          </p:cNvSpPr>
          <p:nvPr>
            <p:ph type="title" idx="4294967295"/>
          </p:nvPr>
        </p:nvSpPr>
        <p:spPr>
          <a:xfrm>
            <a:off x="311700" y="127825"/>
            <a:ext cx="8520600" cy="572700"/>
          </a:xfrm>
          <a:prstGeom prst="rect">
            <a:avLst/>
          </a:prstGeom>
        </p:spPr>
        <p:txBody>
          <a:bodyPr lIns="91425" tIns="91425" rIns="91425" bIns="91425" anchor="t" anchorCtr="0">
            <a:noAutofit/>
          </a:bodyPr>
          <a:lstStyle/>
          <a:p>
            <a:pPr lvl="0" rtl="0">
              <a:spcBef>
                <a:spcPts val="0"/>
              </a:spcBef>
              <a:buNone/>
            </a:pPr>
            <a:r>
              <a:rPr lang="en" sz="3600">
                <a:solidFill>
                  <a:srgbClr val="000000"/>
                </a:solidFill>
                <a:latin typeface="Avenir"/>
                <a:ea typeface="Avenir"/>
                <a:cs typeface="Avenir"/>
                <a:sym typeface="Avenir"/>
              </a:rPr>
              <a:t>Research Methodology </a:t>
            </a:r>
          </a:p>
        </p:txBody>
      </p:sp>
      <p:pic>
        <p:nvPicPr>
          <p:cNvPr id="111" name="Shape 111"/>
          <p:cNvPicPr preferRelativeResize="0"/>
          <p:nvPr/>
        </p:nvPicPr>
        <p:blipFill>
          <a:blip r:embed="rId4">
            <a:alphaModFix/>
          </a:blip>
          <a:stretch>
            <a:fillRect/>
          </a:stretch>
        </p:blipFill>
        <p:spPr>
          <a:xfrm>
            <a:off x="491825" y="921300"/>
            <a:ext cx="2542977" cy="2542950"/>
          </a:xfrm>
          <a:prstGeom prst="rect">
            <a:avLst/>
          </a:prstGeom>
          <a:noFill/>
          <a:ln>
            <a:noFill/>
          </a:ln>
        </p:spPr>
      </p:pic>
      <p:pic>
        <p:nvPicPr>
          <p:cNvPr id="112" name="Shape 112"/>
          <p:cNvPicPr preferRelativeResize="0"/>
          <p:nvPr/>
        </p:nvPicPr>
        <p:blipFill>
          <a:blip r:embed="rId5">
            <a:alphaModFix/>
          </a:blip>
          <a:stretch>
            <a:fillRect/>
          </a:stretch>
        </p:blipFill>
        <p:spPr>
          <a:xfrm>
            <a:off x="3469800" y="1270274"/>
            <a:ext cx="2460002" cy="1845001"/>
          </a:xfrm>
          <a:prstGeom prst="rect">
            <a:avLst/>
          </a:prstGeom>
          <a:noFill/>
          <a:ln>
            <a:noFill/>
          </a:ln>
        </p:spPr>
      </p:pic>
      <p:pic>
        <p:nvPicPr>
          <p:cNvPr id="113" name="Shape 113"/>
          <p:cNvPicPr preferRelativeResize="0"/>
          <p:nvPr/>
        </p:nvPicPr>
        <p:blipFill>
          <a:blip r:embed="rId6">
            <a:alphaModFix/>
          </a:blip>
          <a:stretch>
            <a:fillRect/>
          </a:stretch>
        </p:blipFill>
        <p:spPr>
          <a:xfrm>
            <a:off x="6009849" y="1398560"/>
            <a:ext cx="3084099" cy="158844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Shape 118"/>
          <p:cNvSpPr/>
          <p:nvPr/>
        </p:nvSpPr>
        <p:spPr>
          <a:xfrm>
            <a:off x="913548" y="1004949"/>
            <a:ext cx="2483454" cy="1595947"/>
          </a:xfrm>
          <a:prstGeom prst="flowChartProcess">
            <a:avLst/>
          </a:prstGeom>
          <a:solidFill>
            <a:srgbClr val="6FA8DC"/>
          </a:solidFill>
          <a:ln w="9525" cap="flat" cmpd="sng">
            <a:solidFill>
              <a:srgbClr val="6D9EE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sp>
        <p:nvSpPr>
          <p:cNvPr id="120" name="Shape 120"/>
          <p:cNvSpPr txBox="1">
            <a:spLocks noGrp="1"/>
          </p:cNvSpPr>
          <p:nvPr>
            <p:ph type="title" idx="4294967295"/>
          </p:nvPr>
        </p:nvSpPr>
        <p:spPr>
          <a:xfrm>
            <a:off x="311700" y="190450"/>
            <a:ext cx="7128600" cy="814500"/>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Avenir"/>
                <a:ea typeface="Avenir"/>
                <a:cs typeface="Avenir"/>
                <a:sym typeface="Avenir"/>
              </a:rPr>
              <a:t>Analyzed Search Strings</a:t>
            </a:r>
          </a:p>
          <a:p>
            <a:pPr lvl="0" rtl="0">
              <a:lnSpc>
                <a:spcPct val="115000"/>
              </a:lnSpc>
              <a:spcBef>
                <a:spcPts val="0"/>
              </a:spcBef>
              <a:buNone/>
            </a:pPr>
            <a:r>
              <a:rPr lang="en" sz="1400">
                <a:solidFill>
                  <a:srgbClr val="000000"/>
                </a:solidFill>
                <a:latin typeface="Avenir"/>
                <a:ea typeface="Avenir"/>
                <a:cs typeface="Avenir"/>
                <a:sym typeface="Avenir"/>
              </a:rPr>
              <a:t>Chosen based on relevance of article results and to minimize overlap between strings</a:t>
            </a:r>
          </a:p>
        </p:txBody>
      </p:sp>
      <p:pic>
        <p:nvPicPr>
          <p:cNvPr id="121" name="Shape 121"/>
          <p:cNvPicPr preferRelativeResize="0"/>
          <p:nvPr/>
        </p:nvPicPr>
        <p:blipFill>
          <a:blip r:embed="rId3">
            <a:alphaModFix/>
          </a:blip>
          <a:stretch>
            <a:fillRect/>
          </a:stretch>
        </p:blipFill>
        <p:spPr>
          <a:xfrm>
            <a:off x="0" y="0"/>
            <a:ext cx="9144000" cy="5143501"/>
          </a:xfrm>
          <a:prstGeom prst="rect">
            <a:avLst/>
          </a:prstGeom>
          <a:noFill/>
          <a:ln>
            <a:noFill/>
          </a:ln>
        </p:spPr>
      </p:pic>
      <p:sp>
        <p:nvSpPr>
          <p:cNvPr id="122" name="Shape 122"/>
          <p:cNvSpPr txBox="1">
            <a:spLocks noGrp="1"/>
          </p:cNvSpPr>
          <p:nvPr>
            <p:ph type="body" idx="4294967295"/>
          </p:nvPr>
        </p:nvSpPr>
        <p:spPr>
          <a:xfrm>
            <a:off x="1201873" y="1084099"/>
            <a:ext cx="1906800" cy="838499"/>
          </a:xfrm>
          <a:prstGeom prst="rect">
            <a:avLst/>
          </a:prstGeom>
        </p:spPr>
        <p:txBody>
          <a:bodyPr lIns="91425" tIns="91425" rIns="91425" bIns="91425" anchor="t" anchorCtr="0">
            <a:noAutofit/>
          </a:bodyPr>
          <a:lstStyle/>
          <a:p>
            <a:pPr lvl="0" algn="ctr" rtl="0">
              <a:spcBef>
                <a:spcPts val="0"/>
              </a:spcBef>
              <a:spcAft>
                <a:spcPts val="0"/>
              </a:spcAft>
              <a:buNone/>
            </a:pPr>
            <a:r>
              <a:rPr lang="en" sz="2400" b="1">
                <a:solidFill>
                  <a:srgbClr val="000000"/>
                </a:solidFill>
                <a:latin typeface="Avenir"/>
                <a:ea typeface="Avenir"/>
                <a:cs typeface="Avenir"/>
                <a:sym typeface="Avenir"/>
              </a:rPr>
              <a:t>LIBERAL MEDIA BIAS</a:t>
            </a:r>
          </a:p>
          <a:p>
            <a:pPr lvl="0" rtl="0">
              <a:spcBef>
                <a:spcPts val="0"/>
              </a:spcBef>
              <a:spcAft>
                <a:spcPts val="0"/>
              </a:spcAft>
              <a:buNone/>
            </a:pPr>
            <a:endParaRPr sz="1400">
              <a:solidFill>
                <a:srgbClr val="000000"/>
              </a:solidFill>
              <a:latin typeface="Avenir"/>
              <a:ea typeface="Avenir"/>
              <a:cs typeface="Avenir"/>
              <a:sym typeface="Avenir"/>
            </a:endParaRPr>
          </a:p>
          <a:p>
            <a:pPr lvl="0" rtl="0">
              <a:spcBef>
                <a:spcPts val="0"/>
              </a:spcBef>
              <a:spcAft>
                <a:spcPts val="0"/>
              </a:spcAft>
              <a:buNone/>
            </a:pPr>
            <a:endParaRPr sz="1400">
              <a:solidFill>
                <a:srgbClr val="000000"/>
              </a:solidFill>
            </a:endParaRPr>
          </a:p>
          <a:p>
            <a:pPr lvl="0" rtl="0">
              <a:spcBef>
                <a:spcPts val="0"/>
              </a:spcBef>
              <a:spcAft>
                <a:spcPts val="0"/>
              </a:spcAft>
              <a:buNone/>
            </a:pPr>
            <a:endParaRPr sz="1400">
              <a:solidFill>
                <a:srgbClr val="000000"/>
              </a:solidFill>
              <a:latin typeface="Avenir"/>
              <a:ea typeface="Avenir"/>
              <a:cs typeface="Avenir"/>
              <a:sym typeface="Avenir"/>
            </a:endParaRPr>
          </a:p>
        </p:txBody>
      </p:sp>
      <p:sp>
        <p:nvSpPr>
          <p:cNvPr id="123" name="Shape 123"/>
          <p:cNvSpPr/>
          <p:nvPr/>
        </p:nvSpPr>
        <p:spPr>
          <a:xfrm>
            <a:off x="2208899" y="2001725"/>
            <a:ext cx="3352800" cy="2083075"/>
          </a:xfrm>
          <a:prstGeom prst="flowChartProcess">
            <a:avLst/>
          </a:prstGeom>
          <a:solidFill>
            <a:srgbClr val="E06666"/>
          </a:solidFill>
          <a:ln w="9525" cap="flat" cmpd="sng">
            <a:solidFill>
              <a:srgbClr val="E066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4847276" y="1004950"/>
            <a:ext cx="2414000" cy="1595950"/>
          </a:xfrm>
          <a:prstGeom prst="flowChartProcess">
            <a:avLst/>
          </a:prstGeom>
          <a:solidFill>
            <a:srgbClr val="8E7CC3"/>
          </a:solidFill>
          <a:ln w="9525" cap="flat" cmpd="sng">
            <a:solidFill>
              <a:srgbClr val="8E7CC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txBox="1"/>
          <p:nvPr/>
        </p:nvSpPr>
        <p:spPr>
          <a:xfrm>
            <a:off x="2610901" y="2529359"/>
            <a:ext cx="2530200" cy="884699"/>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sz="2400" b="1">
                <a:latin typeface="Avenir"/>
                <a:ea typeface="Avenir"/>
                <a:cs typeface="Avenir"/>
                <a:sym typeface="Avenir"/>
              </a:rPr>
              <a:t>CONSERVATIVE </a:t>
            </a:r>
          </a:p>
          <a:p>
            <a:pPr lvl="0" algn="ctr" rtl="0">
              <a:lnSpc>
                <a:spcPct val="115000"/>
              </a:lnSpc>
              <a:spcBef>
                <a:spcPts val="0"/>
              </a:spcBef>
              <a:buNone/>
            </a:pPr>
            <a:r>
              <a:rPr lang="en" sz="2400" b="1">
                <a:latin typeface="Avenir"/>
                <a:ea typeface="Avenir"/>
                <a:cs typeface="Avenir"/>
                <a:sym typeface="Avenir"/>
              </a:rPr>
              <a:t>MEDIA BIAS</a:t>
            </a:r>
          </a:p>
        </p:txBody>
      </p:sp>
      <p:sp>
        <p:nvSpPr>
          <p:cNvPr id="126" name="Shape 126"/>
          <p:cNvSpPr/>
          <p:nvPr/>
        </p:nvSpPr>
        <p:spPr>
          <a:xfrm>
            <a:off x="5152068" y="2822234"/>
            <a:ext cx="3034779" cy="1133315"/>
          </a:xfrm>
          <a:prstGeom prst="flowChartProcess">
            <a:avLst/>
          </a:prstGeom>
          <a:solidFill>
            <a:srgbClr val="F6B26B"/>
          </a:solidFill>
          <a:ln w="9525" cap="flat" cmpd="sng">
            <a:solidFill>
              <a:srgbClr val="F6B26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txBox="1"/>
          <p:nvPr/>
        </p:nvSpPr>
        <p:spPr>
          <a:xfrm>
            <a:off x="5681749" y="3142925"/>
            <a:ext cx="2087100" cy="3972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2400" b="1">
                <a:latin typeface="Avenir"/>
                <a:ea typeface="Avenir"/>
                <a:cs typeface="Avenir"/>
                <a:sym typeface="Avenir"/>
              </a:rPr>
              <a:t>FAKE NEWS</a:t>
            </a:r>
          </a:p>
          <a:p>
            <a:pPr lvl="0">
              <a:spcBef>
                <a:spcPts val="0"/>
              </a:spcBef>
              <a:buNone/>
            </a:pPr>
            <a:endParaRPr/>
          </a:p>
        </p:txBody>
      </p:sp>
      <p:sp>
        <p:nvSpPr>
          <p:cNvPr id="128" name="Shape 128"/>
          <p:cNvSpPr txBox="1">
            <a:spLocks noGrp="1"/>
          </p:cNvSpPr>
          <p:nvPr>
            <p:ph type="body" idx="4294967295"/>
          </p:nvPr>
        </p:nvSpPr>
        <p:spPr>
          <a:xfrm>
            <a:off x="5149625" y="1084105"/>
            <a:ext cx="1809300" cy="1262099"/>
          </a:xfrm>
          <a:prstGeom prst="rect">
            <a:avLst/>
          </a:prstGeom>
        </p:spPr>
        <p:txBody>
          <a:bodyPr lIns="91425" tIns="91425" rIns="91425" bIns="91425" anchor="t" anchorCtr="0">
            <a:noAutofit/>
          </a:bodyPr>
          <a:lstStyle/>
          <a:p>
            <a:pPr lvl="0" algn="ctr" rtl="0">
              <a:spcBef>
                <a:spcPts val="0"/>
              </a:spcBef>
              <a:spcAft>
                <a:spcPts val="0"/>
              </a:spcAft>
              <a:buNone/>
            </a:pPr>
            <a:r>
              <a:rPr lang="en" sz="2400" b="1">
                <a:solidFill>
                  <a:srgbClr val="000000"/>
                </a:solidFill>
                <a:latin typeface="Avenir"/>
                <a:ea typeface="Avenir"/>
                <a:cs typeface="Avenir"/>
                <a:sym typeface="Avenir"/>
              </a:rPr>
              <a:t>GENERAL MEDIA BIAS</a:t>
            </a:r>
          </a:p>
          <a:p>
            <a:pPr lvl="0" rtl="0">
              <a:spcBef>
                <a:spcPts val="0"/>
              </a:spcBef>
              <a:spcAft>
                <a:spcPts val="0"/>
              </a:spcAft>
              <a:buNone/>
            </a:pPr>
            <a:endParaRPr sz="1400">
              <a:solidFill>
                <a:srgbClr val="000000"/>
              </a:solidFill>
              <a:latin typeface="Avenir"/>
              <a:ea typeface="Avenir"/>
              <a:cs typeface="Avenir"/>
              <a:sym typeface="Avenir"/>
            </a:endParaRPr>
          </a:p>
          <a:p>
            <a:pPr lvl="0" rtl="0">
              <a:spcBef>
                <a:spcPts val="0"/>
              </a:spcBef>
              <a:spcAft>
                <a:spcPts val="0"/>
              </a:spcAft>
              <a:buNone/>
            </a:pPr>
            <a:endParaRPr sz="1400">
              <a:solidFill>
                <a:srgbClr val="000000"/>
              </a:solidFill>
              <a:latin typeface="Avenir"/>
              <a:ea typeface="Avenir"/>
              <a:cs typeface="Avenir"/>
              <a:sym typeface="Avenir"/>
            </a:endParaRPr>
          </a:p>
          <a:p>
            <a:pPr lvl="0" rtl="0">
              <a:spcBef>
                <a:spcPts val="0"/>
              </a:spcBef>
              <a:buNone/>
            </a:pPr>
            <a:endParaRPr sz="1400">
              <a:solidFill>
                <a:srgbClr val="000000"/>
              </a:solidFill>
              <a:latin typeface="Avenir"/>
              <a:ea typeface="Avenir"/>
              <a:cs typeface="Avenir"/>
              <a:sym typeface="Aveni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11700" y="190450"/>
            <a:ext cx="8520600" cy="951600"/>
          </a:xfrm>
          <a:prstGeom prst="rect">
            <a:avLst/>
          </a:prstGeom>
        </p:spPr>
        <p:txBody>
          <a:bodyPr lIns="91425" tIns="91425" rIns="91425" bIns="91425" anchor="b" anchorCtr="0">
            <a:noAutofit/>
          </a:bodyPr>
          <a:lstStyle/>
          <a:p>
            <a:pPr lvl="0" rtl="0">
              <a:spcBef>
                <a:spcPts val="0"/>
              </a:spcBef>
              <a:buNone/>
            </a:pPr>
            <a:r>
              <a:rPr lang="en"/>
              <a:t>Trust in Media</a:t>
            </a:r>
          </a:p>
        </p:txBody>
      </p:sp>
      <p:pic>
        <p:nvPicPr>
          <p:cNvPr id="134" name="Shape 134"/>
          <p:cNvPicPr preferRelativeResize="0"/>
          <p:nvPr/>
        </p:nvPicPr>
        <p:blipFill>
          <a:blip r:embed="rId3">
            <a:alphaModFix/>
          </a:blip>
          <a:stretch>
            <a:fillRect/>
          </a:stretch>
        </p:blipFill>
        <p:spPr>
          <a:xfrm>
            <a:off x="0" y="0"/>
            <a:ext cx="9144000" cy="5143501"/>
          </a:xfrm>
          <a:prstGeom prst="rect">
            <a:avLst/>
          </a:prstGeom>
          <a:noFill/>
          <a:ln>
            <a:noFill/>
          </a:ln>
        </p:spPr>
      </p:pic>
      <p:sp>
        <p:nvSpPr>
          <p:cNvPr id="135" name="Shape 135"/>
          <p:cNvSpPr txBox="1">
            <a:spLocks noGrp="1"/>
          </p:cNvSpPr>
          <p:nvPr>
            <p:ph type="title" idx="4294967295"/>
          </p:nvPr>
        </p:nvSpPr>
        <p:spPr>
          <a:xfrm>
            <a:off x="1701000" y="190450"/>
            <a:ext cx="5742000" cy="755700"/>
          </a:xfrm>
          <a:prstGeom prst="rect">
            <a:avLst/>
          </a:prstGeom>
        </p:spPr>
        <p:txBody>
          <a:bodyPr lIns="91425" tIns="91425" rIns="91425" bIns="91425" anchor="t" anchorCtr="0">
            <a:noAutofit/>
          </a:bodyPr>
          <a:lstStyle/>
          <a:p>
            <a:pPr lvl="0" algn="ctr" rtl="0">
              <a:spcBef>
                <a:spcPts val="0"/>
              </a:spcBef>
              <a:buNone/>
            </a:pPr>
            <a:r>
              <a:rPr lang="en" sz="3600">
                <a:solidFill>
                  <a:srgbClr val="000000"/>
                </a:solidFill>
                <a:latin typeface="Avenir"/>
                <a:ea typeface="Avenir"/>
                <a:cs typeface="Avenir"/>
                <a:sym typeface="Avenir"/>
              </a:rPr>
              <a:t>Content Analysis Results</a:t>
            </a:r>
          </a:p>
        </p:txBody>
      </p:sp>
      <p:pic>
        <p:nvPicPr>
          <p:cNvPr id="136" name="Shape 136"/>
          <p:cNvPicPr preferRelativeResize="0"/>
          <p:nvPr/>
        </p:nvPicPr>
        <p:blipFill>
          <a:blip r:embed="rId4">
            <a:alphaModFix/>
          </a:blip>
          <a:stretch>
            <a:fillRect/>
          </a:stretch>
        </p:blipFill>
        <p:spPr>
          <a:xfrm>
            <a:off x="1095375" y="971550"/>
            <a:ext cx="6953250" cy="32004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1410</Words>
  <Application>Microsoft Macintosh PowerPoint</Application>
  <PresentationFormat>On-screen Show (16:9)</PresentationFormat>
  <Paragraphs>153</Paragraphs>
  <Slides>19</Slides>
  <Notes>19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Avenir</vt:lpstr>
      <vt:lpstr>Times New Roman</vt:lpstr>
      <vt:lpstr>Arial</vt:lpstr>
      <vt:lpstr>simple-dark-2</vt:lpstr>
      <vt:lpstr>Trust in Media</vt:lpstr>
      <vt:lpstr>Trust in Media</vt:lpstr>
      <vt:lpstr>Trust in Media</vt:lpstr>
      <vt:lpstr>Trust in Media</vt:lpstr>
      <vt:lpstr>Trust in Media</vt:lpstr>
      <vt:lpstr>Trust in Media</vt:lpstr>
      <vt:lpstr>Trust in Media</vt:lpstr>
      <vt:lpstr>Trust in Media</vt:lpstr>
      <vt:lpstr>Trust in Media</vt:lpstr>
      <vt:lpstr>Trust in Media</vt:lpstr>
      <vt:lpstr>Trust in Media</vt:lpstr>
      <vt:lpstr>Trust in Media</vt:lpstr>
      <vt:lpstr>Trust in Media</vt:lpstr>
      <vt:lpstr>Trust in Media</vt:lpstr>
      <vt:lpstr>Trust in Media</vt:lpstr>
      <vt:lpstr>Trust in Media</vt:lpstr>
      <vt:lpstr>Trust in Media</vt:lpstr>
      <vt:lpstr>Trust in Media</vt:lpstr>
      <vt:lpstr>Trust in Media</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in Media</dc:title>
  <cp:lastModifiedBy>Rachel Burns</cp:lastModifiedBy>
  <cp:revision>4</cp:revision>
  <dcterms:modified xsi:type="dcterms:W3CDTF">2017-04-25T21:14:38Z</dcterms:modified>
</cp:coreProperties>
</file>