
<file path=[Content_Types].xml><?xml version="1.0" encoding="utf-8"?>
<Types xmlns="http://schemas.openxmlformats.org/package/2006/content-types">
  <Default Extension="xml" ContentType="application/xml"/>
  <Default Extension="mp4" ContentType="video/unknown"/>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5"/>
  </p:notesMasterIdLst>
  <p:sldIdLst>
    <p:sldId id="270"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7" d="100"/>
          <a:sy n="77" d="100"/>
        </p:scale>
        <p:origin x="-1080"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printerSettings" Target="printerSettings/printerSettings1.bin"/><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138939764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 name="Shape 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7" name="Shape 1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a:t>231 = diverse body types</a:t>
            </a:r>
          </a:p>
          <a:p>
            <a:pPr lvl="0">
              <a:spcBef>
                <a:spcPts val="0"/>
              </a:spcBef>
              <a:buNone/>
            </a:pPr>
            <a:r>
              <a:rPr lang="en-US"/>
              <a:t>246 = models and actors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rtl="0">
              <a:spcBef>
                <a:spcPts val="0"/>
              </a:spcBef>
              <a:buNone/>
            </a:pPr>
            <a:r>
              <a:rPr lang="en-US" sz="1000"/>
              <a:t>Zach</a:t>
            </a:r>
          </a:p>
        </p:txBody>
      </p:sp>
      <p:sp>
        <p:nvSpPr>
          <p:cNvPr id="189" name="Shape 189"/>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r>
              <a:rPr lang="en-US" sz="1000"/>
              <a:t>Zach</a:t>
            </a:r>
          </a:p>
        </p:txBody>
      </p:sp>
      <p:sp>
        <p:nvSpPr>
          <p:cNvPr id="199" name="Shape 1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a:spcBef>
                <a:spcPts val="0"/>
              </a:spcBef>
              <a:buClr>
                <a:schemeClr val="dk1"/>
              </a:buClr>
              <a:buSzPct val="110000"/>
              <a:buFont typeface="Arial"/>
              <a:buNone/>
            </a:pPr>
            <a:r>
              <a:rPr lang="en-US" sz="1000">
                <a:solidFill>
                  <a:schemeClr val="dk1"/>
                </a:solidFill>
              </a:rPr>
              <a:t>K</a:t>
            </a:r>
            <a:r>
              <a:rPr lang="en-US" sz="1200">
                <a:solidFill>
                  <a:schemeClr val="dk1"/>
                </a:solidFill>
                <a:latin typeface="Times New Roman"/>
                <a:ea typeface="Times New Roman"/>
                <a:cs typeface="Times New Roman"/>
                <a:sym typeface="Times New Roman"/>
              </a:rPr>
              <a:t>nowing our study and the results: what are the implications on society? We are interested in looking at how the results vary based on age and gender. For example we believe that girls between the ages of 11-15 would have different responses compared to men ages 40-44. More studies also need to be done specifically related to medium in which advertisements are shown. Is there a difference between tv ad, internet ad, print ads. There are literally millions of advertisements that could be analyzed. In addition, does the media affect the health of society? The prevalence between eating disorders and media is well documented but we want to look into the effects of media on the growing obesity epidemic. Lastly, how many people do ads really reach today? With netflix, recorded TV, and ad blockers advertisements may not have the reach they normally do. Our data shows that body-positive campaigns do shape consumers’ views on body weight and body image. Moving forward, Expressions will continue to examine the reasons and circumstances behind this shift in body weight perceptions in the United States and believe that with more data and studies this could explain the changes in our mediated society as well as the body images of the American people. </a:t>
            </a:r>
          </a:p>
          <a:p>
            <a:pPr lvl="0">
              <a:spcBef>
                <a:spcPts val="0"/>
              </a:spcBef>
              <a:buNone/>
            </a:pPr>
            <a:endParaRPr sz="1000"/>
          </a:p>
          <a:p>
            <a:pPr lvl="0" rtl="0">
              <a:spcBef>
                <a:spcPts val="0"/>
              </a:spcBef>
              <a:buNone/>
            </a:pPr>
            <a:endParaRPr sz="1000"/>
          </a:p>
        </p:txBody>
      </p:sp>
      <p:sp>
        <p:nvSpPr>
          <p:cNvPr id="208" name="Shape 208"/>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7" name="Shape 87"/>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r>
              <a:rPr lang="en-US" sz="1200"/>
              <a:t>And I’m Casey. As seen in the video, we’ve been researching the topic of body image. This is important because body image is a key part of self-esteem. We need to better understand how the media is portraying people's bodies and how this is impacting viewers. In order to explore this issue, we looked into a series of Gallup polls from 2001-2015 that showed that the percentage of Americans who wish to lose weight has notably decreased. </a:t>
            </a:r>
          </a:p>
        </p:txBody>
      </p:sp>
      <p:sp>
        <p:nvSpPr>
          <p:cNvPr id="97" name="Shape 97"/>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rtl="0">
              <a:lnSpc>
                <a:spcPct val="90000"/>
              </a:lnSpc>
              <a:spcBef>
                <a:spcPts val="0"/>
              </a:spcBef>
              <a:buNone/>
            </a:pPr>
            <a:r>
              <a:rPr lang="en-US" sz="1000">
                <a:solidFill>
                  <a:schemeClr val="dk1"/>
                </a:solidFill>
                <a:latin typeface="Century Gothic"/>
                <a:ea typeface="Century Gothic"/>
                <a:cs typeface="Century Gothic"/>
                <a:sym typeface="Century Gothic"/>
              </a:rPr>
              <a:t>We first thought about the cultivation theory, which is defined as the more frequently people are exposed to television and choose to “live” in the television world, the more likely they are to believe that it is reflective of reality. So in connecting the cultivation theory with body image, we considered that body-positive advertising is contributing to the population becoming more comfortable with their own bodies. </a:t>
            </a:r>
          </a:p>
          <a:p>
            <a:pPr lvl="0" rtl="0">
              <a:lnSpc>
                <a:spcPct val="90000"/>
              </a:lnSpc>
              <a:spcBef>
                <a:spcPts val="0"/>
              </a:spcBef>
              <a:buNone/>
            </a:pPr>
            <a:endParaRPr sz="1000">
              <a:solidFill>
                <a:schemeClr val="dk1"/>
              </a:solidFill>
              <a:latin typeface="Century Gothic"/>
              <a:ea typeface="Century Gothic"/>
              <a:cs typeface="Century Gothic"/>
              <a:sym typeface="Century Gothic"/>
            </a:endParaRPr>
          </a:p>
          <a:p>
            <a:pPr lvl="0" rtl="0">
              <a:lnSpc>
                <a:spcPct val="90000"/>
              </a:lnSpc>
              <a:spcBef>
                <a:spcPts val="0"/>
              </a:spcBef>
              <a:buNone/>
            </a:pPr>
            <a:endParaRPr sz="1000">
              <a:solidFill>
                <a:schemeClr val="dk1"/>
              </a:solidFill>
              <a:highlight>
                <a:srgbClr val="FFFF00"/>
              </a:highlight>
              <a:latin typeface="Century Gothic"/>
              <a:ea typeface="Century Gothic"/>
              <a:cs typeface="Century Gothic"/>
              <a:sym typeface="Century Gothic"/>
            </a:endParaRPr>
          </a:p>
          <a:p>
            <a:pPr marL="342900" lvl="0" indent="-288925" rtl="0">
              <a:lnSpc>
                <a:spcPct val="90000"/>
              </a:lnSpc>
              <a:spcBef>
                <a:spcPts val="0"/>
              </a:spcBef>
              <a:buClr>
                <a:schemeClr val="dk1"/>
              </a:buClr>
              <a:buSzPct val="100000"/>
              <a:buChar char="•"/>
            </a:pPr>
            <a:r>
              <a:rPr lang="en-US" sz="1000">
                <a:solidFill>
                  <a:schemeClr val="dk1"/>
                </a:solidFill>
                <a:latin typeface="Century Gothic"/>
                <a:ea typeface="Century Gothic"/>
                <a:cs typeface="Century Gothic"/>
                <a:sym typeface="Century Gothic"/>
              </a:rPr>
              <a:t>Theory:</a:t>
            </a:r>
          </a:p>
          <a:p>
            <a:pPr marL="742950" lvl="1" indent="-255269" rtl="0">
              <a:lnSpc>
                <a:spcPct val="90000"/>
              </a:lnSpc>
              <a:spcBef>
                <a:spcPts val="296"/>
              </a:spcBef>
              <a:buClr>
                <a:schemeClr val="dk1"/>
              </a:buClr>
              <a:buChar char="–"/>
            </a:pPr>
            <a:endParaRPr sz="1000">
              <a:solidFill>
                <a:schemeClr val="dk1"/>
              </a:solidFill>
              <a:latin typeface="Calibri"/>
              <a:ea typeface="Calibri"/>
              <a:cs typeface="Calibri"/>
              <a:sym typeface="Calibri"/>
            </a:endParaRPr>
          </a:p>
          <a:p>
            <a:pPr marL="457200" lvl="1" indent="0" rtl="0">
              <a:lnSpc>
                <a:spcPct val="90000"/>
              </a:lnSpc>
              <a:spcBef>
                <a:spcPts val="296"/>
              </a:spcBef>
              <a:buClr>
                <a:schemeClr val="dk1"/>
              </a:buClr>
              <a:buSzPct val="25000"/>
              <a:buFont typeface="Arial"/>
              <a:buNone/>
            </a:pPr>
            <a:r>
              <a:rPr lang="en-US" sz="1000">
                <a:solidFill>
                  <a:schemeClr val="dk1"/>
                </a:solidFill>
                <a:latin typeface="Century Gothic"/>
                <a:ea typeface="Century Gothic"/>
                <a:cs typeface="Century Gothic"/>
                <a:sym typeface="Century Gothic"/>
              </a:rPr>
              <a:t>	 </a:t>
            </a:r>
            <a:r>
              <a:rPr lang="en-US" sz="1000" i="1">
                <a:solidFill>
                  <a:schemeClr val="dk1"/>
                </a:solidFill>
                <a:latin typeface="Century Gothic"/>
                <a:ea typeface="Century Gothic"/>
                <a:cs typeface="Century Gothic"/>
                <a:sym typeface="Century Gothic"/>
              </a:rPr>
              <a:t>–Dhavan Shah, 2017</a:t>
            </a:r>
          </a:p>
        </p:txBody>
      </p:sp>
      <p:sp>
        <p:nvSpPr>
          <p:cNvPr id="106" name="Shape 106"/>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r>
              <a:rPr lang="en-US" sz="1200"/>
              <a:t>So after considering the cultivation theory, we thought about what this could mean in the future. One prediction we considered was how advertising has a history of using white, thin female models in the media they produce. With an increase in body-positive campaigns we predicted that people will become more comfortable with their own body images and weights </a:t>
            </a:r>
          </a:p>
        </p:txBody>
      </p:sp>
      <p:sp>
        <p:nvSpPr>
          <p:cNvPr id="115" name="Shape 115"/>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 name="Shape 12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a:t>1.5 min (continue to next slide) </a:t>
            </a:r>
            <a:r>
              <a:rPr lang="en-US" b="1" u="sng"/>
              <a:t>JENNA</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r>
              <a:rPr lang="en-US"/>
              <a:t>1.5 min (continue from last slide) </a:t>
            </a:r>
            <a:r>
              <a:rPr lang="en-US" b="1" u="sng"/>
              <a:t>JENNA</a:t>
            </a:r>
          </a:p>
        </p:txBody>
      </p:sp>
      <p:sp>
        <p:nvSpPr>
          <p:cNvPr id="134" name="Shape 134"/>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r>
              <a:rPr lang="en-US"/>
              <a:t>While our content analysis of award winning ads did not show us a discernible difference, our survey was a different story. Two conditions, changed the wording of how we referred to the subjects of people in ads: “Models and actors” versus “diverse body types.” We felt that “diverse body types” more closely captured the images shown in body positive campaigns, therefore hypothesizing that respondents were more likely to “somewhat” or “strongly agree” with feeling comfortable about their appearances when asked about diverse body types, compared to when they were asked about models and actors. </a:t>
            </a:r>
          </a:p>
        </p:txBody>
      </p:sp>
      <p:sp>
        <p:nvSpPr>
          <p:cNvPr id="143" name="Shape 1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a:spcBef>
                <a:spcPts val="0"/>
              </a:spcBef>
              <a:buNone/>
            </a:pPr>
            <a:r>
              <a:rPr lang="en-US"/>
              <a:t>Combined “somewhat agree” and “strongly agree”; “somewhat disagree” and “strongly disagree”</a:t>
            </a:r>
          </a:p>
          <a:p>
            <a:pPr lvl="0" rtl="0">
              <a:spcBef>
                <a:spcPts val="0"/>
              </a:spcBef>
              <a:buNone/>
            </a:pPr>
            <a:r>
              <a:rPr lang="en-US"/>
              <a:t>Less people perceive a shared identity with “models and actors,” but identify significantly stronger with the phrase “diverse body types”</a:t>
            </a:r>
          </a:p>
        </p:txBody>
      </p:sp>
      <p:sp>
        <p:nvSpPr>
          <p:cNvPr id="155" name="Shape 1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1"/>
        <p:cNvGrpSpPr/>
        <p:nvPr/>
      </p:nvGrpSpPr>
      <p:grpSpPr>
        <a:xfrm>
          <a:off x="0" y="0"/>
          <a:ext cx="0" cy="0"/>
          <a:chOff x="0" y="0"/>
          <a:chExt cx="0" cy="0"/>
        </a:xfrm>
      </p:grpSpPr>
      <p:sp>
        <p:nvSpPr>
          <p:cNvPr id="12" name="Shape 12"/>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 name="Shape 13"/>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4" name="Shape 1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5" name="Shape 1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6" name="Shape 1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6" name="Shape 76"/>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0"/>
        <p:cNvGrpSpPr/>
        <p:nvPr/>
      </p:nvGrpSpPr>
      <p:grpSpPr>
        <a:xfrm>
          <a:off x="0" y="0"/>
          <a:ext cx="0" cy="0"/>
          <a:chOff x="0" y="0"/>
          <a:chExt cx="0" cy="0"/>
        </a:xfrm>
      </p:grpSpPr>
      <p:sp>
        <p:nvSpPr>
          <p:cNvPr id="51" name="Shape 5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127208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9" name="Shape 19"/>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4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5" name="Shape 25"/>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26" name="Shape 2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1" name="Shape 31"/>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8" name="Shape 38"/>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7" name="Shape 4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6" name="Shape 56"/>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3" name="Shape 63"/>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0" name="Shape 70"/>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 name="Shape 7"/>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 name="Shape 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 name="Shape 1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6" r:id="rId8"/>
    <p:sldLayoutId id="2147483657" r:id="rId9"/>
    <p:sldLayoutId id="2147483658"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1.xml"/><Relationship Id="rId4" Type="http://schemas.openxmlformats.org/officeDocument/2006/relationships/notesSlide" Target="../notesSlides/notesSlide1.xml"/><Relationship Id="rId5" Type="http://schemas.openxmlformats.org/officeDocument/2006/relationships/image" Target="../media/image1.jpg"/><Relationship Id="rId6" Type="http://schemas.openxmlformats.org/officeDocument/2006/relationships/image" Target="../media/image2.png"/><Relationship Id="rId1" Type="http://schemas.microsoft.com/office/2007/relationships/media" Target="../media/media1.mp4"/><Relationship Id="rId2" Type="http://schemas.openxmlformats.org/officeDocument/2006/relationships/video" Target="../media/media1.mp4"/></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18.jp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19.jp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12.png"/><Relationship Id="rId5" Type="http://schemas.openxmlformats.org/officeDocument/2006/relationships/image" Target="../media/image20.png"/><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6.jpg"/><Relationship Id="rId5" Type="http://schemas.openxmlformats.org/officeDocument/2006/relationships/image" Target="../media/image7.jpg"/><Relationship Id="rId6" Type="http://schemas.openxmlformats.org/officeDocument/2006/relationships/image" Target="../media/image8.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4" name="Shape 99" descr="Slide.jpg"/>
          <p:cNvPicPr preferRelativeResize="0"/>
          <p:nvPr/>
        </p:nvPicPr>
        <p:blipFill rotWithShape="1">
          <a:blip r:embed="rId5">
            <a:alphaModFix/>
          </a:blip>
          <a:srcRect/>
          <a:stretch/>
        </p:blipFill>
        <p:spPr>
          <a:xfrm>
            <a:off x="0" y="0"/>
            <a:ext cx="9144000" cy="6858000"/>
          </a:xfrm>
          <a:prstGeom prst="rect">
            <a:avLst/>
          </a:prstGeom>
          <a:noFill/>
          <a:ln>
            <a:noFill/>
          </a:ln>
        </p:spPr>
      </p:pic>
      <p:pic>
        <p:nvPicPr>
          <p:cNvPr id="2" name="PresentationStart_Expression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671566"/>
            <a:ext cx="9144000" cy="5143501"/>
          </a:xfrm>
          <a:prstGeom prst="rect">
            <a:avLst/>
          </a:prstGeom>
        </p:spPr>
      </p:pic>
    </p:spTree>
    <p:extLst>
      <p:ext uri="{BB962C8B-B14F-4D97-AF65-F5344CB8AC3E}">
        <p14:creationId xmlns:p14="http://schemas.microsoft.com/office/powerpoint/2010/main" val="338178096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Shape 179" descr="Slide.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80" name="Shape 180"/>
          <p:cNvSpPr txBox="1"/>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Century Gothic"/>
              <a:buNone/>
            </a:pPr>
            <a:r>
              <a:rPr lang="en-US" sz="4000">
                <a:solidFill>
                  <a:schemeClr val="dk1"/>
                </a:solidFill>
                <a:latin typeface="Century Gothic"/>
                <a:ea typeface="Century Gothic"/>
                <a:cs typeface="Century Gothic"/>
                <a:sym typeface="Century Gothic"/>
              </a:rPr>
              <a:t>Survey Results.  </a:t>
            </a:r>
          </a:p>
        </p:txBody>
      </p:sp>
      <p:pic>
        <p:nvPicPr>
          <p:cNvPr id="181" name="Shape 181" descr="Screen Shot 2017-04-24 at 5.05.30 PM.png"/>
          <p:cNvPicPr preferRelativeResize="0"/>
          <p:nvPr/>
        </p:nvPicPr>
        <p:blipFill>
          <a:blip r:embed="rId4">
            <a:alphaModFix/>
          </a:blip>
          <a:stretch>
            <a:fillRect/>
          </a:stretch>
        </p:blipFill>
        <p:spPr>
          <a:xfrm>
            <a:off x="480224" y="1573325"/>
            <a:ext cx="7730907" cy="1917049"/>
          </a:xfrm>
          <a:prstGeom prst="rect">
            <a:avLst/>
          </a:prstGeom>
          <a:noFill/>
          <a:ln>
            <a:noFill/>
          </a:ln>
        </p:spPr>
      </p:pic>
      <p:pic>
        <p:nvPicPr>
          <p:cNvPr id="182" name="Shape 182" descr="Screen Shot 2017-04-24 at 5.05.20 PM.png"/>
          <p:cNvPicPr preferRelativeResize="0"/>
          <p:nvPr/>
        </p:nvPicPr>
        <p:blipFill>
          <a:blip r:embed="rId5">
            <a:alphaModFix/>
          </a:blip>
          <a:stretch>
            <a:fillRect/>
          </a:stretch>
        </p:blipFill>
        <p:spPr>
          <a:xfrm>
            <a:off x="480225" y="3829150"/>
            <a:ext cx="7776224" cy="1917050"/>
          </a:xfrm>
          <a:prstGeom prst="rect">
            <a:avLst/>
          </a:prstGeom>
          <a:noFill/>
          <a:ln>
            <a:noFill/>
          </a:ln>
        </p:spPr>
      </p:pic>
      <p:sp>
        <p:nvSpPr>
          <p:cNvPr id="183" name="Shape 183"/>
          <p:cNvSpPr txBox="1"/>
          <p:nvPr/>
        </p:nvSpPr>
        <p:spPr>
          <a:xfrm>
            <a:off x="480234" y="1181975"/>
            <a:ext cx="6124499" cy="714600"/>
          </a:xfrm>
          <a:prstGeom prst="rect">
            <a:avLst/>
          </a:prstGeom>
          <a:noFill/>
          <a:ln>
            <a:noFill/>
          </a:ln>
        </p:spPr>
        <p:txBody>
          <a:bodyPr lIns="91425" tIns="91425" rIns="91425" bIns="91425" anchor="t" anchorCtr="0">
            <a:noAutofit/>
          </a:bodyPr>
          <a:lstStyle/>
          <a:p>
            <a:pPr lvl="0">
              <a:spcBef>
                <a:spcPts val="0"/>
              </a:spcBef>
              <a:buNone/>
            </a:pPr>
            <a:r>
              <a:rPr lang="en-US">
                <a:latin typeface="Century Gothic"/>
                <a:ea typeface="Century Gothic"/>
                <a:cs typeface="Century Gothic"/>
                <a:sym typeface="Century Gothic"/>
              </a:rPr>
              <a:t>Disagree with statement:</a:t>
            </a:r>
          </a:p>
        </p:txBody>
      </p:sp>
      <p:sp>
        <p:nvSpPr>
          <p:cNvPr id="184" name="Shape 184"/>
          <p:cNvSpPr txBox="1"/>
          <p:nvPr/>
        </p:nvSpPr>
        <p:spPr>
          <a:xfrm>
            <a:off x="480234" y="3411300"/>
            <a:ext cx="6124499" cy="714600"/>
          </a:xfrm>
          <a:prstGeom prst="rect">
            <a:avLst/>
          </a:prstGeom>
          <a:noFill/>
          <a:ln>
            <a:noFill/>
          </a:ln>
        </p:spPr>
        <p:txBody>
          <a:bodyPr lIns="91425" tIns="91425" rIns="91425" bIns="91425" anchor="t" anchorCtr="0">
            <a:noAutofit/>
          </a:bodyPr>
          <a:lstStyle/>
          <a:p>
            <a:pPr lvl="0" rtl="0">
              <a:spcBef>
                <a:spcPts val="0"/>
              </a:spcBef>
              <a:buNone/>
            </a:pPr>
            <a:r>
              <a:rPr lang="en-US">
                <a:latin typeface="Century Gothic"/>
                <a:ea typeface="Century Gothic"/>
                <a:cs typeface="Century Gothic"/>
                <a:sym typeface="Century Gothic"/>
              </a:rPr>
              <a:t>Agree with statement:</a:t>
            </a:r>
          </a:p>
        </p:txBody>
      </p:sp>
      <p:sp>
        <p:nvSpPr>
          <p:cNvPr id="185" name="Shape 185"/>
          <p:cNvSpPr/>
          <p:nvPr/>
        </p:nvSpPr>
        <p:spPr>
          <a:xfrm>
            <a:off x="538150" y="5333525"/>
            <a:ext cx="963600" cy="264000"/>
          </a:xfrm>
          <a:prstGeom prst="rect">
            <a:avLst/>
          </a:prstGeom>
          <a:solidFill>
            <a:srgbClr val="EDEDED"/>
          </a:solidFill>
          <a:ln>
            <a:noFill/>
          </a:ln>
        </p:spPr>
        <p:txBody>
          <a:bodyPr lIns="91425" tIns="91425" rIns="91425" bIns="91425" anchor="ctr" anchorCtr="0">
            <a:noAutofit/>
          </a:bodyPr>
          <a:lstStyle/>
          <a:p>
            <a:pPr lvl="0">
              <a:spcBef>
                <a:spcPts val="0"/>
              </a:spcBef>
              <a:buNone/>
            </a:pPr>
            <a:endParaRPr/>
          </a:p>
        </p:txBody>
      </p:sp>
      <p:sp>
        <p:nvSpPr>
          <p:cNvPr id="186" name="Shape 186"/>
          <p:cNvSpPr/>
          <p:nvPr/>
        </p:nvSpPr>
        <p:spPr>
          <a:xfrm>
            <a:off x="480225" y="3071100"/>
            <a:ext cx="1097700" cy="264000"/>
          </a:xfrm>
          <a:prstGeom prst="rect">
            <a:avLst/>
          </a:prstGeom>
          <a:solidFill>
            <a:srgbClr val="EDEDED"/>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Shape 191" descr="Slide.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92" name="Shape 19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Century Gothic"/>
              <a:buNone/>
            </a:pPr>
            <a:r>
              <a:rPr lang="en-US" sz="4000">
                <a:latin typeface="Century Gothic"/>
                <a:ea typeface="Century Gothic"/>
                <a:cs typeface="Century Gothic"/>
                <a:sym typeface="Century Gothic"/>
              </a:rPr>
              <a:t>Going Further.</a:t>
            </a:r>
          </a:p>
        </p:txBody>
      </p:sp>
      <p:sp>
        <p:nvSpPr>
          <p:cNvPr id="193" name="Shape 193"/>
          <p:cNvSpPr txBox="1">
            <a:spLocks noGrp="1"/>
          </p:cNvSpPr>
          <p:nvPr>
            <p:ph type="body" idx="1"/>
          </p:nvPr>
        </p:nvSpPr>
        <p:spPr>
          <a:xfrm>
            <a:off x="457200" y="1036650"/>
            <a:ext cx="5929800" cy="45261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000">
              <a:latin typeface="Century Gothic"/>
              <a:ea typeface="Century Gothic"/>
              <a:cs typeface="Century Gothic"/>
              <a:sym typeface="Century Gothic"/>
            </a:endParaRPr>
          </a:p>
          <a:p>
            <a:pPr marL="342900" marR="0" lvl="0" indent="-368300" algn="l" rtl="0">
              <a:lnSpc>
                <a:spcPct val="100000"/>
              </a:lnSpc>
              <a:spcBef>
                <a:spcPts val="0"/>
              </a:spcBef>
              <a:spcAft>
                <a:spcPts val="0"/>
              </a:spcAft>
              <a:buClr>
                <a:schemeClr val="dk1"/>
              </a:buClr>
              <a:buSzPct val="100000"/>
              <a:buFont typeface="Century Gothic"/>
              <a:buChar char="•"/>
            </a:pPr>
            <a:r>
              <a:rPr lang="en-US" sz="2400">
                <a:latin typeface="Century Gothic"/>
                <a:ea typeface="Century Gothic"/>
                <a:cs typeface="Century Gothic"/>
                <a:sym typeface="Century Gothic"/>
              </a:rPr>
              <a:t>Model diversity has an effect experimentally</a:t>
            </a:r>
          </a:p>
          <a:p>
            <a:pPr marR="0" lvl="1" algn="l" rtl="0">
              <a:lnSpc>
                <a:spcPct val="100000"/>
              </a:lnSpc>
              <a:spcBef>
                <a:spcPts val="0"/>
              </a:spcBef>
              <a:spcAft>
                <a:spcPts val="0"/>
              </a:spcAft>
              <a:buSzPct val="100000"/>
              <a:buFont typeface="Century Gothic"/>
            </a:pPr>
            <a:r>
              <a:rPr lang="en-US" sz="2400">
                <a:latin typeface="Century Gothic"/>
                <a:ea typeface="Century Gothic"/>
                <a:cs typeface="Century Gothic"/>
                <a:sym typeface="Century Gothic"/>
              </a:rPr>
              <a:t>Analysis implies our trend </a:t>
            </a:r>
          </a:p>
          <a:p>
            <a:pPr marL="457200" marR="0" lvl="0" indent="0" algn="l" rtl="0">
              <a:lnSpc>
                <a:spcPct val="100000"/>
              </a:lnSpc>
              <a:spcBef>
                <a:spcPts val="0"/>
              </a:spcBef>
              <a:spcAft>
                <a:spcPts val="0"/>
              </a:spcAft>
              <a:buNone/>
            </a:pPr>
            <a:r>
              <a:rPr lang="en-US" sz="2400">
                <a:latin typeface="Century Gothic"/>
                <a:ea typeface="Century Gothic"/>
                <a:cs typeface="Century Gothic"/>
                <a:sym typeface="Century Gothic"/>
              </a:rPr>
              <a:t>   cannot be explained with    </a:t>
            </a:r>
          </a:p>
          <a:p>
            <a:pPr marL="457200" marR="0" lvl="0" indent="0" algn="l" rtl="0">
              <a:lnSpc>
                <a:spcPct val="100000"/>
              </a:lnSpc>
              <a:spcBef>
                <a:spcPts val="0"/>
              </a:spcBef>
              <a:spcAft>
                <a:spcPts val="0"/>
              </a:spcAft>
              <a:buNone/>
            </a:pPr>
            <a:r>
              <a:rPr lang="en-US" sz="2400">
                <a:latin typeface="Century Gothic"/>
                <a:ea typeface="Century Gothic"/>
                <a:cs typeface="Century Gothic"/>
                <a:sym typeface="Century Gothic"/>
              </a:rPr>
              <a:t>   cultivation theory alone</a:t>
            </a:r>
          </a:p>
          <a:p>
            <a:pPr marL="457200" marR="0" lvl="0" indent="0" algn="l" rtl="0">
              <a:lnSpc>
                <a:spcPct val="100000"/>
              </a:lnSpc>
              <a:spcBef>
                <a:spcPts val="0"/>
              </a:spcBef>
              <a:spcAft>
                <a:spcPts val="0"/>
              </a:spcAft>
              <a:buNone/>
            </a:pPr>
            <a:endParaRPr sz="2000">
              <a:latin typeface="Century Gothic"/>
              <a:ea typeface="Century Gothic"/>
              <a:cs typeface="Century Gothic"/>
              <a:sym typeface="Century Gothic"/>
            </a:endParaRPr>
          </a:p>
          <a:p>
            <a:pPr marL="342900" lvl="0" indent="-342900" rtl="0">
              <a:spcBef>
                <a:spcPts val="0"/>
              </a:spcBef>
              <a:buClr>
                <a:schemeClr val="dk1"/>
              </a:buClr>
              <a:buSzPct val="100000"/>
              <a:buFont typeface="Century Gothic"/>
              <a:buChar char="•"/>
            </a:pPr>
            <a:r>
              <a:rPr lang="en-US" sz="2000">
                <a:latin typeface="Century Gothic"/>
                <a:ea typeface="Century Gothic"/>
                <a:cs typeface="Century Gothic"/>
                <a:sym typeface="Century Gothic"/>
              </a:rPr>
              <a:t>I</a:t>
            </a:r>
            <a:r>
              <a:rPr lang="en-US" sz="2400">
                <a:latin typeface="Century Gothic"/>
                <a:ea typeface="Century Gothic"/>
                <a:cs typeface="Century Gothic"/>
                <a:sym typeface="Century Gothic"/>
              </a:rPr>
              <a:t>dentification is key</a:t>
            </a:r>
            <a:r>
              <a:rPr lang="en-US" sz="2400" baseline="30000">
                <a:latin typeface="Century Gothic"/>
                <a:ea typeface="Century Gothic"/>
                <a:cs typeface="Century Gothic"/>
                <a:sym typeface="Century Gothic"/>
              </a:rPr>
              <a:t>1</a:t>
            </a:r>
          </a:p>
          <a:p>
            <a:pPr lvl="1" rtl="0">
              <a:spcBef>
                <a:spcPts val="0"/>
              </a:spcBef>
              <a:buSzPct val="100000"/>
              <a:buFont typeface="Century Gothic"/>
            </a:pPr>
            <a:r>
              <a:rPr lang="en-US" sz="2400">
                <a:latin typeface="Century Gothic"/>
                <a:ea typeface="Century Gothic"/>
                <a:cs typeface="Century Gothic"/>
                <a:sym typeface="Century Gothic"/>
              </a:rPr>
              <a:t>identify less with prototypical models</a:t>
            </a:r>
          </a:p>
          <a:p>
            <a:pPr lvl="1" rtl="0">
              <a:spcBef>
                <a:spcPts val="0"/>
              </a:spcBef>
              <a:buSzPct val="100000"/>
              <a:buFont typeface="Century Gothic"/>
            </a:pPr>
            <a:r>
              <a:rPr lang="en-US" sz="2400">
                <a:latin typeface="Century Gothic"/>
                <a:ea typeface="Century Gothic"/>
                <a:cs typeface="Century Gothic"/>
                <a:sym typeface="Century Gothic"/>
              </a:rPr>
              <a:t>sociological trends</a:t>
            </a:r>
          </a:p>
          <a:p>
            <a:pPr lvl="1" rtl="0">
              <a:spcBef>
                <a:spcPts val="0"/>
              </a:spcBef>
              <a:buSzPct val="100000"/>
              <a:buFont typeface="Century Gothic"/>
            </a:pPr>
            <a:r>
              <a:rPr lang="en-US" sz="2400">
                <a:latin typeface="Century Gothic"/>
                <a:ea typeface="Century Gothic"/>
                <a:cs typeface="Century Gothic"/>
                <a:sym typeface="Century Gothic"/>
              </a:rPr>
              <a:t>identify with diverse models</a:t>
            </a:r>
          </a:p>
        </p:txBody>
      </p:sp>
      <p:sp>
        <p:nvSpPr>
          <p:cNvPr id="194" name="Shape 194"/>
          <p:cNvSpPr txBox="1"/>
          <p:nvPr/>
        </p:nvSpPr>
        <p:spPr>
          <a:xfrm>
            <a:off x="457200" y="5867550"/>
            <a:ext cx="6124500" cy="290700"/>
          </a:xfrm>
          <a:prstGeom prst="rect">
            <a:avLst/>
          </a:prstGeom>
          <a:noFill/>
          <a:ln>
            <a:noFill/>
          </a:ln>
        </p:spPr>
        <p:txBody>
          <a:bodyPr lIns="91425" tIns="91425" rIns="91425" bIns="91425" anchor="t" anchorCtr="0">
            <a:noAutofit/>
          </a:bodyPr>
          <a:lstStyle/>
          <a:p>
            <a:pPr lvl="0">
              <a:spcBef>
                <a:spcPts val="0"/>
              </a:spcBef>
              <a:buNone/>
            </a:pPr>
            <a:r>
              <a:rPr lang="en-US" baseline="30000">
                <a:solidFill>
                  <a:srgbClr val="FFFFFF"/>
                </a:solidFill>
                <a:latin typeface="Century Gothic"/>
                <a:ea typeface="Century Gothic"/>
                <a:cs typeface="Century Gothic"/>
                <a:sym typeface="Century Gothic"/>
              </a:rPr>
              <a:t>1</a:t>
            </a:r>
            <a:r>
              <a:rPr lang="en-US">
                <a:solidFill>
                  <a:srgbClr val="FFFFFF"/>
                </a:solidFill>
                <a:latin typeface="Century Gothic"/>
                <a:ea typeface="Century Gothic"/>
                <a:cs typeface="Century Gothic"/>
                <a:sym typeface="Century Gothic"/>
              </a:rPr>
              <a:t> Belle &amp; Dittmar, 2011</a:t>
            </a:r>
          </a:p>
        </p:txBody>
      </p:sp>
      <p:pic>
        <p:nvPicPr>
          <p:cNvPr id="195" name="Shape 195"/>
          <p:cNvPicPr preferRelativeResize="0"/>
          <p:nvPr/>
        </p:nvPicPr>
        <p:blipFill>
          <a:blip r:embed="rId4">
            <a:alphaModFix/>
          </a:blip>
          <a:stretch>
            <a:fillRect/>
          </a:stretch>
        </p:blipFill>
        <p:spPr>
          <a:xfrm>
            <a:off x="5849074" y="706400"/>
            <a:ext cx="2913927" cy="2913927"/>
          </a:xfrm>
          <a:prstGeom prst="rect">
            <a:avLst/>
          </a:prstGeom>
          <a:noFill/>
          <a:ln>
            <a:noFill/>
          </a:ln>
        </p:spPr>
      </p:pic>
      <p:sp>
        <p:nvSpPr>
          <p:cNvPr id="196" name="Shape 196"/>
          <p:cNvSpPr txBox="1"/>
          <p:nvPr/>
        </p:nvSpPr>
        <p:spPr>
          <a:xfrm>
            <a:off x="5849075" y="706400"/>
            <a:ext cx="2913900" cy="2913900"/>
          </a:xfrm>
          <a:prstGeom prst="rect">
            <a:avLst/>
          </a:prstGeom>
          <a:noFill/>
          <a:ln w="9525" cap="flat" cmpd="sng">
            <a:solidFill>
              <a:srgbClr val="000000"/>
            </a:solidFill>
            <a:prstDash val="solid"/>
            <a:round/>
            <a:headEnd type="none" w="med" len="med"/>
            <a:tailEnd type="none" w="med" len="med"/>
          </a:ln>
        </p:spPr>
        <p:txBody>
          <a:bodyPr lIns="91425" tIns="91425" rIns="91425" bIns="91425" anchor="t" anchorCtr="0">
            <a:noAutofit/>
          </a:bodyPr>
          <a:lstStyle/>
          <a:p>
            <a:pPr lvl="0" rtl="0">
              <a:spcBef>
                <a:spcPts val="0"/>
              </a:spcBef>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Shape 201" descr="Slide.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02" name="Shape 20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Century Gothic"/>
              <a:buNone/>
            </a:pPr>
            <a:r>
              <a:rPr lang="en-US" sz="4000">
                <a:latin typeface="Century Gothic"/>
                <a:ea typeface="Century Gothic"/>
                <a:cs typeface="Century Gothic"/>
                <a:sym typeface="Century Gothic"/>
              </a:rPr>
              <a:t>Going Further.</a:t>
            </a:r>
          </a:p>
        </p:txBody>
      </p:sp>
      <p:sp>
        <p:nvSpPr>
          <p:cNvPr id="203" name="Shape 203"/>
          <p:cNvSpPr txBox="1">
            <a:spLocks noGrp="1"/>
          </p:cNvSpPr>
          <p:nvPr>
            <p:ph type="body" idx="1"/>
          </p:nvPr>
        </p:nvSpPr>
        <p:spPr>
          <a:xfrm>
            <a:off x="457200" y="884250"/>
            <a:ext cx="8373900" cy="45261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dirty="0">
              <a:latin typeface="Century Gothic"/>
              <a:ea typeface="Century Gothic"/>
              <a:cs typeface="Century Gothic"/>
              <a:sym typeface="Century Gothic"/>
            </a:endParaRPr>
          </a:p>
          <a:p>
            <a:pPr marL="342900" marR="0" lvl="0" indent="-368300" algn="l" rtl="0">
              <a:lnSpc>
                <a:spcPct val="100000"/>
              </a:lnSpc>
              <a:spcBef>
                <a:spcPts val="0"/>
              </a:spcBef>
              <a:spcAft>
                <a:spcPts val="0"/>
              </a:spcAft>
              <a:buClr>
                <a:schemeClr val="dk1"/>
              </a:buClr>
              <a:buSzPct val="100000"/>
              <a:buFont typeface="Century Gothic"/>
              <a:buChar char="•"/>
            </a:pPr>
            <a:r>
              <a:rPr lang="en-US" sz="2400" dirty="0">
                <a:latin typeface="Century Gothic"/>
                <a:ea typeface="Century Gothic"/>
                <a:cs typeface="Century Gothic"/>
                <a:sym typeface="Century Gothic"/>
              </a:rPr>
              <a:t>There is a shortage of </a:t>
            </a:r>
          </a:p>
          <a:p>
            <a:pPr marL="0" marR="0" lvl="0" indent="0" algn="l" rtl="0">
              <a:lnSpc>
                <a:spcPct val="100000"/>
              </a:lnSpc>
              <a:spcBef>
                <a:spcPts val="0"/>
              </a:spcBef>
              <a:spcAft>
                <a:spcPts val="0"/>
              </a:spcAft>
              <a:buNone/>
            </a:pPr>
            <a:r>
              <a:rPr lang="en-US" sz="2400" dirty="0">
                <a:latin typeface="Century Gothic"/>
                <a:ea typeface="Century Gothic"/>
                <a:cs typeface="Century Gothic"/>
                <a:sym typeface="Century Gothic"/>
              </a:rPr>
              <a:t>    advertisements directly </a:t>
            </a:r>
          </a:p>
          <a:p>
            <a:pPr marL="0" marR="0" lvl="0" indent="0" algn="l" rtl="0">
              <a:lnSpc>
                <a:spcPct val="100000"/>
              </a:lnSpc>
              <a:spcBef>
                <a:spcPts val="0"/>
              </a:spcBef>
              <a:spcAft>
                <a:spcPts val="0"/>
              </a:spcAft>
              <a:buNone/>
            </a:pPr>
            <a:r>
              <a:rPr lang="en-US" sz="2400" dirty="0">
                <a:latin typeface="Century Gothic"/>
                <a:ea typeface="Century Gothic"/>
                <a:cs typeface="Century Gothic"/>
                <a:sym typeface="Century Gothic"/>
              </a:rPr>
              <a:t>    related to body image </a:t>
            </a:r>
          </a:p>
          <a:p>
            <a:pPr marL="0" marR="0" lvl="0" indent="0" algn="l" rtl="0">
              <a:lnSpc>
                <a:spcPct val="100000"/>
              </a:lnSpc>
              <a:spcBef>
                <a:spcPts val="0"/>
              </a:spcBef>
              <a:spcAft>
                <a:spcPts val="0"/>
              </a:spcAft>
              <a:buNone/>
            </a:pPr>
            <a:r>
              <a:rPr lang="en-US" sz="2400" dirty="0">
                <a:latin typeface="Century Gothic"/>
                <a:ea typeface="Century Gothic"/>
                <a:cs typeface="Century Gothic"/>
                <a:sym typeface="Century Gothic"/>
              </a:rPr>
              <a:t>    (content analysis)</a:t>
            </a:r>
          </a:p>
          <a:p>
            <a:pPr marR="0" lvl="1" algn="l" rtl="0">
              <a:lnSpc>
                <a:spcPct val="100000"/>
              </a:lnSpc>
              <a:spcBef>
                <a:spcPts val="0"/>
              </a:spcBef>
              <a:spcAft>
                <a:spcPts val="0"/>
              </a:spcAft>
              <a:buSzPct val="100000"/>
              <a:buFont typeface="Century Gothic"/>
            </a:pPr>
            <a:r>
              <a:rPr lang="en-US" sz="2400" dirty="0">
                <a:latin typeface="Century Gothic"/>
                <a:ea typeface="Century Gothic"/>
                <a:cs typeface="Century Gothic"/>
                <a:sym typeface="Century Gothic"/>
              </a:rPr>
              <a:t>availability heuristic </a:t>
            </a:r>
          </a:p>
          <a:p>
            <a:pPr marL="457200" marR="0" lvl="0" indent="0" algn="l" rtl="0">
              <a:lnSpc>
                <a:spcPct val="100000"/>
              </a:lnSpc>
              <a:spcBef>
                <a:spcPts val="0"/>
              </a:spcBef>
              <a:spcAft>
                <a:spcPts val="0"/>
              </a:spcAft>
              <a:buNone/>
            </a:pPr>
            <a:r>
              <a:rPr lang="en-US" sz="2400" dirty="0">
                <a:latin typeface="Century Gothic"/>
                <a:ea typeface="Century Gothic"/>
                <a:cs typeface="Century Gothic"/>
                <a:sym typeface="Century Gothic"/>
              </a:rPr>
              <a:t>    fallacy </a:t>
            </a:r>
            <a:endParaRPr lang="en-US" sz="2400" dirty="0">
              <a:latin typeface="Century Gothic"/>
              <a:ea typeface="Century Gothic"/>
              <a:cs typeface="Century Gothic"/>
              <a:sym typeface="Century Gothic"/>
            </a:endParaRPr>
          </a:p>
          <a:p>
            <a:pPr marL="800100" indent="-342900">
              <a:spcBef>
                <a:spcPts val="0"/>
              </a:spcBef>
            </a:pPr>
            <a:endParaRPr lang="en-US" sz="2400" dirty="0" smtClean="0">
              <a:latin typeface="Century Gothic"/>
              <a:ea typeface="Century Gothic"/>
              <a:cs typeface="Century Gothic"/>
              <a:sym typeface="Century Gothic"/>
            </a:endParaRPr>
          </a:p>
          <a:p>
            <a:pPr marL="800100" indent="-342900">
              <a:spcBef>
                <a:spcPts val="0"/>
              </a:spcBef>
            </a:pPr>
            <a:r>
              <a:rPr lang="en-US" sz="2400" dirty="0" smtClean="0">
                <a:latin typeface="Century Gothic"/>
                <a:ea typeface="Century Gothic"/>
                <a:cs typeface="Century Gothic"/>
                <a:sym typeface="Century Gothic"/>
              </a:rPr>
              <a:t>Increase in body positivity </a:t>
            </a:r>
          </a:p>
          <a:p>
            <a:pPr marL="0" lvl="0" indent="0" rtl="0">
              <a:spcBef>
                <a:spcPts val="0"/>
              </a:spcBef>
              <a:buNone/>
            </a:pPr>
            <a:r>
              <a:rPr lang="en-US" sz="2400" dirty="0" smtClean="0">
                <a:latin typeface="Century Gothic"/>
                <a:ea typeface="Century Gothic"/>
                <a:cs typeface="Century Gothic"/>
                <a:sym typeface="Century Gothic"/>
              </a:rPr>
              <a:t>          might have happened</a:t>
            </a:r>
          </a:p>
          <a:p>
            <a:pPr marL="0" lvl="0" indent="0" rtl="0">
              <a:spcBef>
                <a:spcPts val="0"/>
              </a:spcBef>
              <a:buNone/>
            </a:pPr>
            <a:r>
              <a:rPr lang="en-US" sz="2400" dirty="0">
                <a:latin typeface="Century Gothic"/>
                <a:ea typeface="Century Gothic"/>
                <a:cs typeface="Century Gothic"/>
                <a:sym typeface="Century Gothic"/>
              </a:rPr>
              <a:t>	</a:t>
            </a:r>
            <a:r>
              <a:rPr lang="en-US" sz="2400" dirty="0" smtClean="0">
                <a:latin typeface="Century Gothic"/>
                <a:ea typeface="Century Gothic"/>
                <a:cs typeface="Century Gothic"/>
                <a:sym typeface="Century Gothic"/>
              </a:rPr>
              <a:t>—</a:t>
            </a:r>
            <a:r>
              <a:rPr lang="en-US" sz="2000" dirty="0" smtClean="0">
                <a:latin typeface="Century Gothic"/>
                <a:ea typeface="Century Gothic"/>
                <a:cs typeface="Century Gothic"/>
                <a:sym typeface="Century Gothic"/>
              </a:rPr>
              <a:t>just in a way that was too subtle to detect; </a:t>
            </a:r>
          </a:p>
          <a:p>
            <a:pPr marL="0" lvl="0" indent="0" rtl="0">
              <a:spcBef>
                <a:spcPts val="0"/>
              </a:spcBef>
              <a:buNone/>
            </a:pPr>
            <a:r>
              <a:rPr lang="en-US" sz="2000" dirty="0">
                <a:latin typeface="Century Gothic"/>
                <a:ea typeface="Century Gothic"/>
                <a:cs typeface="Century Gothic"/>
                <a:sym typeface="Century Gothic"/>
              </a:rPr>
              <a:t>	</a:t>
            </a:r>
            <a:r>
              <a:rPr lang="en-US" sz="2000" dirty="0" smtClean="0">
                <a:latin typeface="Century Gothic"/>
                <a:ea typeface="Century Gothic"/>
                <a:cs typeface="Century Gothic"/>
                <a:sym typeface="Century Gothic"/>
              </a:rPr>
              <a:t>    </a:t>
            </a:r>
            <a:r>
              <a:rPr lang="en-US" sz="2000" dirty="0" smtClean="0">
                <a:latin typeface="Century Gothic"/>
                <a:ea typeface="Century Gothic"/>
                <a:cs typeface="Century Gothic"/>
                <a:sym typeface="Century Gothic"/>
              </a:rPr>
              <a:t>amplified by identification and the heuristic </a:t>
            </a:r>
          </a:p>
          <a:p>
            <a:pPr marL="0" marR="0" lvl="0" indent="0" algn="l" rtl="0">
              <a:lnSpc>
                <a:spcPct val="100000"/>
              </a:lnSpc>
              <a:spcBef>
                <a:spcPts val="0"/>
              </a:spcBef>
              <a:spcAft>
                <a:spcPts val="0"/>
              </a:spcAft>
              <a:buNone/>
            </a:pPr>
            <a:endParaRPr sz="2400" dirty="0">
              <a:latin typeface="Century Gothic"/>
              <a:ea typeface="Century Gothic"/>
              <a:cs typeface="Century Gothic"/>
              <a:sym typeface="Century Gothic"/>
            </a:endParaRPr>
          </a:p>
        </p:txBody>
      </p:sp>
      <p:pic>
        <p:nvPicPr>
          <p:cNvPr id="204" name="Shape 204"/>
          <p:cNvPicPr preferRelativeResize="0"/>
          <p:nvPr/>
        </p:nvPicPr>
        <p:blipFill>
          <a:blip r:embed="rId4">
            <a:alphaModFix/>
          </a:blip>
          <a:stretch>
            <a:fillRect/>
          </a:stretch>
        </p:blipFill>
        <p:spPr>
          <a:xfrm>
            <a:off x="4898792" y="1127062"/>
            <a:ext cx="3788008" cy="2452460"/>
          </a:xfrm>
          <a:prstGeom prst="rect">
            <a:avLst/>
          </a:prstGeom>
          <a:noFill/>
          <a:ln>
            <a:noFill/>
          </a:ln>
        </p:spPr>
      </p:pic>
      <p:sp>
        <p:nvSpPr>
          <p:cNvPr id="205" name="Shape 205"/>
          <p:cNvSpPr txBox="1"/>
          <p:nvPr/>
        </p:nvSpPr>
        <p:spPr>
          <a:xfrm>
            <a:off x="4898792" y="1127060"/>
            <a:ext cx="3788008" cy="2452461"/>
          </a:xfrm>
          <a:prstGeom prst="rect">
            <a:avLst/>
          </a:prstGeom>
          <a:noFill/>
          <a:ln w="9525" cap="flat" cmpd="sng">
            <a:solidFill>
              <a:srgbClr val="000000"/>
            </a:solidFill>
            <a:prstDash val="solid"/>
            <a:round/>
            <a:headEnd type="none" w="med" len="med"/>
            <a:tailEnd type="none" w="med" len="med"/>
          </a:ln>
        </p:spPr>
        <p:txBody>
          <a:bodyPr lIns="91425" tIns="91425" rIns="91425" bIns="91425" anchor="t" anchorCtr="0">
            <a:noAutofit/>
          </a:bodyPr>
          <a:lstStyle/>
          <a:p>
            <a:pPr lvl="0" rtl="0">
              <a:spcBef>
                <a:spcPts val="0"/>
              </a:spcBef>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Shape 210" descr="Slide.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11" name="Shape 211"/>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Century Gothic"/>
              <a:buNone/>
            </a:pPr>
            <a:r>
              <a:rPr lang="en-US" sz="4000">
                <a:latin typeface="Century Gothic"/>
                <a:ea typeface="Century Gothic"/>
                <a:cs typeface="Century Gothic"/>
                <a:sym typeface="Century Gothic"/>
              </a:rPr>
              <a:t>What does this mean?</a:t>
            </a:r>
          </a:p>
        </p:txBody>
      </p:sp>
      <p:sp>
        <p:nvSpPr>
          <p:cNvPr id="212" name="Shape 212"/>
          <p:cNvSpPr txBox="1">
            <a:spLocks noGrp="1"/>
          </p:cNvSpPr>
          <p:nvPr>
            <p:ph type="body" idx="1"/>
          </p:nvPr>
        </p:nvSpPr>
        <p:spPr>
          <a:xfrm>
            <a:off x="54375" y="1417650"/>
            <a:ext cx="9144000" cy="4526100"/>
          </a:xfrm>
          <a:prstGeom prst="rect">
            <a:avLst/>
          </a:prstGeom>
          <a:noFill/>
          <a:ln>
            <a:noFill/>
          </a:ln>
        </p:spPr>
        <p:txBody>
          <a:bodyPr lIns="91425" tIns="45700" rIns="91425" bIns="45700" anchor="t" anchorCtr="0">
            <a:noAutofit/>
          </a:bodyPr>
          <a:lstStyle/>
          <a:p>
            <a:pPr marL="457200" lvl="0" indent="457200" rtl="0">
              <a:lnSpc>
                <a:spcPct val="100000"/>
              </a:lnSpc>
              <a:spcBef>
                <a:spcPts val="0"/>
              </a:spcBef>
              <a:buNone/>
            </a:pPr>
            <a:r>
              <a:rPr lang="en-US" sz="2000">
                <a:latin typeface="Century Gothic"/>
                <a:ea typeface="Century Gothic"/>
                <a:cs typeface="Century Gothic"/>
                <a:sym typeface="Century Gothic"/>
              </a:rPr>
              <a:t>What other data and studies are needed?</a:t>
            </a:r>
          </a:p>
          <a:p>
            <a:pPr marL="0" lvl="0" indent="0" rtl="0">
              <a:lnSpc>
                <a:spcPct val="100000"/>
              </a:lnSpc>
              <a:spcBef>
                <a:spcPts val="0"/>
              </a:spcBef>
              <a:buNone/>
            </a:pPr>
            <a:endParaRPr sz="2000">
              <a:latin typeface="Century Gothic"/>
              <a:ea typeface="Century Gothic"/>
              <a:cs typeface="Century Gothic"/>
              <a:sym typeface="Century Gothic"/>
            </a:endParaRPr>
          </a:p>
          <a:p>
            <a:pPr marL="457200" lvl="0" indent="457200" rtl="0">
              <a:lnSpc>
                <a:spcPct val="100000"/>
              </a:lnSpc>
              <a:spcBef>
                <a:spcPts val="0"/>
              </a:spcBef>
              <a:buNone/>
            </a:pPr>
            <a:r>
              <a:rPr lang="en-US" sz="2000">
                <a:latin typeface="Century Gothic"/>
                <a:ea typeface="Century Gothic"/>
                <a:cs typeface="Century Gothic"/>
                <a:sym typeface="Century Gothic"/>
              </a:rPr>
              <a:t>How many people do ads reach?</a:t>
            </a:r>
          </a:p>
          <a:p>
            <a:pPr marL="457200" lvl="0" indent="457200" rtl="0">
              <a:lnSpc>
                <a:spcPct val="100000"/>
              </a:lnSpc>
              <a:spcBef>
                <a:spcPts val="0"/>
              </a:spcBef>
              <a:buNone/>
            </a:pPr>
            <a:endParaRPr sz="2000">
              <a:latin typeface="Century Gothic"/>
              <a:ea typeface="Century Gothic"/>
              <a:cs typeface="Century Gothic"/>
              <a:sym typeface="Century Gothic"/>
            </a:endParaRPr>
          </a:p>
          <a:p>
            <a:pPr marL="0" lvl="0" indent="0" algn="ctr" rtl="0">
              <a:lnSpc>
                <a:spcPct val="100000"/>
              </a:lnSpc>
              <a:spcBef>
                <a:spcPts val="0"/>
              </a:spcBef>
              <a:buNone/>
            </a:pPr>
            <a:endParaRPr sz="1900" b="1">
              <a:latin typeface="Century Gothic"/>
              <a:ea typeface="Century Gothic"/>
              <a:cs typeface="Century Gothic"/>
              <a:sym typeface="Century Gothic"/>
            </a:endParaRPr>
          </a:p>
          <a:p>
            <a:pPr marL="0" lvl="0" indent="0" algn="ctr" rtl="0">
              <a:lnSpc>
                <a:spcPct val="100000"/>
              </a:lnSpc>
              <a:spcBef>
                <a:spcPts val="0"/>
              </a:spcBef>
              <a:buNone/>
            </a:pPr>
            <a:r>
              <a:rPr lang="en-US" sz="1900" b="1">
                <a:latin typeface="Century Gothic"/>
                <a:ea typeface="Century Gothic"/>
                <a:cs typeface="Century Gothic"/>
                <a:sym typeface="Century Gothic"/>
              </a:rPr>
              <a:t>Overall, people </a:t>
            </a:r>
            <a:r>
              <a:rPr lang="en-US" sz="1900" b="1">
                <a:solidFill>
                  <a:srgbClr val="4F9594"/>
                </a:solidFill>
                <a:latin typeface="Century Gothic"/>
                <a:ea typeface="Century Gothic"/>
                <a:cs typeface="Century Gothic"/>
                <a:sym typeface="Century Gothic"/>
              </a:rPr>
              <a:t>do </a:t>
            </a:r>
            <a:r>
              <a:rPr lang="en-US" sz="1900" b="1">
                <a:latin typeface="Century Gothic"/>
                <a:ea typeface="Century Gothic"/>
                <a:cs typeface="Century Gothic"/>
                <a:sym typeface="Century Gothic"/>
              </a:rPr>
              <a:t>view themselves in light of the content that they take in.</a:t>
            </a:r>
          </a:p>
        </p:txBody>
      </p:sp>
      <p:pic>
        <p:nvPicPr>
          <p:cNvPr id="213" name="Shape 213" descr="qmark-icon.png"/>
          <p:cNvPicPr preferRelativeResize="0"/>
          <p:nvPr/>
        </p:nvPicPr>
        <p:blipFill rotWithShape="1">
          <a:blip r:embed="rId4">
            <a:alphaModFix/>
          </a:blip>
          <a:srcRect/>
          <a:stretch/>
        </p:blipFill>
        <p:spPr>
          <a:xfrm>
            <a:off x="523499" y="1417650"/>
            <a:ext cx="398399" cy="398399"/>
          </a:xfrm>
          <a:prstGeom prst="rect">
            <a:avLst/>
          </a:prstGeom>
          <a:noFill/>
          <a:ln>
            <a:noFill/>
          </a:ln>
        </p:spPr>
      </p:pic>
      <p:pic>
        <p:nvPicPr>
          <p:cNvPr id="214" name="Shape 214" descr="qmark-icon.png"/>
          <p:cNvPicPr preferRelativeResize="0"/>
          <p:nvPr/>
        </p:nvPicPr>
        <p:blipFill rotWithShape="1">
          <a:blip r:embed="rId4">
            <a:alphaModFix/>
          </a:blip>
          <a:srcRect/>
          <a:stretch/>
        </p:blipFill>
        <p:spPr>
          <a:xfrm>
            <a:off x="523499" y="2050825"/>
            <a:ext cx="398399" cy="398400"/>
          </a:xfrm>
          <a:prstGeom prst="rect">
            <a:avLst/>
          </a:prstGeom>
          <a:noFill/>
          <a:ln>
            <a:noFill/>
          </a:ln>
        </p:spPr>
      </p:pic>
      <p:pic>
        <p:nvPicPr>
          <p:cNvPr id="215" name="Shape 215"/>
          <p:cNvPicPr preferRelativeResize="0"/>
          <p:nvPr/>
        </p:nvPicPr>
        <p:blipFill>
          <a:blip r:embed="rId5">
            <a:alphaModFix/>
          </a:blip>
          <a:stretch>
            <a:fillRect/>
          </a:stretch>
        </p:blipFill>
        <p:spPr>
          <a:xfrm>
            <a:off x="921875" y="3609275"/>
            <a:ext cx="3325550" cy="1682974"/>
          </a:xfrm>
          <a:prstGeom prst="rect">
            <a:avLst/>
          </a:prstGeom>
          <a:noFill/>
          <a:ln>
            <a:noFill/>
          </a:ln>
        </p:spPr>
      </p:pic>
      <p:pic>
        <p:nvPicPr>
          <p:cNvPr id="216" name="Shape 216"/>
          <p:cNvPicPr preferRelativeResize="0"/>
          <p:nvPr/>
        </p:nvPicPr>
        <p:blipFill>
          <a:blip r:embed="rId6">
            <a:alphaModFix/>
          </a:blip>
          <a:stretch>
            <a:fillRect/>
          </a:stretch>
        </p:blipFill>
        <p:spPr>
          <a:xfrm>
            <a:off x="4889624" y="3595775"/>
            <a:ext cx="3325549" cy="1682974"/>
          </a:xfrm>
          <a:prstGeom prst="rect">
            <a:avLst/>
          </a:prstGeom>
          <a:noFill/>
          <a:ln>
            <a:noFill/>
          </a:ln>
        </p:spPr>
      </p:pic>
      <p:sp>
        <p:nvSpPr>
          <p:cNvPr id="217" name="Shape 217"/>
          <p:cNvSpPr/>
          <p:nvPr/>
        </p:nvSpPr>
        <p:spPr>
          <a:xfrm>
            <a:off x="921900" y="3609262"/>
            <a:ext cx="3325500" cy="16830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18" name="Shape 218"/>
          <p:cNvSpPr/>
          <p:nvPr/>
        </p:nvSpPr>
        <p:spPr>
          <a:xfrm>
            <a:off x="4889650" y="3609262"/>
            <a:ext cx="3325500" cy="16830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txBox="1">
            <a:spLocks noGrp="1"/>
          </p:cNvSpPr>
          <p:nvPr>
            <p:ph type="ctrTitle"/>
          </p:nvPr>
        </p:nvSpPr>
        <p:spPr>
          <a:xfrm>
            <a:off x="685800" y="2130425"/>
            <a:ext cx="7772400" cy="1470024"/>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sp>
        <p:nvSpPr>
          <p:cNvPr id="90" name="Shape 90"/>
          <p:cNvSpPr txBox="1">
            <a:spLocks noGrp="1"/>
          </p:cNvSpPr>
          <p:nvPr>
            <p:ph type="subTitle" idx="1"/>
          </p:nvPr>
        </p:nvSpPr>
        <p:spPr>
          <a:xfrm>
            <a:off x="1371600" y="3886200"/>
            <a:ext cx="6400799" cy="1752600"/>
          </a:xfrm>
          <a:prstGeom prst="rect">
            <a:avLst/>
          </a:prstGeom>
          <a:noFill/>
          <a:ln>
            <a:noFill/>
          </a:ln>
        </p:spPr>
        <p:txBody>
          <a:bodyPr lIns="91425" tIns="45700" rIns="91425" bIns="45700" anchor="t" anchorCtr="0">
            <a:noAutofit/>
          </a:bodyPr>
          <a:lstStyle/>
          <a:p>
            <a:pPr marL="0" marR="0" lvl="0" indent="0" algn="ctr" rtl="0">
              <a:spcBef>
                <a:spcPts val="0"/>
              </a:spcBef>
              <a:buClr>
                <a:srgbClr val="888888"/>
              </a:buClr>
              <a:buSzPct val="25000"/>
              <a:buFont typeface="Arial"/>
              <a:buNone/>
            </a:pPr>
            <a:endParaRPr sz="3200" b="0" i="0" u="none" strike="noStrike" cap="none">
              <a:solidFill>
                <a:srgbClr val="888888"/>
              </a:solidFill>
              <a:latin typeface="Calibri"/>
              <a:ea typeface="Calibri"/>
              <a:cs typeface="Calibri"/>
              <a:sym typeface="Calibri"/>
            </a:endParaRPr>
          </a:p>
        </p:txBody>
      </p:sp>
      <p:pic>
        <p:nvPicPr>
          <p:cNvPr id="91" name="Shape 91"/>
          <p:cNvPicPr preferRelativeResize="0"/>
          <p:nvPr/>
        </p:nvPicPr>
        <p:blipFill rotWithShape="1">
          <a:blip r:embed="rId3">
            <a:alphaModFix/>
          </a:blip>
          <a:srcRect/>
          <a:stretch/>
        </p:blipFill>
        <p:spPr>
          <a:xfrm>
            <a:off x="0" y="-1"/>
            <a:ext cx="9289695" cy="6858000"/>
          </a:xfrm>
          <a:prstGeom prst="rect">
            <a:avLst/>
          </a:prstGeom>
          <a:noFill/>
          <a:ln>
            <a:noFill/>
          </a:ln>
        </p:spPr>
      </p:pic>
      <p:sp>
        <p:nvSpPr>
          <p:cNvPr id="92" name="Shape 92"/>
          <p:cNvSpPr txBox="1"/>
          <p:nvPr/>
        </p:nvSpPr>
        <p:spPr>
          <a:xfrm>
            <a:off x="272007" y="3461067"/>
            <a:ext cx="8282399" cy="700839"/>
          </a:xfrm>
          <a:prstGeom prst="rect">
            <a:avLst/>
          </a:prstGeom>
          <a:noFill/>
          <a:ln>
            <a:noFill/>
          </a:ln>
        </p:spPr>
        <p:txBody>
          <a:bodyPr lIns="91425" tIns="91425" rIns="91425" bIns="91425" anchor="b" anchorCtr="0">
            <a:noAutofit/>
          </a:bodyPr>
          <a:lstStyle/>
          <a:p>
            <a:pPr marL="0" marR="0" lvl="0" indent="0" algn="l" rtl="0">
              <a:spcBef>
                <a:spcPts val="0"/>
              </a:spcBef>
              <a:buClr>
                <a:schemeClr val="lt1"/>
              </a:buClr>
              <a:buSzPct val="25000"/>
              <a:buFont typeface="Century Gothic"/>
              <a:buNone/>
            </a:pPr>
            <a:r>
              <a:rPr lang="en-US" sz="3600" b="1">
                <a:solidFill>
                  <a:schemeClr val="lt1"/>
                </a:solidFill>
                <a:latin typeface="Century Gothic"/>
                <a:ea typeface="Century Gothic"/>
                <a:cs typeface="Century Gothic"/>
                <a:sym typeface="Century Gothic"/>
              </a:rPr>
              <a:t>Body Image in the Media</a:t>
            </a:r>
          </a:p>
        </p:txBody>
      </p:sp>
      <p:sp>
        <p:nvSpPr>
          <p:cNvPr id="93" name="Shape 93"/>
          <p:cNvSpPr txBox="1"/>
          <p:nvPr/>
        </p:nvSpPr>
        <p:spPr>
          <a:xfrm>
            <a:off x="272000" y="6197600"/>
            <a:ext cx="7772400" cy="560100"/>
          </a:xfrm>
          <a:prstGeom prst="rect">
            <a:avLst/>
          </a:prstGeom>
          <a:noFill/>
          <a:ln>
            <a:noFill/>
          </a:ln>
        </p:spPr>
        <p:txBody>
          <a:bodyPr lIns="91425" tIns="91425" rIns="91425" bIns="91425" anchor="t" anchorCtr="0">
            <a:noAutofit/>
          </a:bodyPr>
          <a:lstStyle/>
          <a:p>
            <a:pPr marL="0" marR="0" lvl="0" indent="0" algn="l" rtl="0">
              <a:lnSpc>
                <a:spcPct val="200000"/>
              </a:lnSpc>
              <a:spcBef>
                <a:spcPts val="0"/>
              </a:spcBef>
              <a:buClr>
                <a:srgbClr val="FFFFFF"/>
              </a:buClr>
              <a:buFont typeface="Century Gothic"/>
              <a:buNone/>
            </a:pPr>
            <a:r>
              <a:rPr lang="en-US" b="1" i="0" u="none" strike="noStrike" cap="none">
                <a:solidFill>
                  <a:srgbClr val="FFFFFF"/>
                </a:solidFill>
                <a:latin typeface="Century Gothic"/>
                <a:ea typeface="Century Gothic"/>
                <a:cs typeface="Century Gothic"/>
                <a:sym typeface="Century Gothic"/>
              </a:rPr>
              <a:t>Casey Donart, Nicole Hurley, Olivia Jones, Jenna Mytton, Maddie Weston &amp; Zach Wright</a:t>
            </a:r>
          </a:p>
        </p:txBody>
      </p:sp>
      <p:sp>
        <p:nvSpPr>
          <p:cNvPr id="94" name="Shape 94"/>
          <p:cNvSpPr txBox="1"/>
          <p:nvPr/>
        </p:nvSpPr>
        <p:spPr>
          <a:xfrm>
            <a:off x="272007" y="4024935"/>
            <a:ext cx="8354099" cy="917599"/>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rgbClr val="595959"/>
              </a:buClr>
              <a:buSzPct val="25000"/>
              <a:buFont typeface="Arial"/>
              <a:buNone/>
            </a:pPr>
            <a:r>
              <a:rPr lang="en-US" sz="3200" b="0" i="0" u="none" strike="noStrike" cap="none">
                <a:solidFill>
                  <a:srgbClr val="595959"/>
                </a:solidFill>
                <a:latin typeface="Century Gothic"/>
                <a:ea typeface="Century Gothic"/>
                <a:cs typeface="Century Gothic"/>
                <a:sym typeface="Century Gothic"/>
              </a:rPr>
              <a:t>Expressions </a:t>
            </a:r>
          </a:p>
          <a:p>
            <a:pPr marL="0" marR="0" lvl="0" indent="0" algn="l" rtl="0">
              <a:spcBef>
                <a:spcPts val="0"/>
              </a:spcBef>
              <a:buClr>
                <a:srgbClr val="888888"/>
              </a:buClr>
              <a:buFont typeface="Arial"/>
              <a:buNone/>
            </a:pPr>
            <a:endParaRPr sz="3200" b="0" i="0" u="none" strike="noStrike" cap="none">
              <a:solidFill>
                <a:srgbClr val="888888"/>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Shape 99" descr="Slide.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00" name="Shape 100"/>
          <p:cNvSpPr txBox="1">
            <a:spLocks noGrp="1"/>
          </p:cNvSpPr>
          <p:nvPr>
            <p:ph type="title"/>
          </p:nvPr>
        </p:nvSpPr>
        <p:spPr>
          <a:xfrm>
            <a:off x="457200" y="198437"/>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Century Gothic"/>
              <a:buNone/>
            </a:pPr>
            <a:r>
              <a:rPr lang="en-US" sz="4000" b="0" i="0" u="none" strike="noStrike" cap="none">
                <a:solidFill>
                  <a:schemeClr val="dk1"/>
                </a:solidFill>
                <a:latin typeface="Century Gothic"/>
                <a:ea typeface="Century Gothic"/>
                <a:cs typeface="Century Gothic"/>
                <a:sym typeface="Century Gothic"/>
              </a:rPr>
              <a:t>Now Trending.</a:t>
            </a:r>
          </a:p>
        </p:txBody>
      </p:sp>
      <p:pic>
        <p:nvPicPr>
          <p:cNvPr id="101" name="Shape 101" title="Chart"/>
          <p:cNvPicPr preferRelativeResize="0"/>
          <p:nvPr/>
        </p:nvPicPr>
        <p:blipFill>
          <a:blip r:embed="rId4">
            <a:alphaModFix/>
          </a:blip>
          <a:stretch>
            <a:fillRect/>
          </a:stretch>
        </p:blipFill>
        <p:spPr>
          <a:xfrm>
            <a:off x="1109725" y="1232275"/>
            <a:ext cx="6924550" cy="4283050"/>
          </a:xfrm>
          <a:prstGeom prst="rect">
            <a:avLst/>
          </a:prstGeom>
          <a:noFill/>
          <a:ln>
            <a:noFill/>
          </a:ln>
        </p:spPr>
      </p:pic>
      <p:sp>
        <p:nvSpPr>
          <p:cNvPr id="102" name="Shape 102"/>
          <p:cNvSpPr txBox="1"/>
          <p:nvPr/>
        </p:nvSpPr>
        <p:spPr>
          <a:xfrm>
            <a:off x="373525" y="5809375"/>
            <a:ext cx="6124500" cy="714600"/>
          </a:xfrm>
          <a:prstGeom prst="rect">
            <a:avLst/>
          </a:prstGeom>
          <a:noFill/>
          <a:ln>
            <a:noFill/>
          </a:ln>
        </p:spPr>
        <p:txBody>
          <a:bodyPr lIns="91425" tIns="91425" rIns="91425" bIns="91425" anchor="t" anchorCtr="0">
            <a:noAutofit/>
          </a:bodyPr>
          <a:lstStyle/>
          <a:p>
            <a:pPr lvl="0">
              <a:spcBef>
                <a:spcPts val="0"/>
              </a:spcBef>
              <a:buNone/>
            </a:pPr>
            <a:r>
              <a:rPr lang="en-US">
                <a:solidFill>
                  <a:srgbClr val="FFFFFF"/>
                </a:solidFill>
                <a:latin typeface="Century Gothic"/>
                <a:ea typeface="Century Gothic"/>
                <a:cs typeface="Century Gothic"/>
                <a:sym typeface="Century Gothic"/>
              </a:rPr>
              <a:t>Source: Gallup, 2001-2015</a:t>
            </a:r>
          </a:p>
        </p:txBody>
      </p:sp>
      <p:sp>
        <p:nvSpPr>
          <p:cNvPr id="103" name="Shape 103"/>
          <p:cNvSpPr txBox="1"/>
          <p:nvPr/>
        </p:nvSpPr>
        <p:spPr>
          <a:xfrm>
            <a:off x="1093350" y="1232275"/>
            <a:ext cx="6957300" cy="4296900"/>
          </a:xfrm>
          <a:prstGeom prst="rect">
            <a:avLst/>
          </a:prstGeom>
          <a:noFill/>
          <a:ln w="9525" cap="flat" cmpd="sng">
            <a:solidFill>
              <a:srgbClr val="000000"/>
            </a:solidFill>
            <a:prstDash val="solid"/>
            <a:round/>
            <a:headEnd type="none" w="med" len="med"/>
            <a:tailEnd type="none" w="med" len="med"/>
          </a:ln>
        </p:spPr>
        <p:txBody>
          <a:bodyPr lIns="91425" tIns="91425" rIns="91425" bIns="91425" anchor="t" anchorCtr="0">
            <a:noAutofit/>
          </a:bodyPr>
          <a:lstStyle/>
          <a:p>
            <a:pPr lvl="0">
              <a:spcBef>
                <a:spcPts val="0"/>
              </a:spcBef>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Shape 108" descr="Slide.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09" name="Shape 109"/>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Century Gothic"/>
              <a:buNone/>
            </a:pPr>
            <a:r>
              <a:rPr lang="en-US" sz="4000" b="0" i="0" u="none" strike="noStrike" cap="none">
                <a:solidFill>
                  <a:schemeClr val="dk1"/>
                </a:solidFill>
                <a:latin typeface="Century Gothic"/>
                <a:ea typeface="Century Gothic"/>
                <a:cs typeface="Century Gothic"/>
                <a:sym typeface="Century Gothic"/>
              </a:rPr>
              <a:t>Cultivation.</a:t>
            </a:r>
          </a:p>
        </p:txBody>
      </p:sp>
      <p:sp>
        <p:nvSpPr>
          <p:cNvPr id="110" name="Shape 110"/>
          <p:cNvSpPr txBox="1">
            <a:spLocks noGrp="1"/>
          </p:cNvSpPr>
          <p:nvPr>
            <p:ph type="body" idx="1"/>
          </p:nvPr>
        </p:nvSpPr>
        <p:spPr>
          <a:xfrm>
            <a:off x="457200" y="1328866"/>
            <a:ext cx="4597497" cy="4191401"/>
          </a:xfrm>
          <a:prstGeom prst="rect">
            <a:avLst/>
          </a:prstGeom>
          <a:noFill/>
          <a:ln>
            <a:noFill/>
          </a:ln>
        </p:spPr>
        <p:txBody>
          <a:bodyPr lIns="91425" tIns="45700" rIns="91425" bIns="45700" anchor="t" anchorCtr="0">
            <a:noAutofit/>
          </a:bodyPr>
          <a:lstStyle/>
          <a:p>
            <a:pPr marL="0" marR="0" lvl="0" indent="0" algn="l" rtl="0">
              <a:lnSpc>
                <a:spcPct val="90000"/>
              </a:lnSpc>
              <a:spcBef>
                <a:spcPts val="296"/>
              </a:spcBef>
              <a:spcAft>
                <a:spcPts val="0"/>
              </a:spcAft>
              <a:buNone/>
            </a:pPr>
            <a:endParaRPr sz="2400" b="0" i="1" u="none" strike="noStrike" cap="none">
              <a:solidFill>
                <a:schemeClr val="dk1"/>
              </a:solidFill>
              <a:latin typeface="Century Gothic"/>
              <a:ea typeface="Century Gothic"/>
              <a:cs typeface="Century Gothic"/>
              <a:sym typeface="Century Gothic"/>
            </a:endParaRPr>
          </a:p>
          <a:p>
            <a:pPr marL="0" marR="0" lvl="0" indent="0" algn="l" rtl="0">
              <a:lnSpc>
                <a:spcPct val="90000"/>
              </a:lnSpc>
              <a:spcBef>
                <a:spcPts val="370"/>
              </a:spcBef>
              <a:buNone/>
            </a:pPr>
            <a:endParaRPr sz="2400">
              <a:latin typeface="Century Gothic"/>
              <a:ea typeface="Century Gothic"/>
              <a:cs typeface="Century Gothic"/>
              <a:sym typeface="Century Gothic"/>
            </a:endParaRPr>
          </a:p>
          <a:p>
            <a:pPr marL="457200" marR="0" lvl="0" indent="-381000" algn="l" rtl="0">
              <a:lnSpc>
                <a:spcPct val="90000"/>
              </a:lnSpc>
              <a:spcBef>
                <a:spcPts val="370"/>
              </a:spcBef>
              <a:buClr>
                <a:schemeClr val="dk1"/>
              </a:buClr>
              <a:buSzPct val="100000"/>
              <a:buFont typeface="Century Gothic"/>
            </a:pPr>
            <a:r>
              <a:rPr lang="en-US" sz="2400">
                <a:latin typeface="Century Gothic"/>
                <a:ea typeface="Century Gothic"/>
                <a:cs typeface="Century Gothic"/>
                <a:sym typeface="Century Gothic"/>
              </a:rPr>
              <a:t>An increase in body-positive advertising leads people to feel more comfortable with their own bodies</a:t>
            </a:r>
          </a:p>
        </p:txBody>
      </p:sp>
      <p:pic>
        <p:nvPicPr>
          <p:cNvPr id="111" name="Shape 111" descr="tv-clipart-black-and-white-AJ_simple_television_Vector_Clipart.png"/>
          <p:cNvPicPr preferRelativeResize="0"/>
          <p:nvPr/>
        </p:nvPicPr>
        <p:blipFill rotWithShape="1">
          <a:blip r:embed="rId4">
            <a:alphaModFix/>
          </a:blip>
          <a:srcRect/>
          <a:stretch/>
        </p:blipFill>
        <p:spPr>
          <a:xfrm>
            <a:off x="5595216" y="577245"/>
            <a:ext cx="3091583" cy="4805570"/>
          </a:xfrm>
          <a:prstGeom prst="rect">
            <a:avLst/>
          </a:prstGeom>
          <a:noFill/>
          <a:ln>
            <a:noFill/>
          </a:ln>
        </p:spPr>
      </p:pic>
      <p:sp>
        <p:nvSpPr>
          <p:cNvPr id="112" name="Shape 112"/>
          <p:cNvSpPr txBox="1"/>
          <p:nvPr/>
        </p:nvSpPr>
        <p:spPr>
          <a:xfrm>
            <a:off x="5504905" y="3076221"/>
            <a:ext cx="2695222" cy="116955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300" b="1" i="0" u="none" strike="noStrike" cap="none">
                <a:solidFill>
                  <a:schemeClr val="dk1"/>
                </a:solidFill>
                <a:latin typeface="Century Gothic"/>
                <a:ea typeface="Century Gothic"/>
                <a:cs typeface="Century Gothic"/>
                <a:sym typeface="Century Gothic"/>
              </a:rPr>
              <a:t>99% of U.S. </a:t>
            </a:r>
          </a:p>
          <a:p>
            <a:pPr marL="0" marR="0" lvl="0" indent="0" algn="ctr" rtl="0">
              <a:spcBef>
                <a:spcPts val="0"/>
              </a:spcBef>
              <a:buSzPct val="25000"/>
              <a:buNone/>
            </a:pPr>
            <a:r>
              <a:rPr lang="en-US" sz="1300" b="1" i="0" u="none" strike="noStrike" cap="none">
                <a:solidFill>
                  <a:schemeClr val="dk1"/>
                </a:solidFill>
                <a:latin typeface="Century Gothic"/>
                <a:ea typeface="Century Gothic"/>
                <a:cs typeface="Century Gothic"/>
                <a:sym typeface="Century Gothic"/>
              </a:rPr>
              <a:t>households have</a:t>
            </a:r>
          </a:p>
          <a:p>
            <a:pPr marL="0" marR="0" lvl="0" indent="0" algn="ctr" rtl="0">
              <a:spcBef>
                <a:spcPts val="0"/>
              </a:spcBef>
              <a:buSzPct val="25000"/>
              <a:buNone/>
            </a:pPr>
            <a:r>
              <a:rPr lang="en-US" sz="1300" b="1" i="0" u="none" strike="noStrike" cap="none">
                <a:solidFill>
                  <a:schemeClr val="dk1"/>
                </a:solidFill>
                <a:latin typeface="Century Gothic"/>
                <a:ea typeface="Century Gothic"/>
                <a:cs typeface="Century Gothic"/>
                <a:sym typeface="Century Gothic"/>
              </a:rPr>
              <a:t>at least one TV.</a:t>
            </a:r>
          </a:p>
          <a:p>
            <a:pPr marL="0" marR="0" lvl="0" indent="0" algn="ctr" rtl="0">
              <a:spcBef>
                <a:spcPts val="0"/>
              </a:spcBef>
              <a:buSzPct val="25000"/>
              <a:buNone/>
            </a:pPr>
            <a:r>
              <a:rPr lang="en-US" sz="1300" b="0" i="1" u="none" strike="noStrike" cap="none">
                <a:solidFill>
                  <a:schemeClr val="dk1"/>
                </a:solidFill>
                <a:latin typeface="Century Gothic"/>
                <a:ea typeface="Century Gothic"/>
                <a:cs typeface="Century Gothic"/>
                <a:sym typeface="Century Gothic"/>
              </a:rPr>
              <a:t>–</a:t>
            </a:r>
            <a:r>
              <a:rPr lang="en-US" sz="1300" b="0" i="0" u="none" strike="noStrike" cap="none">
                <a:solidFill>
                  <a:schemeClr val="dk1"/>
                </a:solidFill>
                <a:latin typeface="Century Gothic"/>
                <a:ea typeface="Century Gothic"/>
                <a:cs typeface="Century Gothic"/>
                <a:sym typeface="Century Gothic"/>
              </a:rPr>
              <a:t>Static Brain, 2016 </a:t>
            </a:r>
          </a:p>
          <a:p>
            <a:pPr marL="0" marR="0" lvl="0" indent="0" algn="l" rtl="0">
              <a:spcBef>
                <a:spcPts val="0"/>
              </a:spcBef>
              <a:buNone/>
            </a:pPr>
            <a:endParaRPr sz="18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Shape 117" descr="Slide.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18" name="Shape 118"/>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Century Gothic"/>
              <a:buNone/>
            </a:pPr>
            <a:r>
              <a:rPr lang="en-US" sz="4000" b="0" i="0" u="none" strike="noStrike" cap="none">
                <a:solidFill>
                  <a:schemeClr val="dk1"/>
                </a:solidFill>
                <a:latin typeface="Century Gothic"/>
                <a:ea typeface="Century Gothic"/>
                <a:cs typeface="Century Gothic"/>
                <a:sym typeface="Century Gothic"/>
              </a:rPr>
              <a:t>Media Predictions.</a:t>
            </a:r>
          </a:p>
        </p:txBody>
      </p:sp>
      <p:sp>
        <p:nvSpPr>
          <p:cNvPr id="119" name="Shape 119"/>
          <p:cNvSpPr txBox="1">
            <a:spLocks noGrp="1"/>
          </p:cNvSpPr>
          <p:nvPr>
            <p:ph type="body" idx="1"/>
          </p:nvPr>
        </p:nvSpPr>
        <p:spPr>
          <a:xfrm>
            <a:off x="457200" y="1416750"/>
            <a:ext cx="8229600" cy="42594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US" sz="2000" b="0" i="0" u="none" strike="noStrike" cap="none">
                <a:solidFill>
                  <a:schemeClr val="dk1"/>
                </a:solidFill>
                <a:latin typeface="Century Gothic"/>
                <a:ea typeface="Century Gothic"/>
                <a:cs typeface="Century Gothic"/>
                <a:sym typeface="Century Gothic"/>
              </a:rPr>
              <a:t>1.  </a:t>
            </a:r>
            <a:r>
              <a:rPr lang="en-US" sz="2000">
                <a:latin typeface="Century Gothic"/>
                <a:ea typeface="Century Gothic"/>
                <a:cs typeface="Century Gothic"/>
                <a:sym typeface="Century Gothic"/>
              </a:rPr>
              <a:t>Advertising </a:t>
            </a:r>
            <a:r>
              <a:rPr lang="en-US" sz="2000" b="0" i="0" u="none" strike="noStrike" cap="none">
                <a:solidFill>
                  <a:schemeClr val="dk1"/>
                </a:solidFill>
                <a:latin typeface="Century Gothic"/>
                <a:ea typeface="Century Gothic"/>
                <a:cs typeface="Century Gothic"/>
                <a:sym typeface="Century Gothic"/>
              </a:rPr>
              <a:t>media has an extensive history of using white, thin female models in its content. </a:t>
            </a:r>
            <a:r>
              <a:rPr lang="en-US" sz="2000">
                <a:latin typeface="Century Gothic"/>
                <a:ea typeface="Century Gothic"/>
                <a:cs typeface="Century Gothic"/>
                <a:sym typeface="Century Gothic"/>
              </a:rPr>
              <a:t>There’s been a recent  increase in amount of diverse body types represented in media. </a:t>
            </a:r>
          </a:p>
          <a:p>
            <a:pPr marL="0" marR="0" lvl="0" indent="0" algn="l" rtl="0">
              <a:spcBef>
                <a:spcPts val="400"/>
              </a:spcBef>
              <a:spcAft>
                <a:spcPts val="0"/>
              </a:spcAft>
              <a:buClr>
                <a:schemeClr val="dk1"/>
              </a:buClr>
              <a:buSzPct val="25000"/>
              <a:buFont typeface="Arial"/>
              <a:buNone/>
            </a:pPr>
            <a:endParaRPr sz="2000" b="0" i="0" u="none" strike="noStrike" cap="none">
              <a:solidFill>
                <a:schemeClr val="dk1"/>
              </a:solidFill>
              <a:latin typeface="Century Gothic"/>
              <a:ea typeface="Century Gothic"/>
              <a:cs typeface="Century Gothic"/>
              <a:sym typeface="Century Gothic"/>
            </a:endParaRPr>
          </a:p>
          <a:p>
            <a:pPr marL="0" marR="0" lvl="0" indent="0" algn="l" rtl="0">
              <a:spcBef>
                <a:spcPts val="400"/>
              </a:spcBef>
              <a:spcAft>
                <a:spcPts val="0"/>
              </a:spcAft>
              <a:buClr>
                <a:schemeClr val="dk1"/>
              </a:buClr>
              <a:buSzPct val="25000"/>
              <a:buFont typeface="Arial"/>
              <a:buNone/>
            </a:pPr>
            <a:endParaRPr sz="2000" b="0" i="0" u="none" strike="noStrike" cap="none">
              <a:solidFill>
                <a:schemeClr val="dk1"/>
              </a:solidFill>
              <a:latin typeface="Century Gothic"/>
              <a:ea typeface="Century Gothic"/>
              <a:cs typeface="Century Gothic"/>
              <a:sym typeface="Century Gothic"/>
            </a:endParaRPr>
          </a:p>
          <a:p>
            <a:pPr marL="0" marR="0" lvl="0" indent="0" algn="l" rtl="0">
              <a:spcBef>
                <a:spcPts val="400"/>
              </a:spcBef>
              <a:spcAft>
                <a:spcPts val="0"/>
              </a:spcAft>
              <a:buClr>
                <a:schemeClr val="dk1"/>
              </a:buClr>
              <a:buSzPct val="25000"/>
              <a:buFont typeface="Arial"/>
              <a:buNone/>
            </a:pPr>
            <a:endParaRPr sz="2000" b="0" i="0" u="none" strike="noStrike" cap="none">
              <a:solidFill>
                <a:schemeClr val="dk1"/>
              </a:solidFill>
              <a:latin typeface="Century Gothic"/>
              <a:ea typeface="Century Gothic"/>
              <a:cs typeface="Century Gothic"/>
              <a:sym typeface="Century Gothic"/>
            </a:endParaRPr>
          </a:p>
          <a:p>
            <a:pPr marL="0" marR="0" lvl="0" indent="0" algn="l" rtl="0">
              <a:spcBef>
                <a:spcPts val="400"/>
              </a:spcBef>
              <a:spcAft>
                <a:spcPts val="0"/>
              </a:spcAft>
              <a:buClr>
                <a:schemeClr val="dk1"/>
              </a:buClr>
              <a:buSzPct val="25000"/>
              <a:buFont typeface="Arial"/>
              <a:buNone/>
            </a:pPr>
            <a:endParaRPr sz="2000" b="0" i="0" u="none" strike="noStrike" cap="none">
              <a:solidFill>
                <a:schemeClr val="dk1"/>
              </a:solidFill>
              <a:latin typeface="Century Gothic"/>
              <a:ea typeface="Century Gothic"/>
              <a:cs typeface="Century Gothic"/>
              <a:sym typeface="Century Gothic"/>
            </a:endParaRPr>
          </a:p>
          <a:p>
            <a:pPr marL="0" marR="0" lvl="0" indent="0" algn="l" rtl="0">
              <a:spcBef>
                <a:spcPts val="400"/>
              </a:spcBef>
              <a:spcAft>
                <a:spcPts val="0"/>
              </a:spcAft>
              <a:buClr>
                <a:schemeClr val="dk1"/>
              </a:buClr>
              <a:buSzPct val="25000"/>
              <a:buFont typeface="Arial"/>
              <a:buNone/>
            </a:pPr>
            <a:endParaRPr sz="2000" b="0" i="0" u="none" strike="noStrike" cap="none">
              <a:solidFill>
                <a:schemeClr val="dk1"/>
              </a:solidFill>
              <a:latin typeface="Century Gothic"/>
              <a:ea typeface="Century Gothic"/>
              <a:cs typeface="Century Gothic"/>
              <a:sym typeface="Century Gothic"/>
            </a:endParaRPr>
          </a:p>
          <a:p>
            <a:pPr marL="0" marR="0" lvl="0" indent="0" algn="l" rtl="0">
              <a:spcBef>
                <a:spcPts val="400"/>
              </a:spcBef>
              <a:buNone/>
            </a:pPr>
            <a:endParaRPr sz="600">
              <a:latin typeface="Century Gothic"/>
              <a:ea typeface="Century Gothic"/>
              <a:cs typeface="Century Gothic"/>
              <a:sym typeface="Century Gothic"/>
            </a:endParaRPr>
          </a:p>
          <a:p>
            <a:pPr marL="342900" marR="0" lvl="0" indent="-342900" algn="l" rtl="0">
              <a:spcBef>
                <a:spcPts val="400"/>
              </a:spcBef>
              <a:buClr>
                <a:schemeClr val="dk1"/>
              </a:buClr>
              <a:buSzPct val="100000"/>
              <a:buFont typeface="Arial"/>
              <a:buChar char="•"/>
            </a:pPr>
            <a:r>
              <a:rPr lang="en-US" sz="2000" b="0" i="0" u="none" strike="noStrike" cap="none">
                <a:solidFill>
                  <a:schemeClr val="dk1"/>
                </a:solidFill>
                <a:latin typeface="Century Gothic"/>
                <a:ea typeface="Century Gothic"/>
                <a:cs typeface="Century Gothic"/>
                <a:sym typeface="Century Gothic"/>
              </a:rPr>
              <a:t>2.</a:t>
            </a:r>
            <a:r>
              <a:rPr lang="en-US" sz="2000" i="0" u="none" strike="noStrike" cap="none">
                <a:solidFill>
                  <a:schemeClr val="dk1"/>
                </a:solidFill>
                <a:latin typeface="Century Gothic"/>
                <a:ea typeface="Century Gothic"/>
                <a:cs typeface="Century Gothic"/>
                <a:sym typeface="Century Gothic"/>
              </a:rPr>
              <a:t> The more body-positive campaigns that exist—such as Dove Real Beauty and Aerie “Real”—the more secure people will feel in regards to their own body images and weights. </a:t>
            </a:r>
          </a:p>
        </p:txBody>
      </p:sp>
      <p:pic>
        <p:nvPicPr>
          <p:cNvPr id="120" name="Shape 120" descr="carls-jr-bacon-3-way-burger-fantasy-featuring-genevieve-morton-large-6.jpg"/>
          <p:cNvPicPr preferRelativeResize="0"/>
          <p:nvPr/>
        </p:nvPicPr>
        <p:blipFill rotWithShape="1">
          <a:blip r:embed="rId4">
            <a:alphaModFix/>
          </a:blip>
          <a:srcRect/>
          <a:stretch/>
        </p:blipFill>
        <p:spPr>
          <a:xfrm>
            <a:off x="809633" y="2750648"/>
            <a:ext cx="2977500" cy="1673400"/>
          </a:xfrm>
          <a:prstGeom prst="rect">
            <a:avLst/>
          </a:prstGeom>
          <a:noFill/>
          <a:ln>
            <a:noFill/>
          </a:ln>
        </p:spPr>
      </p:pic>
      <p:pic>
        <p:nvPicPr>
          <p:cNvPr id="121" name="Shape 121" descr="g7rnbnngjgfotjghkjl6.jpg"/>
          <p:cNvPicPr preferRelativeResize="0"/>
          <p:nvPr/>
        </p:nvPicPr>
        <p:blipFill rotWithShape="1">
          <a:blip r:embed="rId5">
            <a:alphaModFix/>
          </a:blip>
          <a:srcRect/>
          <a:stretch/>
        </p:blipFill>
        <p:spPr>
          <a:xfrm>
            <a:off x="3989066" y="2750660"/>
            <a:ext cx="2974800" cy="1673400"/>
          </a:xfrm>
          <a:prstGeom prst="rect">
            <a:avLst/>
          </a:prstGeom>
          <a:noFill/>
          <a:ln>
            <a:noFill/>
          </a:ln>
        </p:spPr>
      </p:pic>
      <p:pic>
        <p:nvPicPr>
          <p:cNvPr id="122" name="Shape 122" descr="victorias_secret_ad_campaign_advertising_the_showstopper_2011.jpg"/>
          <p:cNvPicPr preferRelativeResize="0"/>
          <p:nvPr/>
        </p:nvPicPr>
        <p:blipFill rotWithShape="1">
          <a:blip r:embed="rId6">
            <a:alphaModFix/>
          </a:blip>
          <a:srcRect/>
          <a:stretch/>
        </p:blipFill>
        <p:spPr>
          <a:xfrm>
            <a:off x="7165825" y="2750660"/>
            <a:ext cx="1439100" cy="16734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Shape 127" descr="Slide.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28" name="Shape 128"/>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lgn="l">
              <a:spcBef>
                <a:spcPts val="0"/>
              </a:spcBef>
              <a:buNone/>
            </a:pPr>
            <a:r>
              <a:rPr lang="en-US" sz="4000">
                <a:latin typeface="Century Gothic"/>
                <a:ea typeface="Century Gothic"/>
                <a:cs typeface="Century Gothic"/>
                <a:sym typeface="Century Gothic"/>
              </a:rPr>
              <a:t>Content Analysis.</a:t>
            </a:r>
          </a:p>
        </p:txBody>
      </p:sp>
      <p:sp>
        <p:nvSpPr>
          <p:cNvPr id="129" name="Shape 129"/>
          <p:cNvSpPr txBox="1">
            <a:spLocks noGrp="1"/>
          </p:cNvSpPr>
          <p:nvPr>
            <p:ph type="body" idx="1"/>
          </p:nvPr>
        </p:nvSpPr>
        <p:spPr>
          <a:xfrm>
            <a:off x="457200" y="1342575"/>
            <a:ext cx="8229600" cy="4526100"/>
          </a:xfrm>
          <a:prstGeom prst="rect">
            <a:avLst/>
          </a:prstGeom>
          <a:ln>
            <a:noFill/>
          </a:ln>
        </p:spPr>
        <p:txBody>
          <a:bodyPr lIns="91425" tIns="91425" rIns="91425" bIns="91425" anchor="t" anchorCtr="0">
            <a:noAutofit/>
          </a:bodyPr>
          <a:lstStyle/>
          <a:p>
            <a:pPr marL="457200" lvl="0" indent="-342900" rtl="0">
              <a:spcBef>
                <a:spcPts val="0"/>
              </a:spcBef>
              <a:buSzPct val="100000"/>
              <a:buFont typeface="Century Gothic"/>
            </a:pPr>
            <a:r>
              <a:rPr lang="en-US" sz="1800">
                <a:latin typeface="Century Gothic"/>
                <a:ea typeface="Century Gothic"/>
                <a:cs typeface="Century Gothic"/>
                <a:sym typeface="Century Gothic"/>
              </a:rPr>
              <a:t>Television advertisements</a:t>
            </a:r>
          </a:p>
          <a:p>
            <a:pPr marL="914400" lvl="1" indent="-342900" rtl="0">
              <a:spcBef>
                <a:spcPts val="0"/>
              </a:spcBef>
              <a:buSzPct val="100000"/>
              <a:buFont typeface="Century Gothic"/>
            </a:pPr>
            <a:r>
              <a:rPr lang="en-US" sz="1800">
                <a:latin typeface="Century Gothic"/>
                <a:ea typeface="Century Gothic"/>
                <a:cs typeface="Century Gothic"/>
                <a:sym typeface="Century Gothic"/>
              </a:rPr>
              <a:t>Lack of access to concise data</a:t>
            </a:r>
          </a:p>
          <a:p>
            <a:pPr marL="914400" lvl="1" indent="-342900" rtl="0">
              <a:spcBef>
                <a:spcPts val="0"/>
              </a:spcBef>
              <a:buSzPct val="100000"/>
              <a:buFont typeface="Century Gothic"/>
            </a:pPr>
            <a:r>
              <a:rPr lang="en-US" sz="1800">
                <a:latin typeface="Century Gothic"/>
                <a:ea typeface="Century Gothic"/>
                <a:cs typeface="Century Gothic"/>
                <a:sym typeface="Century Gothic"/>
              </a:rPr>
              <a:t>Clio Awards &amp; AAF Addy Awards</a:t>
            </a:r>
          </a:p>
          <a:p>
            <a:pPr marL="1371600" lvl="2" indent="-342900" rtl="0">
              <a:spcBef>
                <a:spcPts val="0"/>
              </a:spcBef>
              <a:buSzPct val="100000"/>
              <a:buFont typeface="Century Gothic"/>
            </a:pPr>
            <a:r>
              <a:rPr lang="en-US" sz="1800">
                <a:latin typeface="Century Gothic"/>
                <a:ea typeface="Century Gothic"/>
                <a:cs typeface="Century Gothic"/>
                <a:sym typeface="Century Gothic"/>
              </a:rPr>
              <a:t>2007-2016</a:t>
            </a:r>
          </a:p>
          <a:p>
            <a:pPr marL="1371600" lvl="2" indent="-342900" rtl="0">
              <a:spcBef>
                <a:spcPts val="0"/>
              </a:spcBef>
              <a:buSzPct val="100000"/>
              <a:buFont typeface="Century Gothic"/>
            </a:pPr>
            <a:r>
              <a:rPr lang="en-US" sz="1800">
                <a:latin typeface="Century Gothic"/>
                <a:ea typeface="Century Gothic"/>
                <a:cs typeface="Century Gothic"/>
                <a:sym typeface="Century Gothic"/>
              </a:rPr>
              <a:t>10 advertisements per award per year</a:t>
            </a:r>
          </a:p>
          <a:p>
            <a:pPr marL="1828800" lvl="3" indent="-342900" rtl="0">
              <a:spcBef>
                <a:spcPts val="0"/>
              </a:spcBef>
              <a:buSzPct val="100000"/>
              <a:buFont typeface="Century Gothic"/>
            </a:pPr>
            <a:r>
              <a:rPr lang="en-US" sz="1800">
                <a:latin typeface="Century Gothic"/>
                <a:ea typeface="Century Gothic"/>
                <a:cs typeface="Century Gothic"/>
                <a:sym typeface="Century Gothic"/>
              </a:rPr>
              <a:t>Grand, Gold, Silver category winners</a:t>
            </a:r>
          </a:p>
          <a:p>
            <a:pPr marL="1828800" lvl="3" indent="-342900" rtl="0">
              <a:spcBef>
                <a:spcPts val="0"/>
              </a:spcBef>
              <a:buSzPct val="100000"/>
              <a:buFont typeface="Century Gothic"/>
            </a:pPr>
            <a:r>
              <a:rPr lang="en-US" sz="1800">
                <a:latin typeface="Century Gothic"/>
                <a:ea typeface="Century Gothic"/>
                <a:cs typeface="Century Gothic"/>
                <a:sym typeface="Century Gothic"/>
              </a:rPr>
              <a:t>Sample: ~200 advertisements </a:t>
            </a:r>
          </a:p>
          <a:p>
            <a:pPr marL="914400" lvl="1" indent="-342900" rtl="0">
              <a:spcBef>
                <a:spcPts val="0"/>
              </a:spcBef>
              <a:buSzPct val="100000"/>
              <a:buFont typeface="Century Gothic"/>
            </a:pPr>
            <a:r>
              <a:rPr lang="en-US" sz="1800">
                <a:latin typeface="Century Gothic"/>
                <a:ea typeface="Century Gothic"/>
                <a:cs typeface="Century Gothic"/>
                <a:sym typeface="Century Gothic"/>
              </a:rPr>
              <a:t>Missing data window</a:t>
            </a:r>
          </a:p>
          <a:p>
            <a:pPr marL="1371600" lvl="2" indent="-342900" rtl="0">
              <a:spcBef>
                <a:spcPts val="0"/>
              </a:spcBef>
              <a:buSzPct val="100000"/>
              <a:buFont typeface="Century Gothic"/>
            </a:pPr>
            <a:r>
              <a:rPr lang="en-US" sz="1800">
                <a:latin typeface="Century Gothic"/>
                <a:ea typeface="Century Gothic"/>
                <a:cs typeface="Century Gothic"/>
                <a:sym typeface="Century Gothic"/>
              </a:rPr>
              <a:t>AAF site crash, 2009-12</a:t>
            </a:r>
          </a:p>
          <a:p>
            <a:pPr marL="914400" lvl="1" indent="-342900" rtl="0">
              <a:spcBef>
                <a:spcPts val="0"/>
              </a:spcBef>
              <a:buSzPct val="100000"/>
              <a:buFont typeface="Century Gothic"/>
            </a:pPr>
            <a:r>
              <a:rPr lang="en-US" sz="1800" b="1">
                <a:latin typeface="Century Gothic"/>
                <a:ea typeface="Century Gothic"/>
                <a:cs typeface="Century Gothic"/>
                <a:sym typeface="Century Gothic"/>
              </a:rPr>
              <a:t>Total = 156 </a:t>
            </a:r>
          </a:p>
          <a:p>
            <a:pPr marL="457200" lvl="0" indent="-342900" rtl="0">
              <a:spcBef>
                <a:spcPts val="240"/>
              </a:spcBef>
              <a:buSzPct val="100000"/>
            </a:pPr>
            <a:r>
              <a:rPr lang="en-US" sz="1800">
                <a:latin typeface="Century Gothic"/>
                <a:ea typeface="Century Gothic"/>
                <a:cs typeface="Century Gothic"/>
                <a:sym typeface="Century Gothic"/>
              </a:rPr>
              <a:t>Potential problems and biases</a:t>
            </a:r>
          </a:p>
          <a:p>
            <a:pPr marL="914400" lvl="1" indent="-342900" rtl="0">
              <a:spcBef>
                <a:spcPts val="240"/>
              </a:spcBef>
              <a:buSzPct val="100000"/>
            </a:pPr>
            <a:r>
              <a:rPr lang="en-US" sz="1800">
                <a:latin typeface="Century Gothic"/>
                <a:ea typeface="Century Gothic"/>
                <a:cs typeface="Century Gothic"/>
                <a:sym typeface="Century Gothic"/>
              </a:rPr>
              <a:t>Analyzing only award-winning ads may have excluded others</a:t>
            </a:r>
          </a:p>
          <a:p>
            <a:pPr marL="1371600" lvl="2" indent="-342900" rtl="0">
              <a:spcBef>
                <a:spcPts val="240"/>
              </a:spcBef>
              <a:buSzPct val="100000"/>
            </a:pPr>
            <a:r>
              <a:rPr lang="en-US" sz="1800">
                <a:latin typeface="Century Gothic"/>
                <a:ea typeface="Century Gothic"/>
                <a:cs typeface="Century Gothic"/>
                <a:sym typeface="Century Gothic"/>
              </a:rPr>
              <a:t>We didn’t see any significant differences</a:t>
            </a:r>
          </a:p>
          <a:p>
            <a:pPr marL="914400" lvl="1" indent="-342900" rtl="0">
              <a:lnSpc>
                <a:spcPct val="90000"/>
              </a:lnSpc>
              <a:spcBef>
                <a:spcPts val="0"/>
              </a:spcBef>
              <a:buSzPct val="100000"/>
              <a:buFont typeface="Century Gothic"/>
            </a:pPr>
            <a:r>
              <a:rPr lang="en-US" sz="1800">
                <a:latin typeface="Century Gothic"/>
                <a:ea typeface="Century Gothic"/>
                <a:cs typeface="Century Gothic"/>
                <a:sym typeface="Century Gothic"/>
              </a:rPr>
              <a:t>Not all of our advertisements were related to body image</a:t>
            </a:r>
          </a:p>
          <a:p>
            <a:pPr marL="457200" lvl="0" indent="0" rtl="0">
              <a:spcBef>
                <a:spcPts val="0"/>
              </a:spcBef>
              <a:buNone/>
            </a:pPr>
            <a:endParaRPr sz="1800" b="1">
              <a:latin typeface="Century Gothic"/>
              <a:ea typeface="Century Gothic"/>
              <a:cs typeface="Century Gothic"/>
              <a:sym typeface="Century Gothic"/>
            </a:endParaRPr>
          </a:p>
        </p:txBody>
      </p:sp>
      <p:pic>
        <p:nvPicPr>
          <p:cNvPr id="130" name="Shape 130" descr="ADDY-Award.png"/>
          <p:cNvPicPr preferRelativeResize="0"/>
          <p:nvPr/>
        </p:nvPicPr>
        <p:blipFill rotWithShape="1">
          <a:blip r:embed="rId4">
            <a:alphaModFix/>
          </a:blip>
          <a:srcRect/>
          <a:stretch/>
        </p:blipFill>
        <p:spPr>
          <a:xfrm>
            <a:off x="6850492" y="480687"/>
            <a:ext cx="1602012" cy="2047215"/>
          </a:xfrm>
          <a:prstGeom prst="rect">
            <a:avLst/>
          </a:prstGeom>
          <a:noFill/>
          <a:ln>
            <a:noFill/>
          </a:ln>
        </p:spPr>
      </p:pic>
      <p:pic>
        <p:nvPicPr>
          <p:cNvPr id="131" name="Shape 131" descr="static1.squarespace.png"/>
          <p:cNvPicPr preferRelativeResize="0"/>
          <p:nvPr/>
        </p:nvPicPr>
        <p:blipFill rotWithShape="1">
          <a:blip r:embed="rId5">
            <a:alphaModFix/>
          </a:blip>
          <a:srcRect/>
          <a:stretch/>
        </p:blipFill>
        <p:spPr>
          <a:xfrm>
            <a:off x="6686853" y="1755822"/>
            <a:ext cx="2551742" cy="281343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Shape 136" descr="Slide.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37" name="Shape 137"/>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Century Gothic"/>
              <a:buNone/>
            </a:pPr>
            <a:r>
              <a:rPr lang="en-US" sz="4000">
                <a:latin typeface="Century Gothic"/>
                <a:ea typeface="Century Gothic"/>
                <a:cs typeface="Century Gothic"/>
                <a:sym typeface="Century Gothic"/>
              </a:rPr>
              <a:t>Content Analysis</a:t>
            </a:r>
            <a:r>
              <a:rPr lang="en-US" sz="4000" b="0" i="0" u="none" strike="noStrike" cap="none">
                <a:solidFill>
                  <a:schemeClr val="dk1"/>
                </a:solidFill>
                <a:latin typeface="Century Gothic"/>
                <a:ea typeface="Century Gothic"/>
                <a:cs typeface="Century Gothic"/>
                <a:sym typeface="Century Gothic"/>
              </a:rPr>
              <a:t>.</a:t>
            </a:r>
          </a:p>
        </p:txBody>
      </p:sp>
      <p:sp>
        <p:nvSpPr>
          <p:cNvPr id="138" name="Shape 138"/>
          <p:cNvSpPr txBox="1">
            <a:spLocks noGrp="1"/>
          </p:cNvSpPr>
          <p:nvPr>
            <p:ph type="body" idx="1"/>
          </p:nvPr>
        </p:nvSpPr>
        <p:spPr>
          <a:xfrm>
            <a:off x="457200" y="1225368"/>
            <a:ext cx="6951000" cy="2124000"/>
          </a:xfrm>
          <a:prstGeom prst="rect">
            <a:avLst/>
          </a:prstGeom>
          <a:noFill/>
          <a:ln>
            <a:noFill/>
          </a:ln>
        </p:spPr>
        <p:txBody>
          <a:bodyPr lIns="91425" tIns="45700" rIns="91425" bIns="45700" anchor="t" anchorCtr="0">
            <a:noAutofit/>
          </a:bodyPr>
          <a:lstStyle/>
          <a:p>
            <a:pPr marL="457200" lvl="0" indent="-355600" rtl="0">
              <a:lnSpc>
                <a:spcPct val="90000"/>
              </a:lnSpc>
              <a:spcBef>
                <a:spcPts val="0"/>
              </a:spcBef>
              <a:buSzPct val="100000"/>
              <a:buFont typeface="Century Gothic"/>
            </a:pPr>
            <a:r>
              <a:rPr lang="en-US" sz="2000">
                <a:latin typeface="Century Gothic"/>
                <a:ea typeface="Century Gothic"/>
                <a:cs typeface="Century Gothic"/>
                <a:sym typeface="Century Gothic"/>
              </a:rPr>
              <a:t>Method:</a:t>
            </a:r>
          </a:p>
          <a:p>
            <a:pPr marL="0" lvl="0" indent="457200" rtl="0">
              <a:lnSpc>
                <a:spcPct val="90000"/>
              </a:lnSpc>
              <a:spcBef>
                <a:spcPts val="0"/>
              </a:spcBef>
              <a:buNone/>
            </a:pPr>
            <a:r>
              <a:rPr lang="en-US" sz="2000">
                <a:latin typeface="Century Gothic"/>
                <a:ea typeface="Century Gothic"/>
                <a:cs typeface="Century Gothic"/>
                <a:sym typeface="Century Gothic"/>
              </a:rPr>
              <a:t>156 advertisements</a:t>
            </a:r>
          </a:p>
          <a:p>
            <a:pPr marL="914400" lvl="1" indent="-355600" rtl="0">
              <a:lnSpc>
                <a:spcPct val="90000"/>
              </a:lnSpc>
              <a:spcBef>
                <a:spcPts val="0"/>
              </a:spcBef>
              <a:buSzPct val="100000"/>
              <a:buFont typeface="Century Gothic"/>
            </a:pPr>
            <a:r>
              <a:rPr lang="en-US" sz="2000">
                <a:latin typeface="Century Gothic"/>
                <a:ea typeface="Century Gothic"/>
                <a:cs typeface="Century Gothic"/>
                <a:sym typeface="Century Gothic"/>
              </a:rPr>
              <a:t>Presence</a:t>
            </a:r>
          </a:p>
          <a:p>
            <a:pPr marL="914400" lvl="1" indent="-355600" rtl="0">
              <a:lnSpc>
                <a:spcPct val="90000"/>
              </a:lnSpc>
              <a:spcBef>
                <a:spcPts val="0"/>
              </a:spcBef>
              <a:buSzPct val="100000"/>
              <a:buFont typeface="Century Gothic"/>
            </a:pPr>
            <a:r>
              <a:rPr lang="en-US" sz="2000">
                <a:latin typeface="Century Gothic"/>
                <a:ea typeface="Century Gothic"/>
                <a:cs typeface="Century Gothic"/>
                <a:sym typeface="Century Gothic"/>
              </a:rPr>
              <a:t>Count</a:t>
            </a:r>
          </a:p>
          <a:p>
            <a:pPr marL="914400" lvl="1" indent="-355600" rtl="0">
              <a:lnSpc>
                <a:spcPct val="90000"/>
              </a:lnSpc>
              <a:spcBef>
                <a:spcPts val="0"/>
              </a:spcBef>
              <a:buSzPct val="100000"/>
              <a:buFont typeface="Century Gothic"/>
            </a:pPr>
            <a:r>
              <a:rPr lang="en-US" sz="2000">
                <a:latin typeface="Century Gothic"/>
                <a:ea typeface="Century Gothic"/>
                <a:cs typeface="Century Gothic"/>
                <a:sym typeface="Century Gothic"/>
              </a:rPr>
              <a:t>Sentiment</a:t>
            </a:r>
          </a:p>
          <a:p>
            <a:pPr marL="914400" lvl="1" indent="-355600" rtl="0">
              <a:lnSpc>
                <a:spcPct val="90000"/>
              </a:lnSpc>
              <a:spcBef>
                <a:spcPts val="0"/>
              </a:spcBef>
              <a:buSzPct val="100000"/>
              <a:buFont typeface="Century Gothic"/>
            </a:pPr>
            <a:r>
              <a:rPr lang="en-US" sz="2000">
                <a:latin typeface="Century Gothic"/>
                <a:ea typeface="Century Gothic"/>
                <a:cs typeface="Century Gothic"/>
                <a:sym typeface="Century Gothic"/>
              </a:rPr>
              <a:t>Relevance</a:t>
            </a:r>
          </a:p>
        </p:txBody>
      </p:sp>
      <p:pic>
        <p:nvPicPr>
          <p:cNvPr id="139" name="Shape 139" title="Chart"/>
          <p:cNvPicPr preferRelativeResize="0"/>
          <p:nvPr/>
        </p:nvPicPr>
        <p:blipFill>
          <a:blip r:embed="rId4">
            <a:alphaModFix/>
          </a:blip>
          <a:stretch>
            <a:fillRect/>
          </a:stretch>
        </p:blipFill>
        <p:spPr>
          <a:xfrm>
            <a:off x="3324774" y="2035300"/>
            <a:ext cx="5575900" cy="3446725"/>
          </a:xfrm>
          <a:prstGeom prst="rect">
            <a:avLst/>
          </a:prstGeom>
          <a:noFill/>
          <a:ln>
            <a:noFill/>
          </a:ln>
        </p:spPr>
      </p:pic>
      <p:sp>
        <p:nvSpPr>
          <p:cNvPr id="140" name="Shape 140"/>
          <p:cNvSpPr txBox="1"/>
          <p:nvPr/>
        </p:nvSpPr>
        <p:spPr>
          <a:xfrm>
            <a:off x="3329700" y="2027400"/>
            <a:ext cx="5553600" cy="3478800"/>
          </a:xfrm>
          <a:prstGeom prst="rect">
            <a:avLst/>
          </a:prstGeom>
          <a:noFill/>
          <a:ln w="9525" cap="flat" cmpd="sng">
            <a:solidFill>
              <a:srgbClr val="000000"/>
            </a:solidFill>
            <a:prstDash val="solid"/>
            <a:round/>
            <a:headEnd type="none" w="med" len="med"/>
            <a:tailEnd type="none" w="med" len="med"/>
          </a:ln>
        </p:spPr>
        <p:txBody>
          <a:bodyPr lIns="91425" tIns="91425" rIns="91425" bIns="91425" anchor="t" anchorCtr="0">
            <a:noAutofit/>
          </a:bodyPr>
          <a:lstStyle/>
          <a:p>
            <a:pPr lvl="0">
              <a:spcBef>
                <a:spcPts val="0"/>
              </a:spcBef>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sp>
        <p:nvSpPr>
          <p:cNvPr id="146" name="Shape 146"/>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None/>
            </a:pPr>
            <a:endParaRPr sz="3200" b="0" i="0" u="none" strike="noStrike" cap="none">
              <a:solidFill>
                <a:schemeClr val="dk1"/>
              </a:solidFill>
              <a:latin typeface="Calibri"/>
              <a:ea typeface="Calibri"/>
              <a:cs typeface="Calibri"/>
              <a:sym typeface="Calibri"/>
            </a:endParaRPr>
          </a:p>
        </p:txBody>
      </p:sp>
      <p:pic>
        <p:nvPicPr>
          <p:cNvPr id="147" name="Shape 147" descr="Slide.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48" name="Shape 148"/>
          <p:cNvSpPr txBox="1"/>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Century Gothic"/>
              <a:buNone/>
            </a:pPr>
            <a:r>
              <a:rPr lang="en-US" sz="4000">
                <a:solidFill>
                  <a:schemeClr val="dk1"/>
                </a:solidFill>
                <a:latin typeface="Century Gothic"/>
                <a:ea typeface="Century Gothic"/>
                <a:cs typeface="Century Gothic"/>
                <a:sym typeface="Century Gothic"/>
              </a:rPr>
              <a:t>Survey.  </a:t>
            </a:r>
          </a:p>
        </p:txBody>
      </p:sp>
      <p:sp>
        <p:nvSpPr>
          <p:cNvPr id="149" name="Shape 149"/>
          <p:cNvSpPr txBox="1"/>
          <p:nvPr/>
        </p:nvSpPr>
        <p:spPr>
          <a:xfrm>
            <a:off x="457200" y="1417650"/>
            <a:ext cx="5414700" cy="4526100"/>
          </a:xfrm>
          <a:prstGeom prst="rect">
            <a:avLst/>
          </a:prstGeom>
          <a:noFill/>
          <a:ln>
            <a:noFill/>
          </a:ln>
        </p:spPr>
        <p:txBody>
          <a:bodyPr lIns="91425" tIns="45700" rIns="91425" bIns="45700" anchor="t" anchorCtr="0">
            <a:noAutofit/>
          </a:bodyPr>
          <a:lstStyle/>
          <a:p>
            <a:pPr marL="342900" marR="0" lvl="0" indent="-368300" algn="l" rtl="0">
              <a:lnSpc>
                <a:spcPct val="90000"/>
              </a:lnSpc>
              <a:spcBef>
                <a:spcPts val="400"/>
              </a:spcBef>
              <a:spcAft>
                <a:spcPts val="0"/>
              </a:spcAft>
              <a:buClr>
                <a:schemeClr val="dk1"/>
              </a:buClr>
              <a:buSzPct val="100000"/>
              <a:buFont typeface="Arial"/>
              <a:buChar char="•"/>
            </a:pPr>
            <a:r>
              <a:rPr lang="en-US" sz="2400">
                <a:solidFill>
                  <a:schemeClr val="dk1"/>
                </a:solidFill>
                <a:latin typeface="Century Gothic"/>
                <a:ea typeface="Century Gothic"/>
                <a:cs typeface="Century Gothic"/>
                <a:sym typeface="Century Gothic"/>
              </a:rPr>
              <a:t>Manipulated wording of survey question </a:t>
            </a:r>
          </a:p>
          <a:p>
            <a:pPr marR="0" lvl="0" algn="l" rtl="0">
              <a:lnSpc>
                <a:spcPct val="90000"/>
              </a:lnSpc>
              <a:spcBef>
                <a:spcPts val="400"/>
              </a:spcBef>
              <a:spcAft>
                <a:spcPts val="0"/>
              </a:spcAft>
              <a:buNone/>
            </a:pPr>
            <a:endParaRPr sz="2000">
              <a:solidFill>
                <a:schemeClr val="dk1"/>
              </a:solidFill>
              <a:latin typeface="Century Gothic"/>
              <a:ea typeface="Century Gothic"/>
              <a:cs typeface="Century Gothic"/>
              <a:sym typeface="Century Gothic"/>
            </a:endParaRPr>
          </a:p>
          <a:p>
            <a:pPr marL="914400" marR="0" lvl="0" indent="0" algn="l" rtl="0">
              <a:lnSpc>
                <a:spcPct val="90000"/>
              </a:lnSpc>
              <a:spcBef>
                <a:spcPts val="400"/>
              </a:spcBef>
              <a:spcAft>
                <a:spcPts val="0"/>
              </a:spcAft>
              <a:buClr>
                <a:srgbClr val="4F9594"/>
              </a:buClr>
              <a:buSzPct val="25000"/>
              <a:buFont typeface="Arial"/>
              <a:buNone/>
            </a:pPr>
            <a:r>
              <a:rPr lang="en-US" sz="1800" b="1">
                <a:solidFill>
                  <a:srgbClr val="4F9594"/>
                </a:solidFill>
                <a:latin typeface="Century Gothic"/>
                <a:ea typeface="Century Gothic"/>
                <a:cs typeface="Century Gothic"/>
                <a:sym typeface="Century Gothic"/>
              </a:rPr>
              <a:t>When diverse body types</a:t>
            </a:r>
            <a:r>
              <a:rPr lang="en-US" sz="1800">
                <a:solidFill>
                  <a:srgbClr val="4F9594"/>
                </a:solidFill>
                <a:latin typeface="Century Gothic"/>
                <a:ea typeface="Century Gothic"/>
                <a:cs typeface="Century Gothic"/>
                <a:sym typeface="Century Gothic"/>
              </a:rPr>
              <a:t> </a:t>
            </a:r>
            <a:r>
              <a:rPr lang="en-US" sz="1800">
                <a:solidFill>
                  <a:srgbClr val="000000"/>
                </a:solidFill>
                <a:latin typeface="Century Gothic"/>
                <a:ea typeface="Century Gothic"/>
                <a:cs typeface="Century Gothic"/>
                <a:sym typeface="Century Gothic"/>
              </a:rPr>
              <a:t>are represented in television</a:t>
            </a:r>
            <a:r>
              <a:rPr lang="en-US" sz="1800">
                <a:latin typeface="Century Gothic"/>
                <a:ea typeface="Century Gothic"/>
                <a:cs typeface="Century Gothic"/>
                <a:sym typeface="Century Gothic"/>
              </a:rPr>
              <a:t> </a:t>
            </a:r>
            <a:r>
              <a:rPr lang="en-US" sz="1800">
                <a:solidFill>
                  <a:srgbClr val="000000"/>
                </a:solidFill>
                <a:latin typeface="Century Gothic"/>
                <a:ea typeface="Century Gothic"/>
                <a:cs typeface="Century Gothic"/>
                <a:sym typeface="Century Gothic"/>
              </a:rPr>
              <a:t>advertisements, I feel comfortable </a:t>
            </a:r>
          </a:p>
          <a:p>
            <a:pPr marL="914400" marR="0" lvl="0" indent="0" algn="l" rtl="0">
              <a:lnSpc>
                <a:spcPct val="90000"/>
              </a:lnSpc>
              <a:spcBef>
                <a:spcPts val="400"/>
              </a:spcBef>
              <a:spcAft>
                <a:spcPts val="0"/>
              </a:spcAft>
              <a:buClr>
                <a:srgbClr val="4F9594"/>
              </a:buClr>
              <a:buSzPct val="25000"/>
              <a:buFont typeface="Arial"/>
              <a:buNone/>
            </a:pPr>
            <a:r>
              <a:rPr lang="en-US" sz="1800">
                <a:solidFill>
                  <a:srgbClr val="000000"/>
                </a:solidFill>
                <a:latin typeface="Century Gothic"/>
                <a:ea typeface="Century Gothic"/>
                <a:cs typeface="Century Gothic"/>
                <a:sym typeface="Century Gothic"/>
              </a:rPr>
              <a:t>with my own appearance.</a:t>
            </a:r>
          </a:p>
          <a:p>
            <a:pPr marL="0" marR="0" lvl="0" indent="0" algn="l" rtl="0">
              <a:lnSpc>
                <a:spcPct val="90000"/>
              </a:lnSpc>
              <a:spcBef>
                <a:spcPts val="400"/>
              </a:spcBef>
              <a:spcAft>
                <a:spcPts val="0"/>
              </a:spcAft>
              <a:buClr>
                <a:schemeClr val="dk1"/>
              </a:buClr>
              <a:buFont typeface="Arial"/>
              <a:buNone/>
            </a:pPr>
            <a:endParaRPr sz="2000">
              <a:solidFill>
                <a:srgbClr val="000000"/>
              </a:solidFill>
              <a:latin typeface="Calibri"/>
              <a:ea typeface="Calibri"/>
              <a:cs typeface="Calibri"/>
              <a:sym typeface="Calibri"/>
            </a:endParaRPr>
          </a:p>
          <a:p>
            <a:pPr marL="914400" marR="0" lvl="0" indent="0" algn="l" rtl="0">
              <a:lnSpc>
                <a:spcPct val="90000"/>
              </a:lnSpc>
              <a:spcBef>
                <a:spcPts val="400"/>
              </a:spcBef>
              <a:buClr>
                <a:srgbClr val="4F9594"/>
              </a:buClr>
              <a:buSzPct val="25000"/>
              <a:buFont typeface="Arial"/>
              <a:buNone/>
            </a:pPr>
            <a:r>
              <a:rPr lang="en-US" sz="1800" b="1">
                <a:solidFill>
                  <a:srgbClr val="4F9594"/>
                </a:solidFill>
                <a:latin typeface="Century Gothic"/>
                <a:ea typeface="Century Gothic"/>
                <a:cs typeface="Century Gothic"/>
                <a:sym typeface="Century Gothic"/>
              </a:rPr>
              <a:t>When models and actors </a:t>
            </a:r>
            <a:r>
              <a:rPr lang="en-US" sz="1800">
                <a:solidFill>
                  <a:srgbClr val="000000"/>
                </a:solidFill>
                <a:latin typeface="Century Gothic"/>
                <a:ea typeface="Century Gothic"/>
                <a:cs typeface="Century Gothic"/>
                <a:sym typeface="Century Gothic"/>
              </a:rPr>
              <a:t>are represented in television advertisements, I feel comfortable </a:t>
            </a:r>
          </a:p>
          <a:p>
            <a:pPr marL="914400" marR="0" lvl="0" indent="0" algn="l" rtl="0">
              <a:lnSpc>
                <a:spcPct val="90000"/>
              </a:lnSpc>
              <a:spcBef>
                <a:spcPts val="400"/>
              </a:spcBef>
              <a:buClr>
                <a:srgbClr val="4F9594"/>
              </a:buClr>
              <a:buSzPct val="25000"/>
              <a:buFont typeface="Arial"/>
              <a:buNone/>
            </a:pPr>
            <a:r>
              <a:rPr lang="en-US" sz="1800">
                <a:solidFill>
                  <a:srgbClr val="000000"/>
                </a:solidFill>
                <a:latin typeface="Century Gothic"/>
                <a:ea typeface="Century Gothic"/>
                <a:cs typeface="Century Gothic"/>
                <a:sym typeface="Century Gothic"/>
              </a:rPr>
              <a:t>wit</a:t>
            </a:r>
            <a:r>
              <a:rPr lang="en-US" sz="1800">
                <a:latin typeface="Century Gothic"/>
                <a:ea typeface="Century Gothic"/>
                <a:cs typeface="Century Gothic"/>
                <a:sym typeface="Century Gothic"/>
              </a:rPr>
              <a:t>h </a:t>
            </a:r>
            <a:r>
              <a:rPr lang="en-US" sz="1800">
                <a:solidFill>
                  <a:srgbClr val="000000"/>
                </a:solidFill>
                <a:latin typeface="Century Gothic"/>
                <a:ea typeface="Century Gothic"/>
                <a:cs typeface="Century Gothic"/>
                <a:sym typeface="Century Gothic"/>
              </a:rPr>
              <a:t>my own appearance.</a:t>
            </a:r>
          </a:p>
        </p:txBody>
      </p:sp>
      <p:pic>
        <p:nvPicPr>
          <p:cNvPr id="150" name="Shape 150" descr="qmark-icon.png"/>
          <p:cNvPicPr preferRelativeResize="0"/>
          <p:nvPr/>
        </p:nvPicPr>
        <p:blipFill rotWithShape="1">
          <a:blip r:embed="rId4">
            <a:alphaModFix/>
          </a:blip>
          <a:srcRect/>
          <a:stretch/>
        </p:blipFill>
        <p:spPr>
          <a:xfrm>
            <a:off x="695336" y="2472751"/>
            <a:ext cx="606900" cy="606900"/>
          </a:xfrm>
          <a:prstGeom prst="rect">
            <a:avLst/>
          </a:prstGeom>
          <a:noFill/>
          <a:ln>
            <a:noFill/>
          </a:ln>
        </p:spPr>
      </p:pic>
      <p:pic>
        <p:nvPicPr>
          <p:cNvPr id="151" name="Shape 151" descr="qmark-icon.png"/>
          <p:cNvPicPr preferRelativeResize="0"/>
          <p:nvPr/>
        </p:nvPicPr>
        <p:blipFill rotWithShape="1">
          <a:blip r:embed="rId4">
            <a:alphaModFix/>
          </a:blip>
          <a:srcRect/>
          <a:stretch/>
        </p:blipFill>
        <p:spPr>
          <a:xfrm>
            <a:off x="695337" y="3905548"/>
            <a:ext cx="606899" cy="606900"/>
          </a:xfrm>
          <a:prstGeom prst="rect">
            <a:avLst/>
          </a:prstGeom>
          <a:noFill/>
          <a:ln>
            <a:noFill/>
          </a:ln>
        </p:spPr>
      </p:pic>
      <p:pic>
        <p:nvPicPr>
          <p:cNvPr id="152" name="Shape 152"/>
          <p:cNvPicPr preferRelativeResize="0"/>
          <p:nvPr/>
        </p:nvPicPr>
        <p:blipFill>
          <a:blip r:embed="rId5">
            <a:alphaModFix/>
          </a:blip>
          <a:stretch>
            <a:fillRect/>
          </a:stretch>
        </p:blipFill>
        <p:spPr>
          <a:xfrm>
            <a:off x="5871905" y="1600200"/>
            <a:ext cx="2749025" cy="33211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Shape 157"/>
          <p:cNvSpPr txBox="1">
            <a:spLocks noGrp="1"/>
          </p:cNvSpPr>
          <p:nvPr>
            <p:ph type="title"/>
          </p:nvPr>
        </p:nvSpPr>
        <p:spPr>
          <a:xfrm>
            <a:off x="1143450" y="1250599"/>
            <a:ext cx="6857100" cy="9522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sp>
        <p:nvSpPr>
          <p:cNvPr id="158" name="Shape 158"/>
          <p:cNvSpPr txBox="1">
            <a:spLocks noGrp="1"/>
          </p:cNvSpPr>
          <p:nvPr>
            <p:ph type="body" idx="1"/>
          </p:nvPr>
        </p:nvSpPr>
        <p:spPr>
          <a:xfrm>
            <a:off x="1143450" y="2355080"/>
            <a:ext cx="6857100" cy="3771300"/>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None/>
            </a:pPr>
            <a:endParaRPr sz="3200" b="0" i="0" u="none" strike="noStrike" cap="none">
              <a:solidFill>
                <a:schemeClr val="dk1"/>
              </a:solidFill>
              <a:latin typeface="Calibri"/>
              <a:ea typeface="Calibri"/>
              <a:cs typeface="Calibri"/>
              <a:sym typeface="Calibri"/>
            </a:endParaRPr>
          </a:p>
        </p:txBody>
      </p:sp>
      <p:pic>
        <p:nvPicPr>
          <p:cNvPr id="159" name="Shape 159" descr="Slide.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60" name="Shape 160"/>
          <p:cNvSpPr txBox="1"/>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Century Gothic"/>
              <a:buNone/>
            </a:pPr>
            <a:r>
              <a:rPr lang="en-US" sz="4000">
                <a:solidFill>
                  <a:schemeClr val="dk1"/>
                </a:solidFill>
                <a:latin typeface="Century Gothic"/>
                <a:ea typeface="Century Gothic"/>
                <a:cs typeface="Century Gothic"/>
                <a:sym typeface="Century Gothic"/>
              </a:rPr>
              <a:t>Survey Results.  </a:t>
            </a:r>
          </a:p>
        </p:txBody>
      </p:sp>
      <p:pic>
        <p:nvPicPr>
          <p:cNvPr id="161" name="Shape 161"/>
          <p:cNvPicPr preferRelativeResize="0"/>
          <p:nvPr/>
        </p:nvPicPr>
        <p:blipFill rotWithShape="1">
          <a:blip r:embed="rId4">
            <a:alphaModFix/>
          </a:blip>
          <a:srcRect l="2633" r="2624"/>
          <a:stretch/>
        </p:blipFill>
        <p:spPr>
          <a:xfrm>
            <a:off x="4759552" y="2076223"/>
            <a:ext cx="2488404" cy="3545631"/>
          </a:xfrm>
          <a:prstGeom prst="rect">
            <a:avLst/>
          </a:prstGeom>
          <a:noFill/>
          <a:ln>
            <a:noFill/>
          </a:ln>
        </p:spPr>
      </p:pic>
      <p:pic>
        <p:nvPicPr>
          <p:cNvPr id="162" name="Shape 162"/>
          <p:cNvPicPr preferRelativeResize="0"/>
          <p:nvPr/>
        </p:nvPicPr>
        <p:blipFill>
          <a:blip r:embed="rId5">
            <a:alphaModFix/>
          </a:blip>
          <a:stretch>
            <a:fillRect/>
          </a:stretch>
        </p:blipFill>
        <p:spPr>
          <a:xfrm>
            <a:off x="1834124" y="2076234"/>
            <a:ext cx="2488404" cy="3545621"/>
          </a:xfrm>
          <a:prstGeom prst="rect">
            <a:avLst/>
          </a:prstGeom>
          <a:noFill/>
          <a:ln>
            <a:noFill/>
          </a:ln>
        </p:spPr>
      </p:pic>
      <p:sp>
        <p:nvSpPr>
          <p:cNvPr id="163" name="Shape 163"/>
          <p:cNvSpPr txBox="1"/>
          <p:nvPr/>
        </p:nvSpPr>
        <p:spPr>
          <a:xfrm>
            <a:off x="1834020" y="2089909"/>
            <a:ext cx="2488500" cy="3532200"/>
          </a:xfrm>
          <a:prstGeom prst="rect">
            <a:avLst/>
          </a:prstGeom>
          <a:noFill/>
          <a:ln w="9525" cap="flat" cmpd="sng">
            <a:solidFill>
              <a:srgbClr val="000000"/>
            </a:solidFill>
            <a:prstDash val="solid"/>
            <a:round/>
            <a:headEnd type="none" w="med" len="med"/>
            <a:tailEnd type="none" w="med" len="med"/>
          </a:ln>
        </p:spPr>
        <p:txBody>
          <a:bodyPr lIns="91425" tIns="91425" rIns="91425" bIns="91425" anchor="t" anchorCtr="0">
            <a:noAutofit/>
          </a:bodyPr>
          <a:lstStyle/>
          <a:p>
            <a:pPr lvl="0">
              <a:spcBef>
                <a:spcPts val="0"/>
              </a:spcBef>
              <a:buNone/>
            </a:pPr>
            <a:endParaRPr/>
          </a:p>
        </p:txBody>
      </p:sp>
      <p:sp>
        <p:nvSpPr>
          <p:cNvPr id="164" name="Shape 164"/>
          <p:cNvSpPr txBox="1"/>
          <p:nvPr/>
        </p:nvSpPr>
        <p:spPr>
          <a:xfrm>
            <a:off x="4759552" y="2083035"/>
            <a:ext cx="2488499" cy="3532200"/>
          </a:xfrm>
          <a:prstGeom prst="rect">
            <a:avLst/>
          </a:prstGeom>
          <a:noFill/>
          <a:ln w="9525" cap="flat" cmpd="sng">
            <a:solidFill>
              <a:srgbClr val="000000"/>
            </a:solidFill>
            <a:prstDash val="solid"/>
            <a:round/>
            <a:headEnd type="none" w="med" len="med"/>
            <a:tailEnd type="none" w="med" len="med"/>
          </a:ln>
        </p:spPr>
        <p:txBody>
          <a:bodyPr lIns="91425" tIns="91425" rIns="91425" bIns="91425" anchor="t" anchorCtr="0">
            <a:noAutofit/>
          </a:bodyPr>
          <a:lstStyle/>
          <a:p>
            <a:pPr lvl="0" rtl="0">
              <a:spcBef>
                <a:spcPts val="0"/>
              </a:spcBef>
              <a:buNone/>
            </a:pPr>
            <a:endParaRPr/>
          </a:p>
        </p:txBody>
      </p:sp>
      <p:sp>
        <p:nvSpPr>
          <p:cNvPr id="165" name="Shape 165"/>
          <p:cNvSpPr txBox="1"/>
          <p:nvPr/>
        </p:nvSpPr>
        <p:spPr>
          <a:xfrm>
            <a:off x="338475" y="1177025"/>
            <a:ext cx="8697600" cy="726500"/>
          </a:xfrm>
          <a:prstGeom prst="rect">
            <a:avLst/>
          </a:prstGeom>
          <a:noFill/>
          <a:ln>
            <a:noFill/>
          </a:ln>
        </p:spPr>
        <p:txBody>
          <a:bodyPr lIns="91425" tIns="91425" rIns="91425" bIns="91425" anchor="t" anchorCtr="0">
            <a:noAutofit/>
          </a:bodyPr>
          <a:lstStyle/>
          <a:p>
            <a:pPr lvl="0" algn="ctr">
              <a:spcBef>
                <a:spcPts val="0"/>
              </a:spcBef>
              <a:buNone/>
            </a:pPr>
            <a:r>
              <a:rPr lang="en-US" b="1" dirty="0">
                <a:latin typeface="Century Gothic"/>
                <a:ea typeface="Century Gothic"/>
                <a:cs typeface="Century Gothic"/>
                <a:sym typeface="Century Gothic"/>
              </a:rPr>
              <a:t>1 	</a:t>
            </a:r>
            <a:r>
              <a:rPr lang="en-US" b="1" dirty="0" smtClean="0">
                <a:latin typeface="Century Gothic"/>
                <a:ea typeface="Century Gothic"/>
                <a:cs typeface="Century Gothic"/>
                <a:sym typeface="Century Gothic"/>
              </a:rPr>
              <a:t>	 2 	</a:t>
            </a:r>
            <a:r>
              <a:rPr lang="en-US" b="1" dirty="0">
                <a:latin typeface="Century Gothic"/>
                <a:ea typeface="Century Gothic"/>
                <a:cs typeface="Century Gothic"/>
                <a:sym typeface="Century Gothic"/>
              </a:rPr>
              <a:t>	</a:t>
            </a:r>
            <a:r>
              <a:rPr lang="en-US" b="1" dirty="0" smtClean="0">
                <a:latin typeface="Century Gothic"/>
                <a:ea typeface="Century Gothic"/>
                <a:cs typeface="Century Gothic"/>
                <a:sym typeface="Century Gothic"/>
              </a:rPr>
              <a:t>3 </a:t>
            </a:r>
            <a:r>
              <a:rPr lang="en-US" b="1" dirty="0">
                <a:latin typeface="Century Gothic"/>
                <a:ea typeface="Century Gothic"/>
                <a:cs typeface="Century Gothic"/>
                <a:sym typeface="Century Gothic"/>
              </a:rPr>
              <a:t> </a:t>
            </a:r>
            <a:r>
              <a:rPr lang="en-US" b="1" dirty="0" smtClean="0">
                <a:latin typeface="Century Gothic"/>
                <a:ea typeface="Century Gothic"/>
                <a:cs typeface="Century Gothic"/>
                <a:sym typeface="Century Gothic"/>
              </a:rPr>
              <a:t>		</a:t>
            </a:r>
            <a:r>
              <a:rPr lang="en-US" b="1" dirty="0" smtClean="0">
                <a:latin typeface="Century Gothic"/>
                <a:ea typeface="Century Gothic"/>
                <a:cs typeface="Century Gothic"/>
                <a:sym typeface="Century Gothic"/>
              </a:rPr>
              <a:t>4</a:t>
            </a:r>
            <a:r>
              <a:rPr lang="en-US" b="1" dirty="0">
                <a:latin typeface="Century Gothic"/>
                <a:ea typeface="Century Gothic"/>
                <a:cs typeface="Century Gothic"/>
                <a:sym typeface="Century Gothic"/>
              </a:rPr>
              <a:t>	</a:t>
            </a:r>
            <a:r>
              <a:rPr lang="en-US" b="1" dirty="0" smtClean="0">
                <a:latin typeface="Century Gothic"/>
                <a:ea typeface="Century Gothic"/>
                <a:cs typeface="Century Gothic"/>
                <a:sym typeface="Century Gothic"/>
              </a:rPr>
              <a:t>	</a:t>
            </a:r>
            <a:r>
              <a:rPr lang="en-US" b="1" dirty="0" smtClean="0">
                <a:latin typeface="Century Gothic"/>
                <a:ea typeface="Century Gothic"/>
                <a:cs typeface="Century Gothic"/>
                <a:sym typeface="Century Gothic"/>
              </a:rPr>
              <a:t> </a:t>
            </a:r>
            <a:r>
              <a:rPr lang="en-US" b="1" dirty="0">
                <a:latin typeface="Century Gothic"/>
                <a:ea typeface="Century Gothic"/>
                <a:cs typeface="Century Gothic"/>
                <a:sym typeface="Century Gothic"/>
              </a:rPr>
              <a:t>5</a:t>
            </a:r>
          </a:p>
        </p:txBody>
      </p:sp>
      <p:sp>
        <p:nvSpPr>
          <p:cNvPr id="166" name="Shape 166"/>
          <p:cNvSpPr txBox="1"/>
          <p:nvPr/>
        </p:nvSpPr>
        <p:spPr>
          <a:xfrm>
            <a:off x="7314225" y="1550150"/>
            <a:ext cx="2119200" cy="353100"/>
          </a:xfrm>
          <a:prstGeom prst="rect">
            <a:avLst/>
          </a:prstGeom>
          <a:noFill/>
          <a:ln>
            <a:noFill/>
          </a:ln>
        </p:spPr>
        <p:txBody>
          <a:bodyPr lIns="91425" tIns="91425" rIns="91425" bIns="91425" anchor="t" anchorCtr="0">
            <a:noAutofit/>
          </a:bodyPr>
          <a:lstStyle/>
          <a:p>
            <a:pPr lvl="0" algn="ctr">
              <a:spcBef>
                <a:spcPts val="0"/>
              </a:spcBef>
              <a:buNone/>
            </a:pPr>
            <a:r>
              <a:rPr lang="en-US" sz="1100">
                <a:latin typeface="Century Gothic"/>
                <a:ea typeface="Century Gothic"/>
                <a:cs typeface="Century Gothic"/>
                <a:sym typeface="Century Gothic"/>
              </a:rPr>
              <a:t>Strongly agree</a:t>
            </a:r>
          </a:p>
        </p:txBody>
      </p:sp>
      <p:sp>
        <p:nvSpPr>
          <p:cNvPr id="167" name="Shape 167"/>
          <p:cNvSpPr txBox="1"/>
          <p:nvPr/>
        </p:nvSpPr>
        <p:spPr>
          <a:xfrm>
            <a:off x="5538725" y="1550425"/>
            <a:ext cx="2119200" cy="353100"/>
          </a:xfrm>
          <a:prstGeom prst="rect">
            <a:avLst/>
          </a:prstGeom>
          <a:noFill/>
          <a:ln>
            <a:noFill/>
          </a:ln>
        </p:spPr>
        <p:txBody>
          <a:bodyPr lIns="91425" tIns="91425" rIns="91425" bIns="91425" anchor="t" anchorCtr="0">
            <a:noAutofit/>
          </a:bodyPr>
          <a:lstStyle/>
          <a:p>
            <a:pPr lvl="0" algn="ctr" rtl="0">
              <a:spcBef>
                <a:spcPts val="0"/>
              </a:spcBef>
              <a:buNone/>
            </a:pPr>
            <a:r>
              <a:rPr lang="en-US" sz="1100">
                <a:latin typeface="Century Gothic"/>
                <a:ea typeface="Century Gothic"/>
                <a:cs typeface="Century Gothic"/>
                <a:sym typeface="Century Gothic"/>
              </a:rPr>
              <a:t>Somewhat agree</a:t>
            </a:r>
          </a:p>
        </p:txBody>
      </p:sp>
      <p:sp>
        <p:nvSpPr>
          <p:cNvPr id="168" name="Shape 168"/>
          <p:cNvSpPr txBox="1"/>
          <p:nvPr/>
        </p:nvSpPr>
        <p:spPr>
          <a:xfrm>
            <a:off x="3627675" y="1570375"/>
            <a:ext cx="2119200" cy="353100"/>
          </a:xfrm>
          <a:prstGeom prst="rect">
            <a:avLst/>
          </a:prstGeom>
          <a:noFill/>
          <a:ln>
            <a:noFill/>
          </a:ln>
        </p:spPr>
        <p:txBody>
          <a:bodyPr lIns="91425" tIns="91425" rIns="91425" bIns="91425" anchor="t" anchorCtr="0">
            <a:noAutofit/>
          </a:bodyPr>
          <a:lstStyle/>
          <a:p>
            <a:pPr lvl="0" algn="ctr" rtl="0">
              <a:spcBef>
                <a:spcPts val="0"/>
              </a:spcBef>
              <a:buNone/>
            </a:pPr>
            <a:r>
              <a:rPr lang="en-US" sz="1100">
                <a:latin typeface="Century Gothic"/>
                <a:ea typeface="Century Gothic"/>
                <a:cs typeface="Century Gothic"/>
                <a:sym typeface="Century Gothic"/>
              </a:rPr>
              <a:t>Neither agree nor disagree</a:t>
            </a:r>
          </a:p>
        </p:txBody>
      </p:sp>
      <p:sp>
        <p:nvSpPr>
          <p:cNvPr id="169" name="Shape 169"/>
          <p:cNvSpPr txBox="1"/>
          <p:nvPr/>
        </p:nvSpPr>
        <p:spPr>
          <a:xfrm>
            <a:off x="1834125" y="1570387"/>
            <a:ext cx="2119200" cy="353100"/>
          </a:xfrm>
          <a:prstGeom prst="rect">
            <a:avLst/>
          </a:prstGeom>
          <a:noFill/>
          <a:ln>
            <a:noFill/>
          </a:ln>
        </p:spPr>
        <p:txBody>
          <a:bodyPr lIns="91425" tIns="91425" rIns="91425" bIns="91425" anchor="t" anchorCtr="0">
            <a:noAutofit/>
          </a:bodyPr>
          <a:lstStyle/>
          <a:p>
            <a:pPr lvl="0" algn="ctr" rtl="0">
              <a:spcBef>
                <a:spcPts val="0"/>
              </a:spcBef>
              <a:buNone/>
            </a:pPr>
            <a:r>
              <a:rPr lang="en-US" sz="1100">
                <a:latin typeface="Century Gothic"/>
                <a:ea typeface="Century Gothic"/>
                <a:cs typeface="Century Gothic"/>
                <a:sym typeface="Century Gothic"/>
              </a:rPr>
              <a:t>Somewhat disagree</a:t>
            </a:r>
          </a:p>
        </p:txBody>
      </p:sp>
      <p:sp>
        <p:nvSpPr>
          <p:cNvPr id="170" name="Shape 170"/>
          <p:cNvSpPr txBox="1"/>
          <p:nvPr/>
        </p:nvSpPr>
        <p:spPr>
          <a:xfrm>
            <a:off x="0" y="1550137"/>
            <a:ext cx="2119200" cy="353100"/>
          </a:xfrm>
          <a:prstGeom prst="rect">
            <a:avLst/>
          </a:prstGeom>
          <a:noFill/>
          <a:ln>
            <a:noFill/>
          </a:ln>
        </p:spPr>
        <p:txBody>
          <a:bodyPr lIns="91425" tIns="91425" rIns="91425" bIns="91425" anchor="t" anchorCtr="0">
            <a:noAutofit/>
          </a:bodyPr>
          <a:lstStyle/>
          <a:p>
            <a:pPr lvl="0" algn="ctr" rtl="0">
              <a:spcBef>
                <a:spcPts val="0"/>
              </a:spcBef>
              <a:buNone/>
            </a:pPr>
            <a:r>
              <a:rPr lang="en-US" sz="1100">
                <a:latin typeface="Century Gothic"/>
                <a:ea typeface="Century Gothic"/>
                <a:cs typeface="Century Gothic"/>
                <a:sym typeface="Century Gothic"/>
              </a:rPr>
              <a:t>Strongly disagree</a:t>
            </a:r>
          </a:p>
        </p:txBody>
      </p:sp>
      <p:cxnSp>
        <p:nvCxnSpPr>
          <p:cNvPr id="171" name="Shape 171"/>
          <p:cNvCxnSpPr/>
          <p:nvPr/>
        </p:nvCxnSpPr>
        <p:spPr>
          <a:xfrm flipH="1">
            <a:off x="794775" y="2016200"/>
            <a:ext cx="853500" cy="603300"/>
          </a:xfrm>
          <a:prstGeom prst="straightConnector1">
            <a:avLst/>
          </a:prstGeom>
          <a:noFill/>
          <a:ln w="9525" cap="flat" cmpd="sng">
            <a:solidFill>
              <a:schemeClr val="accent5">
                <a:lumMod val="75000"/>
              </a:schemeClr>
            </a:solidFill>
            <a:prstDash val="solid"/>
            <a:round/>
            <a:headEnd type="none" w="lg" len="lg"/>
            <a:tailEnd type="triangle" w="lg" len="lg"/>
          </a:ln>
        </p:spPr>
      </p:cxnSp>
      <p:cxnSp>
        <p:nvCxnSpPr>
          <p:cNvPr id="172" name="Shape 172"/>
          <p:cNvCxnSpPr/>
          <p:nvPr/>
        </p:nvCxnSpPr>
        <p:spPr>
          <a:xfrm>
            <a:off x="7508475" y="2036300"/>
            <a:ext cx="853500" cy="603300"/>
          </a:xfrm>
          <a:prstGeom prst="straightConnector1">
            <a:avLst/>
          </a:prstGeom>
          <a:noFill/>
          <a:ln w="9525" cap="flat" cmpd="sng">
            <a:solidFill>
              <a:schemeClr val="accent5">
                <a:lumMod val="75000"/>
              </a:schemeClr>
            </a:solidFill>
            <a:prstDash val="solid"/>
            <a:round/>
            <a:headEnd type="none" w="lg" len="lg"/>
            <a:tailEnd type="triangle" w="lg" len="lg"/>
          </a:ln>
        </p:spPr>
      </p:cxnSp>
      <p:sp>
        <p:nvSpPr>
          <p:cNvPr id="173" name="Shape 173"/>
          <p:cNvSpPr txBox="1"/>
          <p:nvPr/>
        </p:nvSpPr>
        <p:spPr>
          <a:xfrm>
            <a:off x="0" y="2732450"/>
            <a:ext cx="1530600" cy="1020300"/>
          </a:xfrm>
          <a:prstGeom prst="rect">
            <a:avLst/>
          </a:prstGeom>
          <a:noFill/>
          <a:ln>
            <a:noFill/>
          </a:ln>
        </p:spPr>
        <p:txBody>
          <a:bodyPr lIns="91425" tIns="91425" rIns="91425" bIns="91425" anchor="t" anchorCtr="0">
            <a:noAutofit/>
          </a:bodyPr>
          <a:lstStyle/>
          <a:p>
            <a:pPr lvl="0" algn="ctr" rtl="0">
              <a:spcBef>
                <a:spcPts val="0"/>
              </a:spcBef>
              <a:buNone/>
            </a:pPr>
            <a:r>
              <a:rPr lang="en-US" sz="1100" b="1">
                <a:latin typeface="Century Gothic"/>
                <a:ea typeface="Century Gothic"/>
                <a:cs typeface="Century Gothic"/>
                <a:sym typeface="Century Gothic"/>
              </a:rPr>
              <a:t>Mean:</a:t>
            </a:r>
          </a:p>
          <a:p>
            <a:pPr lvl="0" algn="ctr" rtl="0">
              <a:spcBef>
                <a:spcPts val="0"/>
              </a:spcBef>
              <a:buNone/>
            </a:pPr>
            <a:r>
              <a:rPr lang="en-US" sz="1100" b="1">
                <a:latin typeface="Century Gothic"/>
                <a:ea typeface="Century Gothic"/>
                <a:cs typeface="Century Gothic"/>
                <a:sym typeface="Century Gothic"/>
              </a:rPr>
              <a:t>3.54</a:t>
            </a:r>
          </a:p>
          <a:p>
            <a:pPr lvl="0" algn="ctr" rtl="0">
              <a:spcBef>
                <a:spcPts val="0"/>
              </a:spcBef>
              <a:buNone/>
            </a:pPr>
            <a:r>
              <a:rPr lang="en-US" sz="1100" b="1">
                <a:latin typeface="Century Gothic"/>
                <a:ea typeface="Century Gothic"/>
                <a:cs typeface="Century Gothic"/>
                <a:sym typeface="Century Gothic"/>
              </a:rPr>
              <a:t>(Closest to</a:t>
            </a:r>
          </a:p>
          <a:p>
            <a:pPr lvl="0" algn="ctr" rtl="0">
              <a:spcBef>
                <a:spcPts val="0"/>
              </a:spcBef>
              <a:buNone/>
            </a:pPr>
            <a:r>
              <a:rPr lang="en-US" sz="1100" b="1">
                <a:latin typeface="Century Gothic"/>
                <a:ea typeface="Century Gothic"/>
                <a:cs typeface="Century Gothic"/>
                <a:sym typeface="Century Gothic"/>
              </a:rPr>
              <a:t>‘Somewhat agree’)</a:t>
            </a:r>
          </a:p>
        </p:txBody>
      </p:sp>
      <p:sp>
        <p:nvSpPr>
          <p:cNvPr id="174" name="Shape 174"/>
          <p:cNvSpPr txBox="1"/>
          <p:nvPr/>
        </p:nvSpPr>
        <p:spPr>
          <a:xfrm>
            <a:off x="7608525" y="2732450"/>
            <a:ext cx="1530600" cy="1020300"/>
          </a:xfrm>
          <a:prstGeom prst="rect">
            <a:avLst/>
          </a:prstGeom>
          <a:noFill/>
          <a:ln>
            <a:noFill/>
          </a:ln>
        </p:spPr>
        <p:txBody>
          <a:bodyPr lIns="91425" tIns="91425" rIns="91425" bIns="91425" anchor="t" anchorCtr="0">
            <a:noAutofit/>
          </a:bodyPr>
          <a:lstStyle/>
          <a:p>
            <a:pPr lvl="0" algn="ctr" rtl="0">
              <a:spcBef>
                <a:spcPts val="0"/>
              </a:spcBef>
              <a:buNone/>
            </a:pPr>
            <a:r>
              <a:rPr lang="en-US" sz="1100" b="1">
                <a:latin typeface="Century Gothic"/>
                <a:ea typeface="Century Gothic"/>
                <a:cs typeface="Century Gothic"/>
                <a:sym typeface="Century Gothic"/>
              </a:rPr>
              <a:t>Mean:</a:t>
            </a:r>
          </a:p>
          <a:p>
            <a:pPr lvl="0" algn="ctr" rtl="0">
              <a:spcBef>
                <a:spcPts val="0"/>
              </a:spcBef>
              <a:buNone/>
            </a:pPr>
            <a:r>
              <a:rPr lang="en-US" sz="1100" b="1">
                <a:latin typeface="Century Gothic"/>
                <a:ea typeface="Century Gothic"/>
                <a:cs typeface="Century Gothic"/>
                <a:sym typeface="Century Gothic"/>
              </a:rPr>
              <a:t>3.24</a:t>
            </a:r>
          </a:p>
          <a:p>
            <a:pPr lvl="0" algn="ctr" rtl="0">
              <a:spcBef>
                <a:spcPts val="0"/>
              </a:spcBef>
              <a:buNone/>
            </a:pPr>
            <a:r>
              <a:rPr lang="en-US" sz="1100" b="1">
                <a:latin typeface="Century Gothic"/>
                <a:ea typeface="Century Gothic"/>
                <a:cs typeface="Century Gothic"/>
                <a:sym typeface="Century Gothic"/>
              </a:rPr>
              <a:t>(Closest to</a:t>
            </a:r>
          </a:p>
          <a:p>
            <a:pPr lvl="0" algn="ctr" rtl="0">
              <a:spcBef>
                <a:spcPts val="0"/>
              </a:spcBef>
              <a:buNone/>
            </a:pPr>
            <a:r>
              <a:rPr lang="en-US" sz="1100" b="1">
                <a:latin typeface="Century Gothic"/>
                <a:ea typeface="Century Gothic"/>
                <a:cs typeface="Century Gothic"/>
                <a:sym typeface="Century Gothic"/>
              </a:rPr>
              <a:t>neutral)</a:t>
            </a: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1088</Words>
  <Application>Microsoft Macintosh PowerPoint</Application>
  <PresentationFormat>On-screen Show (4:3)</PresentationFormat>
  <Paragraphs>120</Paragraphs>
  <Slides>13</Slides>
  <Notes>13</Notes>
  <HiddenSlides>0</HiddenSlides>
  <MMClips>1</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13</vt:i4>
      </vt:variant>
    </vt:vector>
  </HeadingPairs>
  <TitlesOfParts>
    <vt:vector size="15" baseType="lpstr">
      <vt:lpstr>Century Gothic</vt:lpstr>
      <vt:lpstr>Office Theme</vt:lpstr>
      <vt:lpstr>PowerPoint Presentation</vt:lpstr>
      <vt:lpstr>PowerPoint Presentation</vt:lpstr>
      <vt:lpstr>Now Trending.</vt:lpstr>
      <vt:lpstr>Cultivation.</vt:lpstr>
      <vt:lpstr>Media Predictions.</vt:lpstr>
      <vt:lpstr>Content Analysis.</vt:lpstr>
      <vt:lpstr>Content Analysis.</vt:lpstr>
      <vt:lpstr>PowerPoint Presentation</vt:lpstr>
      <vt:lpstr>PowerPoint Presentation</vt:lpstr>
      <vt:lpstr>PowerPoint Presentation</vt:lpstr>
      <vt:lpstr>Going Further.</vt:lpstr>
      <vt:lpstr>Going Further.</vt:lpstr>
      <vt:lpstr>What does this mean?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Nicole Hurley</cp:lastModifiedBy>
  <cp:revision>1</cp:revision>
  <dcterms:modified xsi:type="dcterms:W3CDTF">2017-04-26T04:57:36Z</dcterms:modified>
</cp:coreProperties>
</file>