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 autoCompressPictures="0">
  <p:sldMasterIdLst>
    <p:sldMasterId id="2147483745" r:id="rId1"/>
  </p:sldMasterIdLst>
  <p:notesMasterIdLst>
    <p:notesMasterId r:id="rId6"/>
  </p:notesMasterIdLst>
  <p:sldIdLst>
    <p:sldId id="256" r:id="rId2"/>
    <p:sldId id="299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3257"/>
  </p:normalViewPr>
  <p:slideViewPr>
    <p:cSldViewPr>
      <p:cViewPr varScale="1">
        <p:scale>
          <a:sx n="91" d="100"/>
          <a:sy n="91" d="100"/>
        </p:scale>
        <p:origin x="150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charset="-128"/>
        <a:cs typeface="ＭＳ Ｐゴシック" charset="-128"/>
      </a:defRPr>
    </a:lvl1pPr>
    <a:lvl2pPr marL="114300" indent="3429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2pPr>
    <a:lvl3pPr marL="228600" indent="685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3pPr>
    <a:lvl4pPr marL="342900" indent="10287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4pPr>
    <a:lvl5pPr marL="457200" indent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EEAD2120-D60C-9A4A-B8D2-9B217B4D96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DEF2D64B-7E2C-424E-8555-5AC0D0D0D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90AF4154-205F-0A4C-8C62-B048C8171A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ECA92C78-2690-6949-83BE-21F8227102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5C487E55-EE46-A140-91FE-6B332991B97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0563"/>
            <a:ext cx="4556125" cy="34178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9CCC43A2-6B18-5140-9196-5EFEE19F9B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9200" cy="41163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85E22440-89A7-1646-A990-4B8ADA795C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0563"/>
            <a:ext cx="4556125" cy="34178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6" name="Rectangle 3">
            <a:extLst>
              <a:ext uri="{FF2B5EF4-FFF2-40B4-BE49-F238E27FC236}">
                <a16:creationId xmlns:a16="http://schemas.microsoft.com/office/drawing/2014/main" id="{E925CB17-98B0-7F4C-AA0B-D472CD168C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9200" cy="41163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>
            <a:extLst>
              <a:ext uri="{FF2B5EF4-FFF2-40B4-BE49-F238E27FC236}">
                <a16:creationId xmlns:a16="http://schemas.microsoft.com/office/drawing/2014/main" id="{94A4F7BC-BE3A-AD4B-9C22-3A597EF6D708}"/>
              </a:ext>
            </a:extLst>
          </p:cNvPr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/>
          <a:lstStyle>
            <a:lvl1pPr marL="0" algn="r">
              <a:defRPr sz="480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29235D52-3CE4-CA4C-B876-8C47A27DDD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0">
            <a:extLst>
              <a:ext uri="{FF2B5EF4-FFF2-40B4-BE49-F238E27FC236}">
                <a16:creationId xmlns:a16="http://schemas.microsoft.com/office/drawing/2014/main" id="{DF6194BC-AC33-5C4D-866F-C8D893D6E1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/>
          <a:lstStyle>
            <a:lvl1pPr>
              <a:defRPr/>
            </a:lvl1pPr>
          </a:lstStyle>
          <a:p>
            <a:fld id="{9213679D-C908-EB40-826A-4A0962EE235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Footer Placeholder 11">
            <a:extLst>
              <a:ext uri="{FF2B5EF4-FFF2-40B4-BE49-F238E27FC236}">
                <a16:creationId xmlns:a16="http://schemas.microsoft.com/office/drawing/2014/main" id="{C3DB4335-7023-DB43-9CFF-78CA58106B9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12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6743B970-15D3-764B-9E90-9641F6D8D59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8685F3CE-ACCA-404A-88AC-037D40A6BAA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6D6971D7-382C-5843-9572-B0ED2083C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F55EB0-C530-E148-BF38-9963E1A5E5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8320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187E22B0-BB69-7B45-A149-3E88F07B701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62334CEB-B936-BA41-A554-7207CBAB52A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17757E85-D2D8-C243-8CD4-24AC2D8DD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6A43D-3DCC-EE43-AD3C-CDEDE9BD9C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1501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F66B374-E2AD-2940-90FF-18CDAF2025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2700" dist="12900" dir="5400000" algn="tl" rotWithShape="0">
              <a:srgbClr val="808080">
                <a:alpha val="75000"/>
              </a:srgbClr>
            </a:outerShdw>
          </a:effectLst>
          <a:extLst>
            <a:ext uri="{91240B29-F687-4F45-9708-019B960494DF}">
              <a14:hiddenLine xmlns:a14="http://schemas.microsoft.com/office/drawing/2010/main" w="381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B4E5B78-5EB4-534D-B1EA-DE1B03486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1F808CC-A1B4-7845-A3EC-71FFBC0A2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F862534-2398-8346-9546-CEB684AF5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DEA6CF-99CD-E249-9417-3A8B1DC34E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107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22A287F-C6BC-D846-B615-3F17605C4C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2700" dist="12900" dir="5400000" algn="tl" rotWithShape="0">
              <a:srgbClr val="808080">
                <a:alpha val="75000"/>
              </a:srgbClr>
            </a:outerShdw>
          </a:effectLst>
          <a:extLst>
            <a:ext uri="{91240B29-F687-4F45-9708-019B960494DF}">
              <a14:hiddenLine xmlns:a14="http://schemas.microsoft.com/office/drawing/2010/main" w="381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69025501-29FE-FE4D-ACC3-1641BC255D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9C10895D-E65D-064E-8FB7-C1A01C8BC7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/>
          <a:lstStyle>
            <a:lvl1pPr>
              <a:defRPr/>
            </a:lvl1pPr>
          </a:lstStyle>
          <a:p>
            <a:fld id="{7EBB8931-B69A-DD41-8E35-0597DA10DF8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Footer Placeholder 9">
            <a:extLst>
              <a:ext uri="{FF2B5EF4-FFF2-40B4-BE49-F238E27FC236}">
                <a16:creationId xmlns:a16="http://schemas.microsoft.com/office/drawing/2014/main" id="{3E5C3102-6F68-BD43-A2C2-D039F3C5EC8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6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02D6FED-BC70-794A-B369-E83F5D979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2700" dist="12900" dir="5400000" algn="tl" rotWithShape="0">
              <a:srgbClr val="808080">
                <a:alpha val="75000"/>
              </a:srgbClr>
            </a:outerShdw>
          </a:effectLst>
          <a:extLst>
            <a:ext uri="{91240B29-F687-4F45-9708-019B960494DF}">
              <a14:hiddenLine xmlns:a14="http://schemas.microsoft.com/office/drawing/2010/main" w="381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5741D711-8444-3947-8DF8-855CFB64B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B035292F-F09D-0345-BE39-E311DB958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3689ADF6-C96B-F140-AB87-6DA12A134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</a:lstStyle>
          <a:p>
            <a:fld id="{967E64ED-9D86-B64E-9991-754CFA2850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6415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1989A77-4F77-8145-B84E-6E7C182932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2700" dist="12900" dir="5400000" algn="tl" rotWithShape="0">
              <a:srgbClr val="808080">
                <a:alpha val="75000"/>
              </a:srgbClr>
            </a:outerShdw>
          </a:effectLst>
          <a:extLst>
            <a:ext uri="{91240B29-F687-4F45-9708-019B960494DF}">
              <a14:hiddenLine xmlns:a14="http://schemas.microsoft.com/office/drawing/2010/main" w="381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31F499-FA3D-BA43-A93D-18EC5F60F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2700" dist="12900" dir="5400000" algn="tl" rotWithShape="0">
              <a:srgbClr val="808080">
                <a:alpha val="75000"/>
              </a:srgbClr>
            </a:outerShdw>
          </a:effectLst>
          <a:extLst>
            <a:ext uri="{91240B29-F687-4F45-9708-019B960494DF}">
              <a14:hiddenLine xmlns:a14="http://schemas.microsoft.com/office/drawing/2010/main" w="381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2B973B08-AB06-394B-B00D-58C6EBF21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EC278203-D7FE-CE47-BB18-C310BB670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03A644DC-5086-C84D-A93C-4A32D3ADC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</a:lstStyle>
          <a:p>
            <a:fld id="{103B6B7B-5D26-B24A-B514-3C4C141412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68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F014BAD-3A39-8F43-A939-5961C4918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2700" dist="12900" dir="5400000" algn="tl" rotWithShape="0">
              <a:srgbClr val="808080">
                <a:alpha val="75000"/>
              </a:srgbClr>
            </a:outerShdw>
          </a:effectLst>
          <a:extLst>
            <a:ext uri="{91240B29-F687-4F45-9708-019B960494DF}">
              <a14:hiddenLine xmlns:a14="http://schemas.microsoft.com/office/drawing/2010/main" w="381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7FBA8651-0A72-664A-8A7C-ADE1158C2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998B82E6-CF22-2147-9BE2-DAB70A7F8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088DC899-EF7B-A94B-B511-F4A0B9031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CB6702-A731-6345-9AC8-476811D0BC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8486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F38F8F21-ED7D-F24D-B076-41E2214E092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96EC3BFB-A43B-5544-A830-C420956E8031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03397557-93A0-F840-8414-1B67DAEF4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8428E2-F9BB-E44A-A6C2-C148BBD203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4084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0626DAF-ED6C-3147-BD14-26B117D9BC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2700" dist="12900" dir="5400000" algn="tl" rotWithShape="0">
              <a:srgbClr val="808080">
                <a:alpha val="75000"/>
              </a:srgbClr>
            </a:outerShdw>
          </a:effectLst>
          <a:extLst>
            <a:ext uri="{91240B29-F687-4F45-9708-019B960494DF}">
              <a14:hiddenLine xmlns:a14="http://schemas.microsoft.com/office/drawing/2010/main" w="381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8">
            <a:extLst>
              <a:ext uri="{FF2B5EF4-FFF2-40B4-BE49-F238E27FC236}">
                <a16:creationId xmlns:a16="http://schemas.microsoft.com/office/drawing/2014/main" id="{B5A513B4-07E4-4E4A-9DF7-B5FA0294EF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31433F40-2F7D-FA4E-A541-77DF0D6BCA4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/>
          <a:lstStyle>
            <a:lvl1pPr>
              <a:defRPr/>
            </a:lvl1pPr>
          </a:lstStyle>
          <a:p>
            <a:fld id="{6EC0A61A-07A1-5241-8577-971D08E4EB4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" name="Footer Placeholder 10">
            <a:extLst>
              <a:ext uri="{FF2B5EF4-FFF2-40B4-BE49-F238E27FC236}">
                <a16:creationId xmlns:a16="http://schemas.microsoft.com/office/drawing/2014/main" id="{222ECFFB-EAE6-1A4B-93FD-E2053D82757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4063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B2226CE9-BE03-E24A-AB10-4C9F8D4FEF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AE106544-F083-B94C-B385-12A6BB25CC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/>
          <a:lstStyle>
            <a:lvl1pPr>
              <a:defRPr/>
            </a:lvl1pPr>
          </a:lstStyle>
          <a:p>
            <a:fld id="{0BF811C3-4680-A74E-A382-F380338A069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Footer Placeholder 9">
            <a:extLst>
              <a:ext uri="{FF2B5EF4-FFF2-40B4-BE49-F238E27FC236}">
                <a16:creationId xmlns:a16="http://schemas.microsoft.com/office/drawing/2014/main" id="{288F2F1A-2B26-8441-8E0D-2A27292CB9A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95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>
            <a:extLst>
              <a:ext uri="{FF2B5EF4-FFF2-40B4-BE49-F238E27FC236}">
                <a16:creationId xmlns:a16="http://schemas.microsoft.com/office/drawing/2014/main" id="{3A07934F-1934-0848-8D80-571D1944BB29}"/>
              </a:ext>
            </a:extLst>
          </p:cNvPr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078BF5-F9E0-0E44-B4C9-9C404C4B65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1638" cy="274638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950E6FCB-B9F9-0E47-88EA-060B290274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FC86A2D1-B600-F149-AAA0-E30A5EE7DD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DFE0D4"/>
                </a:solidFill>
              </a:defRPr>
            </a:lvl1pPr>
          </a:lstStyle>
          <a:p>
            <a:fld id="{9792B893-7408-264C-B215-0C4AE0EA9C9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611BFBAD-F41D-F14D-BD3F-1A15F2B07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12">
            <a:extLst>
              <a:ext uri="{FF2B5EF4-FFF2-40B4-BE49-F238E27FC236}">
                <a16:creationId xmlns:a16="http://schemas.microsoft.com/office/drawing/2014/main" id="{214FCA30-5F4A-FD47-97E6-C48A0BDD1AE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84" r:id="rId7"/>
    <p:sldLayoutId id="2147483793" r:id="rId8"/>
    <p:sldLayoutId id="2147483794" r:id="rId9"/>
    <p:sldLayoutId id="2147483785" r:id="rId10"/>
    <p:sldLayoutId id="2147483786" r:id="rId11"/>
  </p:sldLayoutIdLst>
  <p:txStyles>
    <p:titleStyle>
      <a:lvl1pPr marL="53975" indent="-53975" algn="r" rtl="0" eaLnBrk="0" fontAlgn="base" hangingPunct="0">
        <a:spcBef>
          <a:spcPct val="0"/>
        </a:spcBef>
        <a:spcAft>
          <a:spcPct val="0"/>
        </a:spcAft>
        <a:defRPr sz="4600" kern="1200">
          <a:solidFill>
            <a:srgbClr val="E7EACB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ＭＳ Ｐゴシック" charset="0"/>
          <a:cs typeface="ＭＳ Ｐゴシック" charset="0"/>
        </a:defRPr>
      </a:lvl1pPr>
      <a:lvl2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charset="0"/>
          <a:ea typeface="ＭＳ Ｐゴシック" charset="0"/>
          <a:cs typeface="ＭＳ Ｐゴシック" charset="0"/>
        </a:defRPr>
      </a:lvl2pPr>
      <a:lvl3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charset="0"/>
          <a:ea typeface="ＭＳ Ｐゴシック" charset="0"/>
          <a:cs typeface="ＭＳ Ｐゴシック" charset="0"/>
        </a:defRPr>
      </a:lvl3pPr>
      <a:lvl4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charset="0"/>
          <a:ea typeface="ＭＳ Ｐゴシック" charset="0"/>
          <a:cs typeface="ＭＳ Ｐゴシック" charset="0"/>
        </a:defRPr>
      </a:lvl4pPr>
      <a:lvl5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charset="0"/>
          <a:ea typeface="ＭＳ Ｐゴシック" charset="0"/>
          <a:cs typeface="ＭＳ Ｐゴシック" charset="0"/>
        </a:defRPr>
      </a:lvl5pPr>
      <a:lvl6pPr marL="5111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charset="0"/>
          <a:ea typeface="ＭＳ Ｐゴシック" charset="0"/>
          <a:cs typeface="ＭＳ Ｐゴシック" charset="0"/>
        </a:defRPr>
      </a:lvl6pPr>
      <a:lvl7pPr marL="9683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charset="0"/>
          <a:ea typeface="ＭＳ Ｐゴシック" charset="0"/>
          <a:cs typeface="ＭＳ Ｐゴシック" charset="0"/>
        </a:defRPr>
      </a:lvl7pPr>
      <a:lvl8pPr marL="14255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charset="0"/>
          <a:ea typeface="ＭＳ Ｐゴシック" charset="0"/>
          <a:cs typeface="ＭＳ Ｐゴシック" charset="0"/>
        </a:defRPr>
      </a:lvl8pPr>
      <a:lvl9pPr marL="18827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 charset="0"/>
          <a:ea typeface="ＭＳ Ｐゴシック" charset="0"/>
          <a:cs typeface="ＭＳ Ｐゴシック" charset="0"/>
        </a:defRPr>
      </a:lvl9pPr>
      <a:extLst/>
    </p:titleStyle>
    <p:bodyStyle>
      <a:lvl1pPr marL="292100" indent="-292100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itchFamily="2" charset="2"/>
        <a:buChar char="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639763" indent="-228600" algn="l" rtl="0" eaLnBrk="0" fontAlgn="base" hangingPunct="0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822325" indent="-190500" algn="l" rtl="0" eaLnBrk="0" fontAlgn="base" hangingPunct="0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2" charset="2"/>
        <a:buChar char=""/>
        <a:defRPr sz="23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04888" indent="-182563" algn="l" rtl="0" eaLnBrk="0" fontAlgn="base" hangingPunct="0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2" charset="2"/>
        <a:buChar char="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187450" indent="-182563" algn="l" rtl="0" eaLnBrk="0" fontAlgn="base" hangingPunct="0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2" charset="2"/>
        <a:buChar char=""/>
        <a:defRPr sz="19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75B17FA6-9A3E-E949-A116-D082BEBA3B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28800"/>
            <a:ext cx="8237538" cy="754063"/>
          </a:xfrm>
        </p:spPr>
        <p:txBody>
          <a:bodyPr lIns="0" tIns="0" rIns="0" bIns="0" anchor="t">
            <a:no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sz="4800" b="1" dirty="0">
                <a:solidFill>
                  <a:srgbClr val="E2DCC1"/>
                </a:solidFill>
                <a:latin typeface="Arial Black" charset="0"/>
              </a:rPr>
              <a:t>Research Databases</a:t>
            </a:r>
          </a:p>
        </p:txBody>
      </p:sp>
      <p:sp>
        <p:nvSpPr>
          <p:cNvPr id="14338" name="Freeform 3">
            <a:extLst>
              <a:ext uri="{FF2B5EF4-FFF2-40B4-BE49-F238E27FC236}">
                <a16:creationId xmlns:a16="http://schemas.microsoft.com/office/drawing/2014/main" id="{A1139134-C2BD-6F42-A3FE-9E84AAE4B2C3}"/>
              </a:ext>
            </a:extLst>
          </p:cNvPr>
          <p:cNvSpPr>
            <a:spLocks/>
          </p:cNvSpPr>
          <p:nvPr/>
        </p:nvSpPr>
        <p:spPr bwMode="auto">
          <a:xfrm>
            <a:off x="304800" y="3810000"/>
            <a:ext cx="8655050" cy="104775"/>
          </a:xfrm>
          <a:custGeom>
            <a:avLst/>
            <a:gdLst>
              <a:gd name="T0" fmla="*/ 0 w 5452"/>
              <a:gd name="T1" fmla="*/ 2147483647 h 66"/>
              <a:gd name="T2" fmla="*/ 2147483647 w 5452"/>
              <a:gd name="T3" fmla="*/ 2147483647 h 66"/>
              <a:gd name="T4" fmla="*/ 2147483647 w 5452"/>
              <a:gd name="T5" fmla="*/ 0 h 66"/>
              <a:gd name="T6" fmla="*/ 0 w 5452"/>
              <a:gd name="T7" fmla="*/ 0 h 66"/>
              <a:gd name="T8" fmla="*/ 0 w 5452"/>
              <a:gd name="T9" fmla="*/ 2147483647 h 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452"/>
              <a:gd name="T16" fmla="*/ 0 h 66"/>
              <a:gd name="T17" fmla="*/ 5452 w 5452"/>
              <a:gd name="T18" fmla="*/ 66 h 6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452" h="66">
                <a:moveTo>
                  <a:pt x="0" y="65"/>
                </a:moveTo>
                <a:lnTo>
                  <a:pt x="5451" y="65"/>
                </a:lnTo>
                <a:lnTo>
                  <a:pt x="5451" y="0"/>
                </a:lnTo>
                <a:lnTo>
                  <a:pt x="0" y="0"/>
                </a:lnTo>
                <a:lnTo>
                  <a:pt x="0" y="65"/>
                </a:lnTo>
              </a:path>
            </a:pathLst>
          </a:custGeom>
          <a:gradFill rotWithShape="0">
            <a:gsLst>
              <a:gs pos="0">
                <a:srgbClr val="A060A0"/>
              </a:gs>
              <a:gs pos="50000">
                <a:srgbClr val="515056"/>
              </a:gs>
              <a:gs pos="100000">
                <a:srgbClr val="A060A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2487CB0D-CEDB-5D47-B1C3-C25E6B47FD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</a:rPr>
              <a:t>Business Library</a:t>
            </a: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EC3834C3-2D1D-9740-B09F-9BF18169F5E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Company Information </a:t>
            </a:r>
          </a:p>
          <a:p>
            <a:pPr lvl="1" eaLnBrk="1" hangingPunct="1"/>
            <a:r>
              <a:rPr lang="en-US" altLang="en-US" sz="22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Their Website(s) – Media and Investor Relations</a:t>
            </a:r>
            <a:endParaRPr lang="en-US" altLang="en-US" sz="28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altLang="en-US" sz="22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S&amp;P </a:t>
            </a:r>
            <a:r>
              <a:rPr lang="en-US" altLang="en-US" sz="220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CapIQ</a:t>
            </a:r>
            <a:r>
              <a:rPr lang="en-US" altLang="en-US" sz="22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– Company SWOT Analysis</a:t>
            </a:r>
            <a:endParaRPr lang="en-US" altLang="en-US" sz="28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411163" lvl="1" indent="0" eaLnBrk="1" hangingPunct="1">
              <a:buNone/>
            </a:pPr>
            <a:endParaRPr lang="en-US" altLang="en-US" sz="22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8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Industry Trends</a:t>
            </a:r>
            <a:endParaRPr lang="en-US" altLang="en-US" sz="22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altLang="en-US" sz="22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IBISWorld – US Industry Profiles </a:t>
            </a:r>
          </a:p>
          <a:p>
            <a:pPr lvl="1" eaLnBrk="1" hangingPunct="1"/>
            <a:r>
              <a:rPr lang="en-US" altLang="en-US" sz="220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Marketline</a:t>
            </a:r>
            <a:r>
              <a:rPr lang="en-US" altLang="en-US" sz="22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– Global Industry Profiles</a:t>
            </a:r>
          </a:p>
          <a:p>
            <a:pPr lvl="1" eaLnBrk="1" hangingPunct="1"/>
            <a:r>
              <a:rPr lang="en-US" altLang="en-US" sz="22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eMarketer – Online Advertising/Marketing Information</a:t>
            </a:r>
          </a:p>
          <a:p>
            <a:pPr lvl="1" eaLnBrk="1" hangingPunct="1"/>
            <a:r>
              <a:rPr lang="en-US" altLang="en-US" sz="22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Mintel – Market Research Report</a:t>
            </a:r>
          </a:p>
          <a:p>
            <a:pPr marL="411163" lvl="1" indent="0" eaLnBrk="1" hangingPunct="1">
              <a:buNone/>
            </a:pPr>
            <a:endParaRPr lang="en-US" altLang="en-US" sz="11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411163" lvl="1" indent="0" eaLnBrk="1" hangingPunct="1">
              <a:buNone/>
            </a:pP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http://</a:t>
            </a:r>
            <a:r>
              <a:rPr lang="en-US" altLang="en-US" sz="360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www.library.wisc.edu</a:t>
            </a:r>
            <a:r>
              <a:rPr lang="en-US" altLang="en-US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/business/</a:t>
            </a:r>
          </a:p>
          <a:p>
            <a:pPr lvl="1" eaLnBrk="1" hangingPunct="1"/>
            <a:endParaRPr lang="en-US" altLang="en-US" sz="22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en-US" sz="22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sz="28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2" eaLnBrk="1" hangingPunct="1"/>
            <a:endParaRPr lang="en-US" altLang="en-US" sz="20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BA052415-0951-3D47-92AB-D164EE1D12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7772400" cy="990600"/>
          </a:xfrm>
        </p:spPr>
        <p:txBody>
          <a:bodyPr lIns="92075" tIns="46038" rIns="92075" bIns="46038"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sz="48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</a:rPr>
              <a:t>Digging Deeper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DEE862DC-774A-4E4E-A7CB-FE615B65CE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47700" y="1828800"/>
            <a:ext cx="7848600" cy="4419600"/>
          </a:xfrm>
        </p:spPr>
        <p:txBody>
          <a:bodyPr lIns="92075" tIns="46038" rIns="92075" bIns="46038"/>
          <a:lstStyle/>
          <a:p>
            <a:pPr marL="0" indent="0" eaLnBrk="1" hangingPunct="1">
              <a:spcBef>
                <a:spcPts val="1200"/>
              </a:spcBef>
              <a:buNone/>
            </a:pPr>
            <a:r>
              <a:rPr lang="en-US" altLang="en-US" sz="24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Articles from magazines, trade &amp; scholarly journals: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sz="24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Business Source Complete (business-periodicals)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sz="24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Communication &amp; Mass Media (has Advertising Age)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sz="240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MasterFile</a:t>
            </a:r>
            <a:r>
              <a:rPr lang="en-US" altLang="en-US" sz="24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Premier (has Consumer Reports)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sz="24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Newspaper Source Plus (has newspapers)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sz="24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ABI/Inform – academic articles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sz="24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Factiva -  news coverage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sz="24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Lexis/Nexis – news coverage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B639905A-35E4-F24C-BF86-5515907D9E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 lIns="92075" tIns="46038" rIns="92075" bIns="46038"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Arial Black" charset="0"/>
              </a:rPr>
              <a:t>Profiling Consumers</a:t>
            </a:r>
          </a:p>
        </p:txBody>
      </p:sp>
      <p:sp>
        <p:nvSpPr>
          <p:cNvPr id="20482" name="Rectangle 3">
            <a:extLst>
              <a:ext uri="{FF2B5EF4-FFF2-40B4-BE49-F238E27FC236}">
                <a16:creationId xmlns:a16="http://schemas.microsoft.com/office/drawing/2014/main" id="{0E3C89A6-776F-3741-BEB4-5734A022964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382000" cy="4419600"/>
          </a:xfrm>
        </p:spPr>
        <p:txBody>
          <a:bodyPr lIns="92075" tIns="46038" rIns="92075" bIns="46038"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Simmons Catalyst</a:t>
            </a:r>
          </a:p>
          <a:p>
            <a:pPr lvl="1" eaLnBrk="1" hangingPunct="1"/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Use Most Recent 12 Month Study</a:t>
            </a:r>
          </a:p>
          <a:p>
            <a:pPr lvl="1" eaLnBrk="1" hangingPunct="1"/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Lags two years behind, so examine multiple years</a:t>
            </a:r>
          </a:p>
          <a:p>
            <a:pPr lvl="1" eaLnBrk="1" hangingPunct="1"/>
            <a:r>
              <a:rPr lang="en-US" alt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>Generate Quick Report and Cross Tabs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4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Consumer demographics – age, educ. race, gender etc. </a:t>
            </a:r>
          </a:p>
          <a:p>
            <a:pPr eaLnBrk="1" hangingPunct="1"/>
            <a:r>
              <a:rPr lang="en-US" altLang="en-US" sz="24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Lifestyle statements – views on fashion, environment, etc. </a:t>
            </a:r>
          </a:p>
          <a:p>
            <a:pPr eaLnBrk="1" hangingPunct="1"/>
            <a:r>
              <a:rPr lang="en-US" altLang="en-US" sz="24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Consumer behavior – products and brands they buy</a:t>
            </a:r>
          </a:p>
          <a:p>
            <a:pPr eaLnBrk="1" hangingPunct="1"/>
            <a:r>
              <a:rPr lang="en-US" altLang="en-US" sz="24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Media profile – magazines, TV shows, websites, etc.</a:t>
            </a:r>
          </a:p>
          <a:p>
            <a:pPr eaLnBrk="1" hangingPunct="1"/>
            <a:endParaRPr lang="en-US" altLang="en-US" sz="24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4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We will provide some preliminary Simmons runs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华文新魏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华文新魏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Foundry.thmx</Template>
  <TotalTime>2697</TotalTime>
  <Words>191</Words>
  <Application>Microsoft Macintosh PowerPoint</Application>
  <PresentationFormat>On-screen Show (4:3)</PresentationFormat>
  <Paragraphs>36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Black</vt:lpstr>
      <vt:lpstr>Rockwell</vt:lpstr>
      <vt:lpstr>Times New Roman</vt:lpstr>
      <vt:lpstr>Wingdings 2</vt:lpstr>
      <vt:lpstr>Foundry</vt:lpstr>
      <vt:lpstr>Research Databases</vt:lpstr>
      <vt:lpstr>Business Library</vt:lpstr>
      <vt:lpstr>Digging Deeper</vt:lpstr>
      <vt:lpstr>Profiling Consumers</vt:lpstr>
    </vt:vector>
  </TitlesOfParts>
  <Company>Inso Corp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Keith Mickunas</dc:creator>
  <cp:lastModifiedBy>Dhavan Shah</cp:lastModifiedBy>
  <cp:revision>55</cp:revision>
  <dcterms:created xsi:type="dcterms:W3CDTF">2009-10-01T06:55:55Z</dcterms:created>
  <dcterms:modified xsi:type="dcterms:W3CDTF">2025-09-04T03:42:11Z</dcterms:modified>
</cp:coreProperties>
</file>