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67" r:id="rId1"/>
  </p:sldMasterIdLst>
  <p:notesMasterIdLst>
    <p:notesMasterId r:id="rId37"/>
  </p:notesMasterIdLst>
  <p:handoutMasterIdLst>
    <p:handoutMasterId r:id="rId38"/>
  </p:handoutMasterIdLst>
  <p:sldIdLst>
    <p:sldId id="256" r:id="rId2"/>
    <p:sldId id="302" r:id="rId3"/>
    <p:sldId id="303" r:id="rId4"/>
    <p:sldId id="305" r:id="rId5"/>
    <p:sldId id="331" r:id="rId6"/>
    <p:sldId id="307" r:id="rId7"/>
    <p:sldId id="308" r:id="rId8"/>
    <p:sldId id="332" r:id="rId9"/>
    <p:sldId id="309" r:id="rId10"/>
    <p:sldId id="310" r:id="rId11"/>
    <p:sldId id="311" r:id="rId12"/>
    <p:sldId id="312" r:id="rId13"/>
    <p:sldId id="330" r:id="rId14"/>
    <p:sldId id="325" r:id="rId15"/>
    <p:sldId id="313" r:id="rId16"/>
    <p:sldId id="314" r:id="rId17"/>
    <p:sldId id="315" r:id="rId18"/>
    <p:sldId id="316" r:id="rId19"/>
    <p:sldId id="304" r:id="rId20"/>
    <p:sldId id="327" r:id="rId21"/>
    <p:sldId id="257" r:id="rId22"/>
    <p:sldId id="262" r:id="rId23"/>
    <p:sldId id="269" r:id="rId24"/>
    <p:sldId id="258" r:id="rId25"/>
    <p:sldId id="259" r:id="rId26"/>
    <p:sldId id="279" r:id="rId27"/>
    <p:sldId id="260" r:id="rId28"/>
    <p:sldId id="275" r:id="rId29"/>
    <p:sldId id="261" r:id="rId30"/>
    <p:sldId id="277" r:id="rId31"/>
    <p:sldId id="278" r:id="rId32"/>
    <p:sldId id="328" r:id="rId33"/>
    <p:sldId id="274" r:id="rId34"/>
    <p:sldId id="280" r:id="rId35"/>
    <p:sldId id="281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91"/>
    <p:restoredTop sz="93257"/>
  </p:normalViewPr>
  <p:slideViewPr>
    <p:cSldViewPr>
      <p:cViewPr varScale="1">
        <p:scale>
          <a:sx n="91" d="100"/>
          <a:sy n="91" d="100"/>
        </p:scale>
        <p:origin x="178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302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CEF54A0E-AD2C-AD45-8447-5502E135723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08D5FE39-BFD7-D643-B1FF-B23008AC75E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6" name="Rectangle 4">
            <a:extLst>
              <a:ext uri="{FF2B5EF4-FFF2-40B4-BE49-F238E27FC236}">
                <a16:creationId xmlns:a16="http://schemas.microsoft.com/office/drawing/2014/main" id="{398DD258-689C-2341-B25C-A49E4A2ABA9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7" name="Rectangle 5">
            <a:extLst>
              <a:ext uri="{FF2B5EF4-FFF2-40B4-BE49-F238E27FC236}">
                <a16:creationId xmlns:a16="http://schemas.microsoft.com/office/drawing/2014/main" id="{1FEC0A98-2342-A641-95ED-6732AFE0639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A581C58-A10F-674B-93FC-8A1DF19C07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charset="-128"/>
        <a:cs typeface="ＭＳ Ｐゴシック" charset="-128"/>
      </a:defRPr>
    </a:lvl1pPr>
    <a:lvl2pPr marL="114300" indent="3429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228600" indent="685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342900" indent="10287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457200" indent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031">
            <a:extLst>
              <a:ext uri="{FF2B5EF4-FFF2-40B4-BE49-F238E27FC236}">
                <a16:creationId xmlns:a16="http://schemas.microsoft.com/office/drawing/2014/main" id="{41946CD5-8983-6D4C-ABE8-448A92A6584F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4C83111-A92C-314C-85ED-61C6D45B12D1}" type="slidenum">
              <a:rPr lang="en-US" altLang="en-US" sz="1200">
                <a:latin typeface="Times" pitchFamily="2" charset="0"/>
              </a:rPr>
              <a:pPr eaLnBrk="1" hangingPunct="1"/>
              <a:t>2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CEA638BC-F4F8-6541-8240-74F3B354AC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06EC641D-BB50-A547-9835-8CAC61C074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031">
            <a:extLst>
              <a:ext uri="{FF2B5EF4-FFF2-40B4-BE49-F238E27FC236}">
                <a16:creationId xmlns:a16="http://schemas.microsoft.com/office/drawing/2014/main" id="{5DD648ED-DF8A-B94D-8C66-9080AC16AA61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EA18580-6C3E-4744-A14F-161764EBB540}" type="slidenum">
              <a:rPr lang="en-US" altLang="en-US" sz="1200">
                <a:latin typeface="Times" pitchFamily="2" charset="0"/>
              </a:rPr>
              <a:pPr eaLnBrk="1" hangingPunct="1"/>
              <a:t>16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C8D164A3-D166-CA40-AEE6-C4FB9F25EC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C91A1036-CF73-794C-B232-1C7EFF7DDF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031">
            <a:extLst>
              <a:ext uri="{FF2B5EF4-FFF2-40B4-BE49-F238E27FC236}">
                <a16:creationId xmlns:a16="http://schemas.microsoft.com/office/drawing/2014/main" id="{5A3C75BE-AB46-634A-925B-C2E8A0D3963F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11B3F2C-FB99-B148-8A6D-0B0AF40B6A86}" type="slidenum">
              <a:rPr lang="en-US" altLang="en-US" sz="1200">
                <a:latin typeface="Times" pitchFamily="2" charset="0"/>
              </a:rPr>
              <a:pPr eaLnBrk="1" hangingPunct="1"/>
              <a:t>17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620CC1BE-CB58-AF40-944E-F28B570963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176269CC-D1FE-0444-9248-EA99220B09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031">
            <a:extLst>
              <a:ext uri="{FF2B5EF4-FFF2-40B4-BE49-F238E27FC236}">
                <a16:creationId xmlns:a16="http://schemas.microsoft.com/office/drawing/2014/main" id="{D7F3EE80-47D3-A84C-9D72-699F2FB90CA3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653803D-DBFE-BC49-A43F-7CA234B9F4D9}" type="slidenum">
              <a:rPr lang="en-US" altLang="en-US" sz="1200">
                <a:latin typeface="Times" pitchFamily="2" charset="0"/>
              </a:rPr>
              <a:pPr eaLnBrk="1" hangingPunct="1"/>
              <a:t>18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87042" name="Rectangle 2">
            <a:extLst>
              <a:ext uri="{FF2B5EF4-FFF2-40B4-BE49-F238E27FC236}">
                <a16:creationId xmlns:a16="http://schemas.microsoft.com/office/drawing/2014/main" id="{B8118F1A-C194-F144-A1AD-FEF64FA707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9B122213-3910-4C4D-832A-524891CB9E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1031">
            <a:extLst>
              <a:ext uri="{FF2B5EF4-FFF2-40B4-BE49-F238E27FC236}">
                <a16:creationId xmlns:a16="http://schemas.microsoft.com/office/drawing/2014/main" id="{D7F3EE80-47D3-A84C-9D72-699F2FB90CA3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653803D-DBFE-BC49-A43F-7CA234B9F4D9}" type="slidenum">
              <a:rPr lang="en-US" altLang="en-US" sz="1200">
                <a:latin typeface="Times" pitchFamily="2" charset="0"/>
              </a:rPr>
              <a:pPr eaLnBrk="1" hangingPunct="1"/>
              <a:t>20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87042" name="Rectangle 2">
            <a:extLst>
              <a:ext uri="{FF2B5EF4-FFF2-40B4-BE49-F238E27FC236}">
                <a16:creationId xmlns:a16="http://schemas.microsoft.com/office/drawing/2014/main" id="{B8118F1A-C194-F144-A1AD-FEF64FA707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9B122213-3910-4C4D-832A-524891CB9E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06747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075" tIns="46038" rIns="92075" bIns="46038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075" tIns="46038" rIns="92075" bIns="46038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2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075" tIns="46038" rIns="92075" bIns="46038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075" tIns="46038" rIns="92075" bIns="46038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075" tIns="46038" rIns="92075" bIns="46038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031">
            <a:extLst>
              <a:ext uri="{FF2B5EF4-FFF2-40B4-BE49-F238E27FC236}">
                <a16:creationId xmlns:a16="http://schemas.microsoft.com/office/drawing/2014/main" id="{786D7412-3215-D34E-861D-D423368BD018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66A876C-8DE4-9E42-8F1C-81E474EAC8D2}" type="slidenum">
              <a:rPr lang="en-US" altLang="en-US" sz="1200">
                <a:latin typeface="Times" pitchFamily="2" charset="0"/>
              </a:rPr>
              <a:pPr eaLnBrk="1" hangingPunct="1"/>
              <a:t>4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DA0619E4-1235-154D-A5C8-35A56FA8E2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1CDEAD77-AA2E-8342-8940-794C71270C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075" tIns="46038" rIns="92075" bIns="46038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2075" tIns="46038" rIns="92075" bIns="46038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031">
            <a:extLst>
              <a:ext uri="{FF2B5EF4-FFF2-40B4-BE49-F238E27FC236}">
                <a16:creationId xmlns:a16="http://schemas.microsoft.com/office/drawing/2014/main" id="{9E44DD45-E8A3-3444-B437-E0A9CFA1450E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BBCB356-82C5-C14E-B061-FD91CB44894F}" type="slidenum">
              <a:rPr lang="en-US" altLang="en-US" sz="1200">
                <a:latin typeface="Times" pitchFamily="2" charset="0"/>
              </a:rPr>
              <a:pPr eaLnBrk="1" hangingPunct="1"/>
              <a:t>5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F5A3E984-96E6-6B43-8A13-DCDCD6EF01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3EFAE563-AB66-054B-8905-96349DDF4B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1878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031">
            <a:extLst>
              <a:ext uri="{FF2B5EF4-FFF2-40B4-BE49-F238E27FC236}">
                <a16:creationId xmlns:a16="http://schemas.microsoft.com/office/drawing/2014/main" id="{9E44DD45-E8A3-3444-B437-E0A9CFA1450E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BBCB356-82C5-C14E-B061-FD91CB44894F}" type="slidenum">
              <a:rPr lang="en-US" altLang="en-US" sz="1200">
                <a:latin typeface="Times" pitchFamily="2" charset="0"/>
              </a:rPr>
              <a:pPr eaLnBrk="1" hangingPunct="1"/>
              <a:t>6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F5A3E984-96E6-6B43-8A13-DCDCD6EF01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3EFAE563-AB66-054B-8905-96349DDF4B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031">
            <a:extLst>
              <a:ext uri="{FF2B5EF4-FFF2-40B4-BE49-F238E27FC236}">
                <a16:creationId xmlns:a16="http://schemas.microsoft.com/office/drawing/2014/main" id="{A6DF2E40-8884-6141-8F7A-0DF3846B8ABB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0021FF2-2AB4-D24B-A4A1-B9D4EB065B38}" type="slidenum">
              <a:rPr lang="en-US" altLang="en-US" sz="1200">
                <a:latin typeface="Times" pitchFamily="2" charset="0"/>
              </a:rPr>
              <a:pPr eaLnBrk="1" hangingPunct="1"/>
              <a:t>9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C7EB4CB7-BEAD-8B49-ADE5-6A36E03EFE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5224B59F-4673-E241-AA1F-6AC1783B2D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031">
            <a:extLst>
              <a:ext uri="{FF2B5EF4-FFF2-40B4-BE49-F238E27FC236}">
                <a16:creationId xmlns:a16="http://schemas.microsoft.com/office/drawing/2014/main" id="{B0EEFF04-E71B-E14B-AADB-F7A8733C606B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44D186E-FD3E-BC4C-B49D-33237ECD172E}" type="slidenum">
              <a:rPr lang="en-US" altLang="en-US" sz="1200">
                <a:latin typeface="Times" pitchFamily="2" charset="0"/>
              </a:rPr>
              <a:pPr eaLnBrk="1" hangingPunct="1"/>
              <a:t>10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0C1E3A92-A500-0C43-B5FD-9747D7640A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1A016CD3-8269-B74F-9CBF-5912F05DAC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031">
            <a:extLst>
              <a:ext uri="{FF2B5EF4-FFF2-40B4-BE49-F238E27FC236}">
                <a16:creationId xmlns:a16="http://schemas.microsoft.com/office/drawing/2014/main" id="{C75A59DC-2D47-D944-902E-9C659A63AC04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10A5EEB-8A71-F240-A201-D2F17935D4D0}" type="slidenum">
              <a:rPr lang="en-US" altLang="en-US" sz="1200">
                <a:latin typeface="Times" pitchFamily="2" charset="0"/>
              </a:rPr>
              <a:pPr eaLnBrk="1" hangingPunct="1"/>
              <a:t>11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7147FBE8-CD81-B146-BDFC-3AFC4DBC85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05BBD05C-0970-4E4C-A917-43044F3A3A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031">
            <a:extLst>
              <a:ext uri="{FF2B5EF4-FFF2-40B4-BE49-F238E27FC236}">
                <a16:creationId xmlns:a16="http://schemas.microsoft.com/office/drawing/2014/main" id="{BEC5AF3B-DC53-934F-BD81-549E8FF27ACA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46AA568-FC82-5045-9DB5-344037FA6DD9}" type="slidenum">
              <a:rPr lang="en-US" altLang="en-US" sz="1200">
                <a:latin typeface="Times" pitchFamily="2" charset="0"/>
              </a:rPr>
              <a:pPr eaLnBrk="1" hangingPunct="1"/>
              <a:t>12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8F02A302-3EB7-CF4C-8484-B119372D79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7D6575B2-7FCA-414E-868A-DA6EFECA52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031">
            <a:extLst>
              <a:ext uri="{FF2B5EF4-FFF2-40B4-BE49-F238E27FC236}">
                <a16:creationId xmlns:a16="http://schemas.microsoft.com/office/drawing/2014/main" id="{AAC706BE-746D-B746-81A3-FE728FB5AE92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7AD3633-F18C-4D45-9843-99789A493014}" type="slidenum">
              <a:rPr lang="en-US" altLang="en-US" sz="1200">
                <a:latin typeface="Times" pitchFamily="2" charset="0"/>
              </a:rPr>
              <a:pPr eaLnBrk="1" hangingPunct="1"/>
              <a:t>15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20FCD0D1-D122-D040-B886-2AF32DA557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F5C176FC-2127-874D-B06B-B2664507A9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75" tIns="46038" rIns="92075" bIns="46038"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>
            <a:extLst>
              <a:ext uri="{FF2B5EF4-FFF2-40B4-BE49-F238E27FC236}">
                <a16:creationId xmlns:a16="http://schemas.microsoft.com/office/drawing/2014/main" id="{9EF82621-C38A-F249-950A-E1CFF3081FA9}"/>
              </a:ext>
            </a:extLst>
          </p:cNvPr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2BAB67C4-845C-8541-9819-1077A17247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1E0292F7-AE69-B247-99BE-3BE42C267A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/>
            </a:lvl1pPr>
          </a:lstStyle>
          <a:p>
            <a:fld id="{ABE7E12A-4129-AF49-BDD8-5AB3FB9AF18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11">
            <a:extLst>
              <a:ext uri="{FF2B5EF4-FFF2-40B4-BE49-F238E27FC236}">
                <a16:creationId xmlns:a16="http://schemas.microsoft.com/office/drawing/2014/main" id="{B35EF788-0A3D-454C-9832-571A56072B4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26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14EA40D1-F03F-0349-AECC-18E6415563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9413EEA6-A788-C449-A9A2-7D493DB39DB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E2D382A1-82BE-F745-8317-1F1A82D60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7081B4-3D67-B84F-84F4-9FB20AEDA8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7892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29B3EACA-5B3B-724D-9E46-2FFDED6219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950ADEB4-09B3-E34E-9B55-4122ADDC157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F74A53D3-8B11-8F41-8444-7A4B34275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2B472-399E-774E-B26A-A1FA50C78B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585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CD4096-B5ED-4447-B79E-C1EE583EB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2179867-034B-3849-BE8B-8270AC960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234805F-02D8-2444-9144-070D14561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D880CD9-A447-1546-B8FB-D97E12CB2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AD26D-0CC1-E34C-9723-621AE076ED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256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62764D6-345F-A647-86CB-D12C64A93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1ED6E404-0D6D-E940-A534-DEE2592B2F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88744739-1F7F-F849-9070-13D17AB5D8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/>
            </a:lvl1pPr>
          </a:lstStyle>
          <a:p>
            <a:fld id="{511FBD53-EDA7-E34E-993A-BD9F1A5B22F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072FC4E3-9E94-2F4A-9862-6141AAEDA89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3271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486FAE-1EDF-6F4F-8CB4-68E456534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E69623C8-A9CB-AC46-A7B3-0743E9BE2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B36DE17-A074-8B4D-B983-A918CF6D7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0122A42-93C5-7F44-8D30-0285F15D1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</a:lstStyle>
          <a:p>
            <a:fld id="{751BBA92-3B61-6A4E-98AA-615E7426F6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1775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1262073-7D00-DD47-8843-5E904F032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4BE714-BF20-3D4D-957C-24DB6DA7B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0A09D00A-6DA4-3B46-8D28-F409C0476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EF4BAAAE-5DCF-8E49-AEA5-C8F774C0C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81F1B549-7C5C-154C-88D7-7954A0058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</a:lstStyle>
          <a:p>
            <a:fld id="{3294B17A-DDD9-2D43-B77E-FE58810A10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2477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73F57AE-AAF3-7544-BC42-906EF3F24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A0467B54-AA04-0C4A-ADBC-54E8C73CA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47E9DA1-8C4D-7F4B-A00A-9DA275185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419E939-E5EB-AE4A-86EB-F675E2BF9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1C3E9-7EC3-9D41-886A-049E355F53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4008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E99D3C3F-68EB-8740-98DE-F7D0C560C1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4F3FFFDC-4E27-634A-BD20-1088467D893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603FF839-684E-5B49-844A-B2380575B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4F73FE-BEF1-714E-8687-00A5D9B535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8278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E58404E-A099-FC4A-A9CB-313DA2C12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" dist="12900" dir="5400000" algn="tl" rotWithShape="0">
              <a:srgbClr val="80808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8">
            <a:extLst>
              <a:ext uri="{FF2B5EF4-FFF2-40B4-BE49-F238E27FC236}">
                <a16:creationId xmlns:a16="http://schemas.microsoft.com/office/drawing/2014/main" id="{4F5013A7-BD2D-8242-A0E0-2DE478C8FD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C9BD9CF7-1761-174A-88A4-007225E95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/>
          <a:lstStyle>
            <a:lvl1pPr>
              <a:defRPr/>
            </a:lvl1pPr>
          </a:lstStyle>
          <a:p>
            <a:fld id="{D442C758-FE8C-0841-A4A8-9E0F8CA8C67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FF27B5AD-B868-D646-82FE-1F7C1E30EA0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340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92CAF64A-2CD8-2D48-B461-B70DEB2A92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0C8F55C-B668-8B40-A015-68B3E167F4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/>
          <a:lstStyle>
            <a:lvl1pPr>
              <a:defRPr/>
            </a:lvl1pPr>
          </a:lstStyle>
          <a:p>
            <a:fld id="{8C305A59-667F-864C-BC03-8F61C24347F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94D35AFD-2E03-E640-A9C7-8468CDDEC24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31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588A3DC1-CD5B-B74C-BE06-216E80BD618F}"/>
              </a:ext>
            </a:extLst>
          </p:cNvPr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5C575E-7E42-BB4B-B0E3-F67D7F927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542F9565-00F1-EB43-8CB1-D2FF06EE45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878D557-159A-204B-8844-1C4A11A0AA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DFE0D4"/>
                </a:solidFill>
              </a:defRPr>
            </a:lvl1pPr>
          </a:lstStyle>
          <a:p>
            <a:fld id="{AF871621-FA4C-094B-921F-ED320BDEC81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8F92E74A-F31D-7145-916E-CD6BAE2A9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12">
            <a:extLst>
              <a:ext uri="{FF2B5EF4-FFF2-40B4-BE49-F238E27FC236}">
                <a16:creationId xmlns:a16="http://schemas.microsoft.com/office/drawing/2014/main" id="{AC844817-9F55-DF46-8B4E-739E99CA89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44" r:id="rId7"/>
    <p:sldLayoutId id="2147483853" r:id="rId8"/>
    <p:sldLayoutId id="2147483854" r:id="rId9"/>
    <p:sldLayoutId id="2147483845" r:id="rId10"/>
    <p:sldLayoutId id="2147483846" r:id="rId11"/>
  </p:sldLayoutIdLst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ＭＳ Ｐゴシック" charset="0"/>
          <a:cs typeface="ＭＳ Ｐゴシック" charset="0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charset="0"/>
          <a:ea typeface="ＭＳ Ｐゴシック" charset="0"/>
          <a:cs typeface="ＭＳ Ｐゴシック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charset="0"/>
          <a:ea typeface="ＭＳ Ｐゴシック" charset="0"/>
          <a:cs typeface="ＭＳ Ｐゴシック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charset="0"/>
          <a:ea typeface="ＭＳ Ｐゴシック" charset="0"/>
          <a:cs typeface="ＭＳ Ｐゴシック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charset="0"/>
          <a:ea typeface="ＭＳ Ｐゴシック" charset="0"/>
          <a:cs typeface="ＭＳ Ｐゴシック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charset="0"/>
          <a:ea typeface="ＭＳ Ｐゴシック" charset="0"/>
          <a:cs typeface="ＭＳ Ｐゴシック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charset="0"/>
          <a:ea typeface="ＭＳ Ｐゴシック" charset="0"/>
          <a:cs typeface="ＭＳ Ｐゴシック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charset="0"/>
          <a:ea typeface="ＭＳ Ｐゴシック" charset="0"/>
          <a:cs typeface="ＭＳ Ｐゴシック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charset="0"/>
          <a:ea typeface="ＭＳ Ｐゴシック" charset="0"/>
          <a:cs typeface="ＭＳ Ｐゴシック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2" charset="2"/>
        <a:buChar char="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2" charset="2"/>
        <a:buChar char=""/>
        <a:defRPr sz="23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2" charset="2"/>
        <a:buChar char="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2" charset="2"/>
        <a:buChar char=""/>
        <a:defRPr sz="19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C2CC97F3-2E26-D64F-9A42-84DAB6CFA8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1676400"/>
            <a:ext cx="8610600" cy="1477963"/>
          </a:xfrm>
        </p:spPr>
        <p:txBody>
          <a:bodyPr lIns="0" tIns="0" rIns="0" bIns="0" anchor="t"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z="4800" b="1" dirty="0">
                <a:solidFill>
                  <a:srgbClr val="E2DCC1"/>
                </a:solidFill>
                <a:latin typeface="Arial Black" charset="0"/>
              </a:rPr>
              <a:t> Marketing Communication and Strategic Research</a:t>
            </a:r>
          </a:p>
        </p:txBody>
      </p:sp>
      <p:sp>
        <p:nvSpPr>
          <p:cNvPr id="15362" name="Freeform 3">
            <a:extLst>
              <a:ext uri="{FF2B5EF4-FFF2-40B4-BE49-F238E27FC236}">
                <a16:creationId xmlns:a16="http://schemas.microsoft.com/office/drawing/2014/main" id="{244089DE-F059-904B-A19E-2C400D932E3B}"/>
              </a:ext>
            </a:extLst>
          </p:cNvPr>
          <p:cNvSpPr>
            <a:spLocks/>
          </p:cNvSpPr>
          <p:nvPr/>
        </p:nvSpPr>
        <p:spPr bwMode="auto">
          <a:xfrm>
            <a:off x="228600" y="3352800"/>
            <a:ext cx="8655050" cy="104775"/>
          </a:xfrm>
          <a:custGeom>
            <a:avLst/>
            <a:gdLst>
              <a:gd name="T0" fmla="*/ 0 w 5452"/>
              <a:gd name="T1" fmla="*/ 2147483647 h 66"/>
              <a:gd name="T2" fmla="*/ 2147483647 w 5452"/>
              <a:gd name="T3" fmla="*/ 2147483647 h 66"/>
              <a:gd name="T4" fmla="*/ 2147483647 w 5452"/>
              <a:gd name="T5" fmla="*/ 0 h 66"/>
              <a:gd name="T6" fmla="*/ 0 w 5452"/>
              <a:gd name="T7" fmla="*/ 0 h 66"/>
              <a:gd name="T8" fmla="*/ 0 w 5452"/>
              <a:gd name="T9" fmla="*/ 2147483647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52"/>
              <a:gd name="T16" fmla="*/ 0 h 66"/>
              <a:gd name="T17" fmla="*/ 5452 w 5452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52" h="66">
                <a:moveTo>
                  <a:pt x="0" y="65"/>
                </a:moveTo>
                <a:lnTo>
                  <a:pt x="5451" y="65"/>
                </a:lnTo>
                <a:lnTo>
                  <a:pt x="5451" y="0"/>
                </a:lnTo>
                <a:lnTo>
                  <a:pt x="0" y="0"/>
                </a:lnTo>
                <a:lnTo>
                  <a:pt x="0" y="65"/>
                </a:lnTo>
              </a:path>
            </a:pathLst>
          </a:custGeom>
          <a:gradFill rotWithShape="0">
            <a:gsLst>
              <a:gs pos="0">
                <a:srgbClr val="A060A0"/>
              </a:gs>
              <a:gs pos="50000">
                <a:srgbClr val="515056"/>
              </a:gs>
              <a:gs pos="100000">
                <a:srgbClr val="A060A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>
            <a:extLst>
              <a:ext uri="{FF2B5EF4-FFF2-40B4-BE49-F238E27FC236}">
                <a16:creationId xmlns:a16="http://schemas.microsoft.com/office/drawing/2014/main" id="{60C6A29A-336B-DE43-B5B5-B152E98310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 lIns="92075" tIns="46038" rIns="92075" bIns="46038"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Minority Agencies</a:t>
            </a:r>
          </a:p>
        </p:txBody>
      </p:sp>
      <p:sp>
        <p:nvSpPr>
          <p:cNvPr id="73730" name="Rectangle 3">
            <a:extLst>
              <a:ext uri="{FF2B5EF4-FFF2-40B4-BE49-F238E27FC236}">
                <a16:creationId xmlns:a16="http://schemas.microsoft.com/office/drawing/2014/main" id="{A7233471-7641-BD45-AFCB-9D0933A197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2057400"/>
            <a:ext cx="7848600" cy="44196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12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Often full-service agencies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Specializing in campaigns that target minorities/specialized communities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Blacks, Hispanic/Latino, Asians, LGBTQ+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>
            <a:extLst>
              <a:ext uri="{FF2B5EF4-FFF2-40B4-BE49-F238E27FC236}">
                <a16:creationId xmlns:a16="http://schemas.microsoft.com/office/drawing/2014/main" id="{727C1142-B965-A04F-86E8-541381C953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 lIns="92075" tIns="46038" rIns="92075" bIns="46038"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In-house Agencies</a:t>
            </a:r>
          </a:p>
        </p:txBody>
      </p:sp>
      <p:sp>
        <p:nvSpPr>
          <p:cNvPr id="75778" name="Rectangle 3">
            <a:extLst>
              <a:ext uri="{FF2B5EF4-FFF2-40B4-BE49-F238E27FC236}">
                <a16:creationId xmlns:a16="http://schemas.microsoft.com/office/drawing/2014/main" id="{9F6CBB4D-4CC4-8C48-A0CF-3249B67437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7700" y="1676400"/>
            <a:ext cx="7848600" cy="44196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12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Owned and supervised by company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Savings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Specialization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Priority service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But unless massive entity, minimum staffing of experts, and possibility of </a:t>
            </a: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 dirty="0">
                <a:latin typeface="Arial" panose="020B0604020202020204" pitchFamily="34" charset="0"/>
                <a:ea typeface="ＭＳ Ｐゴシック" panose="020B0600070205080204" pitchFamily="34" charset="-128"/>
              </a:rPr>
              <a:t>group-think</a:t>
            </a: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”</a:t>
            </a:r>
            <a:endParaRPr lang="en-US" altLang="ja-JP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12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Google, Lego, Coca-Cola, Best Buy, Disney, Verizon, and many more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>
            <a:extLst>
              <a:ext uri="{FF2B5EF4-FFF2-40B4-BE49-F238E27FC236}">
                <a16:creationId xmlns:a16="http://schemas.microsoft.com/office/drawing/2014/main" id="{33153FC7-E4ED-8942-9C10-4287BFD32D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 lIns="92075" tIns="46038" rIns="92075" bIns="46038"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Media Buying Services</a:t>
            </a:r>
          </a:p>
        </p:txBody>
      </p:sp>
      <p:sp>
        <p:nvSpPr>
          <p:cNvPr id="77826" name="Rectangle 3">
            <a:extLst>
              <a:ext uri="{FF2B5EF4-FFF2-40B4-BE49-F238E27FC236}">
                <a16:creationId xmlns:a16="http://schemas.microsoft.com/office/drawing/2014/main" id="{703C1BF9-44C1-994F-B4D0-828CD1A86D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2057400"/>
            <a:ext cx="7848600" cy="44196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Original format of ad agencies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Sole function is media buying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Growing complexity of media buying</a:t>
            </a:r>
          </a:p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Buying media in bulk</a:t>
            </a:r>
          </a:p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Though data science is allowing this to move “in house” or directly with tech firms in digital space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1798D-AF04-F27F-946D-4F38DF74D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Emerging Agency Sectors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E39F5-FB37-0233-1DE6-E6A4FF86C5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Growth Marketing Agencies - Sales-Driven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Performance Marketing Agencies -  Analytics-Driven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Reputation Marketing Agencies - Reviews-Driven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SEO Agencies - Organic Search Focused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Content Marketing Agencies - Build Following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Video Production Agencies – Videos for Net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Branding Agencies - From Positioning to Messaging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Experiential Marketing – Events, Promo, Activation</a:t>
            </a:r>
          </a:p>
          <a:p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Digital and Social Media Marketing Differentiating</a:t>
            </a:r>
          </a:p>
        </p:txBody>
      </p:sp>
    </p:spTree>
    <p:extLst>
      <p:ext uri="{BB962C8B-B14F-4D97-AF65-F5344CB8AC3E}">
        <p14:creationId xmlns:p14="http://schemas.microsoft.com/office/powerpoint/2010/main" val="4072491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6BBA6-0180-5A4A-ACC1-80A6C94E3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>
                <a:latin typeface="Arial Black" panose="020B0604020202020204" pitchFamily="34" charset="0"/>
                <a:cs typeface="Arial Black" panose="020B0604020202020204" pitchFamily="34" charset="0"/>
              </a:rPr>
              <a:t>Shift to “In House” 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82F76-107C-7243-8A57-A36196B60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46238"/>
            <a:ext cx="8382000" cy="4525962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82% of companies in 2023 have some in-house agency functions, up from 42% in 2008</a:t>
            </a:r>
          </a:p>
          <a:p>
            <a:pPr>
              <a:spcBef>
                <a:spcPts val="18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49% percent of in-house agencies have created in-house production capabilities in past five years </a:t>
            </a:r>
          </a:p>
          <a:p>
            <a:pPr>
              <a:spcBef>
                <a:spcPts val="18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 2018, over 54% of companies have some media strategy and planning functions in-house, compared to 22% in 2013.  Buying still outside.</a:t>
            </a:r>
          </a:p>
          <a:p>
            <a:pPr>
              <a:spcBef>
                <a:spcPts val="180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Bring select specialty functions in-house</a:t>
            </a:r>
          </a:p>
        </p:txBody>
      </p:sp>
    </p:spTree>
    <p:extLst>
      <p:ext uri="{BB962C8B-B14F-4D97-AF65-F5344CB8AC3E}">
        <p14:creationId xmlns:p14="http://schemas.microsoft.com/office/powerpoint/2010/main" val="2652932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>
            <a:extLst>
              <a:ext uri="{FF2B5EF4-FFF2-40B4-BE49-F238E27FC236}">
                <a16:creationId xmlns:a16="http://schemas.microsoft.com/office/drawing/2014/main" id="{D51CAE3A-26D4-084E-9BDD-3830759D08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 lIns="92075" tIns="46038" rIns="92075" bIns="46038"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How Agencies are Paid</a:t>
            </a:r>
          </a:p>
        </p:txBody>
      </p:sp>
      <p:sp>
        <p:nvSpPr>
          <p:cNvPr id="79874" name="Rectangle 3">
            <a:extLst>
              <a:ext uri="{FF2B5EF4-FFF2-40B4-BE49-F238E27FC236}">
                <a16:creationId xmlns:a16="http://schemas.microsoft.com/office/drawing/2014/main" id="{C45BE3BA-3A2C-F44B-B627-45D8D665D3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2133600"/>
            <a:ext cx="7848600" cy="44196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13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The Commission System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The Fee System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Incentive-based / Value-based Systems</a:t>
            </a:r>
          </a:p>
          <a:p>
            <a:pPr eaLnBrk="1" hangingPunct="1">
              <a:lnSpc>
                <a:spcPct val="130000"/>
              </a:lnSpc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Hybrid systems that combine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>
            <a:extLst>
              <a:ext uri="{FF2B5EF4-FFF2-40B4-BE49-F238E27FC236}">
                <a16:creationId xmlns:a16="http://schemas.microsoft.com/office/drawing/2014/main" id="{63C46973-5F21-B54F-983F-24D64DBA33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 lIns="92075" tIns="46038" rIns="92075" bIns="46038"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The Commission System</a:t>
            </a:r>
          </a:p>
        </p:txBody>
      </p:sp>
      <p:sp>
        <p:nvSpPr>
          <p:cNvPr id="81922" name="Rectangle 3">
            <a:extLst>
              <a:ext uri="{FF2B5EF4-FFF2-40B4-BE49-F238E27FC236}">
                <a16:creationId xmlns:a16="http://schemas.microsoft.com/office/drawing/2014/main" id="{EBF186A8-45CF-284E-9E97-1477736737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2057400"/>
            <a:ext cx="7848600" cy="44196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130000"/>
              </a:lnSpc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Standard rate:  15% of media buys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Trend toward negotiated commission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Fierce competition among agencies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>
            <a:extLst>
              <a:ext uri="{FF2B5EF4-FFF2-40B4-BE49-F238E27FC236}">
                <a16:creationId xmlns:a16="http://schemas.microsoft.com/office/drawing/2014/main" id="{CA1BBB5D-2988-1F45-B056-11A39AC657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 lIns="92075" tIns="46038" rIns="92075" bIns="46038"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The Fee System</a:t>
            </a:r>
          </a:p>
        </p:txBody>
      </p:sp>
      <p:sp>
        <p:nvSpPr>
          <p:cNvPr id="83970" name="Rectangle 3">
            <a:extLst>
              <a:ext uri="{FF2B5EF4-FFF2-40B4-BE49-F238E27FC236}">
                <a16:creationId xmlns:a16="http://schemas.microsoft.com/office/drawing/2014/main" id="{A83DCF10-15A2-E947-9DDD-A9DDCC9E37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848600" cy="44196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130000"/>
              </a:lnSpc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Negotiated hourly fee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Media buys billed directly to client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Hourly rate rule of thumb: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3 x hourly salary of each employee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Employee hourly salary =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Salary / Hours worked per year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>
            <a:extLst>
              <a:ext uri="{FF2B5EF4-FFF2-40B4-BE49-F238E27FC236}">
                <a16:creationId xmlns:a16="http://schemas.microsoft.com/office/drawing/2014/main" id="{DC45B226-3D56-E44C-A264-1A3CD71BFB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 lIns="92075" tIns="46038" rIns="92075" bIns="46038">
            <a:noAutofit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Incentive/value-based Systems</a:t>
            </a:r>
          </a:p>
        </p:txBody>
      </p:sp>
      <p:sp>
        <p:nvSpPr>
          <p:cNvPr id="86018" name="Rectangle 3">
            <a:extLst>
              <a:ext uri="{FF2B5EF4-FFF2-40B4-BE49-F238E27FC236}">
                <a16:creationId xmlns:a16="http://schemas.microsoft.com/office/drawing/2014/main" id="{9B2261BC-7961-6A43-BE9B-A6BEC9AB92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981200"/>
            <a:ext cx="7848600" cy="44196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140000"/>
              </a:lnSpc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Higher fees for good performance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Incentives negotiated in advance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Pay per performance system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153400" cy="91440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rial Black" charset="0"/>
                <a:ea typeface="ＭＳ Ｐゴシック" charset="0"/>
                <a:cs typeface="ＭＳ Ｐゴシック" charset="0"/>
              </a:rPr>
              <a:t>Solutions for Social and Digital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05000"/>
            <a:ext cx="3810000" cy="41148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Need ideas about how to address the decline in sales in an era of diminished effectiveness. How can you use social and mobile tools to drive sales up?</a:t>
            </a:r>
          </a:p>
        </p:txBody>
      </p:sp>
      <p:sp>
        <p:nvSpPr>
          <p:cNvPr id="58371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905000"/>
            <a:ext cx="3810000" cy="41148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Viral Videos</a:t>
            </a:r>
          </a:p>
          <a:p>
            <a:pPr>
              <a:lnSpc>
                <a:spcPct val="13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Social Media Ad</a:t>
            </a:r>
          </a:p>
          <a:p>
            <a:pPr>
              <a:lnSpc>
                <a:spcPct val="13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Hashtag Promo</a:t>
            </a:r>
          </a:p>
          <a:p>
            <a:pPr>
              <a:lnSpc>
                <a:spcPct val="13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Ambient Media</a:t>
            </a:r>
          </a:p>
          <a:p>
            <a:pPr>
              <a:lnSpc>
                <a:spcPct val="13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Mobile Apps</a:t>
            </a:r>
          </a:p>
          <a:p>
            <a:pPr>
              <a:lnSpc>
                <a:spcPct val="13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Geo-local tools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>
            <a:extLst>
              <a:ext uri="{FF2B5EF4-FFF2-40B4-BE49-F238E27FC236}">
                <a16:creationId xmlns:a16="http://schemas.microsoft.com/office/drawing/2014/main" id="{5DB9157F-6C58-2741-8F0E-D83ADB801B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65138"/>
            <a:ext cx="7772400" cy="830262"/>
          </a:xfrm>
        </p:spPr>
        <p:txBody>
          <a:bodyPr lIns="92075" tIns="46038" rIns="92075" bIns="46038"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The Full-Service Agency</a:t>
            </a:r>
          </a:p>
        </p:txBody>
      </p:sp>
      <p:sp>
        <p:nvSpPr>
          <p:cNvPr id="63490" name="Rectangle 3">
            <a:extLst>
              <a:ext uri="{FF2B5EF4-FFF2-40B4-BE49-F238E27FC236}">
                <a16:creationId xmlns:a16="http://schemas.microsoft.com/office/drawing/2014/main" id="{BF7DAE4A-E9C3-E648-93B5-C6BD3F02D5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7848600" cy="44196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Major staff functions: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Research and account planning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Account management/client service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Creative services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Media planning and buying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Pubic relations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Promotions and event planning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Direct response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Interactive</a:t>
            </a: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>
            <a:extLst>
              <a:ext uri="{FF2B5EF4-FFF2-40B4-BE49-F238E27FC236}">
                <a16:creationId xmlns:a16="http://schemas.microsoft.com/office/drawing/2014/main" id="{DC45B226-3D56-E44C-A264-1A3CD71BFB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 lIns="92075" tIns="46038" rIns="92075" bIns="46038"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First Step: Market Research </a:t>
            </a:r>
          </a:p>
        </p:txBody>
      </p:sp>
      <p:sp>
        <p:nvSpPr>
          <p:cNvPr id="86018" name="Rectangle 3">
            <a:extLst>
              <a:ext uri="{FF2B5EF4-FFF2-40B4-BE49-F238E27FC236}">
                <a16:creationId xmlns:a16="http://schemas.microsoft.com/office/drawing/2014/main" id="{9B2261BC-7961-6A43-BE9B-A6BEC9AB92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981200"/>
            <a:ext cx="7848600" cy="44196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14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Must begin by understanding:</a:t>
            </a:r>
          </a:p>
          <a:p>
            <a:pPr lvl="1" eaLnBrk="1" hangingPunct="1">
              <a:lnSpc>
                <a:spcPct val="14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your client and its product or service</a:t>
            </a:r>
          </a:p>
          <a:p>
            <a:pPr lvl="1" eaLnBrk="1" hangingPunct="1">
              <a:lnSpc>
                <a:spcPct val="14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the competitive environment</a:t>
            </a:r>
          </a:p>
          <a:p>
            <a:pPr lvl="1" eaLnBrk="1" hangingPunct="1">
              <a:lnSpc>
                <a:spcPct val="14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the industry and its challenges</a:t>
            </a:r>
          </a:p>
          <a:p>
            <a:pPr lvl="1" eaLnBrk="1" hangingPunct="1">
              <a:lnSpc>
                <a:spcPct val="14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the audiences for the product or service</a:t>
            </a:r>
          </a:p>
          <a:p>
            <a:pPr lvl="1" eaLnBrk="1" hangingPunct="1">
              <a:lnSpc>
                <a:spcPct val="14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brand history and past creative efforts </a:t>
            </a:r>
          </a:p>
          <a:p>
            <a:pPr lvl="1" eaLnBrk="1" hangingPunct="1">
              <a:lnSpc>
                <a:spcPct val="14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current press and publicity </a:t>
            </a:r>
          </a:p>
        </p:txBody>
      </p:sp>
    </p:spTree>
    <p:extLst>
      <p:ext uri="{BB962C8B-B14F-4D97-AF65-F5344CB8AC3E}">
        <p14:creationId xmlns:p14="http://schemas.microsoft.com/office/powerpoint/2010/main" val="2430250097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305800" cy="762000"/>
          </a:xfrm>
          <a:noFill/>
        </p:spPr>
        <p:txBody>
          <a:bodyPr lIns="92075" tIns="46038" rIns="92075" bIns="46038" anchor="b">
            <a:normAutofit/>
          </a:bodyPr>
          <a:lstStyle/>
          <a:p>
            <a:pPr eaLnBrk="1" hangingPunct="1"/>
            <a:r>
              <a:rPr lang="en-US" sz="3200" dirty="0">
                <a:latin typeface="Arial Black"/>
                <a:ea typeface="ＭＳ Ｐゴシック" charset="0"/>
                <a:cs typeface="Arial Black"/>
              </a:rPr>
              <a:t>Strategic and Evaluative Research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05000"/>
            <a:ext cx="8229600" cy="40386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Two Types of Research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Strategic Research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Used to develop creative, media, and PR plans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All relevant background info to make decisions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Grounds strategic direction in data and insights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Evaluative Research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Used to assess performance of these plans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All relevant data to gauge effectiveness of plan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latin typeface="Arial" charset="0"/>
                <a:ea typeface="ＭＳ Ｐゴシック" charset="0"/>
              </a:rPr>
              <a:t>Grounds judgment about plan performance in fact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85800"/>
            <a:ext cx="7772400" cy="770084"/>
          </a:xfrm>
          <a:noFill/>
        </p:spPr>
        <p:txBody>
          <a:bodyPr lIns="92075" tIns="46038" rIns="92075" bIns="46038" anchor="b">
            <a:normAutofit fontScale="90000"/>
          </a:bodyPr>
          <a:lstStyle/>
          <a:p>
            <a:pPr eaLnBrk="1" hangingPunct="1"/>
            <a:r>
              <a:rPr lang="en-US" dirty="0">
                <a:latin typeface="Arial Black"/>
                <a:ea typeface="ＭＳ Ｐゴシック" charset="0"/>
                <a:cs typeface="Arial Black"/>
              </a:rPr>
              <a:t>Peril and Promise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981200"/>
            <a:ext cx="7848600" cy="44196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2800" u="sng">
                <a:latin typeface="Arial" charset="0"/>
                <a:ea typeface="ＭＳ Ｐゴシック" charset="0"/>
                <a:cs typeface="ＭＳ Ｐゴシック" charset="0"/>
              </a:rPr>
              <a:t>The Problem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 - too much information	</a:t>
            </a:r>
          </a:p>
          <a:p>
            <a:pPr eaLnBrk="1" hangingPunct="1"/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Need to prioritize what is most important</a:t>
            </a:r>
          </a:p>
          <a:p>
            <a:pPr lvl="1" eaLnBrk="1" hangingPunct="1"/>
            <a:r>
              <a:rPr lang="en-US" sz="2400">
                <a:latin typeface="Arial" charset="0"/>
                <a:ea typeface="ＭＳ Ｐゴシック" charset="0"/>
              </a:rPr>
              <a:t>Qualitative Data - Insights about how and why people think and behave as the do.</a:t>
            </a:r>
          </a:p>
          <a:p>
            <a:pPr lvl="2" eaLnBrk="1" hangingPunct="1"/>
            <a:r>
              <a:rPr lang="en-US" sz="2000">
                <a:latin typeface="Arial" charset="0"/>
                <a:ea typeface="ＭＳ Ｐゴシック" charset="0"/>
              </a:rPr>
              <a:t>Peril - generalizability</a:t>
            </a:r>
          </a:p>
          <a:p>
            <a:pPr lvl="1" eaLnBrk="1" hangingPunct="1"/>
            <a:r>
              <a:rPr lang="en-US" sz="2400">
                <a:latin typeface="Arial" charset="0"/>
                <a:ea typeface="ＭＳ Ｐゴシック" charset="0"/>
              </a:rPr>
              <a:t>Quantitative Data - Numerical data used to describe markets and competitive environment.</a:t>
            </a:r>
          </a:p>
          <a:p>
            <a:pPr lvl="2" eaLnBrk="1" hangingPunct="1"/>
            <a:r>
              <a:rPr lang="en-US" sz="2000">
                <a:latin typeface="Arial" charset="0"/>
                <a:ea typeface="ＭＳ Ｐゴシック" charset="0"/>
              </a:rPr>
              <a:t>Peril - decontextualization</a:t>
            </a:r>
          </a:p>
          <a:p>
            <a:pPr eaLnBrk="1" hangingPunct="1"/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What goes into the situation analysis?</a:t>
            </a:r>
            <a:r>
              <a:rPr lang="en-US" sz="2800" u="sng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endParaRPr lang="en-US" sz="28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229599" cy="780845"/>
          </a:xfrm>
          <a:noFill/>
        </p:spPr>
        <p:txBody>
          <a:bodyPr lIns="92075" tIns="46038" rIns="92075" bIns="46038" anchor="b"/>
          <a:lstStyle/>
          <a:p>
            <a:pPr eaLnBrk="1" hangingPunct="1">
              <a:lnSpc>
                <a:spcPct val="89000"/>
              </a:lnSpc>
            </a:pPr>
            <a:r>
              <a:rPr lang="en-US" sz="4000" dirty="0">
                <a:latin typeface="Arial Black"/>
                <a:ea typeface="ＭＳ Ｐゴシック" charset="0"/>
                <a:cs typeface="Arial Black"/>
              </a:rPr>
              <a:t>Marketing Research Process</a:t>
            </a:r>
          </a:p>
        </p:txBody>
      </p:sp>
      <p:sp>
        <p:nvSpPr>
          <p:cNvPr id="34818" name="Line 3"/>
          <p:cNvSpPr>
            <a:spLocks noChangeShapeType="1"/>
          </p:cNvSpPr>
          <p:nvPr/>
        </p:nvSpPr>
        <p:spPr bwMode="auto">
          <a:xfrm flipV="1">
            <a:off x="1651000" y="3133725"/>
            <a:ext cx="303213" cy="17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19" name="Line 4"/>
          <p:cNvSpPr>
            <a:spLocks noChangeShapeType="1"/>
          </p:cNvSpPr>
          <p:nvPr/>
        </p:nvSpPr>
        <p:spPr bwMode="auto">
          <a:xfrm flipV="1">
            <a:off x="1636713" y="2628900"/>
            <a:ext cx="0" cy="519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771525" y="1736725"/>
            <a:ext cx="2428875" cy="844550"/>
          </a:xfrm>
          <a:prstGeom prst="rect">
            <a:avLst/>
          </a:prstGeom>
          <a:solidFill>
            <a:srgbClr val="099D1E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81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-112" charset="0"/>
              <a:ea typeface="+mn-ea"/>
              <a:cs typeface="+mn-cs"/>
            </a:endParaRPr>
          </a:p>
        </p:txBody>
      </p:sp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806450" y="1781175"/>
            <a:ext cx="236696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chemeClr val="bg1"/>
                </a:solidFill>
                <a:latin typeface="Arial" charset="0"/>
              </a:rPr>
              <a:t>Situation Analysis and problem definition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1976438" y="2730500"/>
            <a:ext cx="2462212" cy="811213"/>
          </a:xfrm>
          <a:prstGeom prst="rect">
            <a:avLst/>
          </a:prstGeom>
          <a:solidFill>
            <a:srgbClr val="099D1E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81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-112" charset="0"/>
              <a:ea typeface="+mn-ea"/>
              <a:cs typeface="+mn-cs"/>
            </a:endParaRPr>
          </a:p>
        </p:txBody>
      </p:sp>
      <p:sp>
        <p:nvSpPr>
          <p:cNvPr id="34823" name="Rectangle 8"/>
          <p:cNvSpPr>
            <a:spLocks noChangeArrowheads="1"/>
          </p:cNvSpPr>
          <p:nvPr/>
        </p:nvSpPr>
        <p:spPr bwMode="auto">
          <a:xfrm>
            <a:off x="2001838" y="2724150"/>
            <a:ext cx="24415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chemeClr val="bg1"/>
                </a:solidFill>
                <a:latin typeface="Arial" charset="0"/>
              </a:rPr>
              <a:t>Informal (exploratory) research: Secondary data (internal/external)</a:t>
            </a: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3309938" y="3736975"/>
            <a:ext cx="2414587" cy="793750"/>
          </a:xfrm>
          <a:prstGeom prst="rect">
            <a:avLst/>
          </a:prstGeom>
          <a:solidFill>
            <a:srgbClr val="099D1E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81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-112" charset="0"/>
              <a:ea typeface="+mn-ea"/>
              <a:cs typeface="+mn-cs"/>
            </a:endParaRPr>
          </a:p>
        </p:txBody>
      </p:sp>
      <p:sp>
        <p:nvSpPr>
          <p:cNvPr id="34825" name="Rectangle 10"/>
          <p:cNvSpPr>
            <a:spLocks noChangeArrowheads="1"/>
          </p:cNvSpPr>
          <p:nvPr/>
        </p:nvSpPr>
        <p:spPr bwMode="auto">
          <a:xfrm>
            <a:off x="3330575" y="3779838"/>
            <a:ext cx="246221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chemeClr val="bg1"/>
                </a:solidFill>
                <a:latin typeface="Arial" charset="0"/>
              </a:rPr>
              <a:t>Construction of </a:t>
            </a:r>
          </a:p>
          <a:p>
            <a:pPr eaLnBrk="0" hangingPunct="0"/>
            <a:r>
              <a:rPr lang="en-US" sz="1600" b="1">
                <a:solidFill>
                  <a:schemeClr val="bg1"/>
                </a:solidFill>
                <a:latin typeface="Arial" charset="0"/>
              </a:rPr>
              <a:t>research objectives</a:t>
            </a: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4730750" y="4710113"/>
            <a:ext cx="2401888" cy="768350"/>
          </a:xfrm>
          <a:prstGeom prst="rect">
            <a:avLst/>
          </a:prstGeom>
          <a:solidFill>
            <a:srgbClr val="099D1E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81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-112" charset="0"/>
              <a:ea typeface="+mn-ea"/>
              <a:cs typeface="+mn-cs"/>
            </a:endParaRPr>
          </a:p>
        </p:txBody>
      </p:sp>
      <p:sp>
        <p:nvSpPr>
          <p:cNvPr id="34827" name="Rectangle 12"/>
          <p:cNvSpPr>
            <a:spLocks noChangeArrowheads="1"/>
          </p:cNvSpPr>
          <p:nvPr/>
        </p:nvSpPr>
        <p:spPr bwMode="auto">
          <a:xfrm>
            <a:off x="4772025" y="4706938"/>
            <a:ext cx="24431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chemeClr val="bg1"/>
                </a:solidFill>
                <a:latin typeface="Arial" charset="0"/>
              </a:rPr>
              <a:t>Formal research</a:t>
            </a:r>
          </a:p>
          <a:p>
            <a:pPr eaLnBrk="0" hangingPunct="0"/>
            <a:r>
              <a:rPr lang="en-US" sz="1600" b="1">
                <a:solidFill>
                  <a:schemeClr val="bg1"/>
                </a:solidFill>
                <a:latin typeface="Arial" charset="0"/>
              </a:rPr>
              <a:t> • Quantitative</a:t>
            </a:r>
          </a:p>
          <a:p>
            <a:pPr eaLnBrk="0" hangingPunct="0"/>
            <a:r>
              <a:rPr lang="en-US" sz="1600" b="1">
                <a:solidFill>
                  <a:schemeClr val="bg1"/>
                </a:solidFill>
                <a:latin typeface="Arial" charset="0"/>
              </a:rPr>
              <a:t> • Qualitative</a:t>
            </a: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6153150" y="5651500"/>
            <a:ext cx="2401888" cy="768350"/>
          </a:xfrm>
          <a:prstGeom prst="rect">
            <a:avLst/>
          </a:prstGeom>
          <a:solidFill>
            <a:srgbClr val="099D1E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81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-112" charset="0"/>
              <a:ea typeface="+mn-ea"/>
              <a:cs typeface="+mn-cs"/>
            </a:endParaRPr>
          </a:p>
        </p:txBody>
      </p:sp>
      <p:sp>
        <p:nvSpPr>
          <p:cNvPr id="34829" name="Rectangle 14"/>
          <p:cNvSpPr>
            <a:spLocks noChangeArrowheads="1"/>
          </p:cNvSpPr>
          <p:nvPr/>
        </p:nvSpPr>
        <p:spPr bwMode="auto">
          <a:xfrm>
            <a:off x="6192838" y="5678488"/>
            <a:ext cx="244316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600" b="1">
                <a:solidFill>
                  <a:schemeClr val="bg1"/>
                </a:solidFill>
                <a:latin typeface="Arial" charset="0"/>
              </a:rPr>
              <a:t>Interpretation and </a:t>
            </a:r>
          </a:p>
          <a:p>
            <a:pPr eaLnBrk="0" hangingPunct="0"/>
            <a:r>
              <a:rPr lang="en-US" sz="1600" b="1">
                <a:solidFill>
                  <a:schemeClr val="bg1"/>
                </a:solidFill>
                <a:latin typeface="Arial" charset="0"/>
              </a:rPr>
              <a:t>reporting of findings</a:t>
            </a:r>
          </a:p>
        </p:txBody>
      </p:sp>
      <p:sp>
        <p:nvSpPr>
          <p:cNvPr id="34830" name="Line 15"/>
          <p:cNvSpPr>
            <a:spLocks noChangeShapeType="1"/>
          </p:cNvSpPr>
          <p:nvPr/>
        </p:nvSpPr>
        <p:spPr bwMode="auto">
          <a:xfrm flipV="1">
            <a:off x="2997200" y="4106863"/>
            <a:ext cx="303213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1" name="Line 16"/>
          <p:cNvSpPr>
            <a:spLocks noChangeShapeType="1"/>
          </p:cNvSpPr>
          <p:nvPr/>
        </p:nvSpPr>
        <p:spPr bwMode="auto">
          <a:xfrm flipV="1">
            <a:off x="2982913" y="3602038"/>
            <a:ext cx="0" cy="519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2" name="Line 17"/>
          <p:cNvSpPr>
            <a:spLocks noChangeShapeType="1"/>
          </p:cNvSpPr>
          <p:nvPr/>
        </p:nvSpPr>
        <p:spPr bwMode="auto">
          <a:xfrm flipV="1">
            <a:off x="4405313" y="5051425"/>
            <a:ext cx="303212" cy="17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3" name="Line 18"/>
          <p:cNvSpPr>
            <a:spLocks noChangeShapeType="1"/>
          </p:cNvSpPr>
          <p:nvPr/>
        </p:nvSpPr>
        <p:spPr bwMode="auto">
          <a:xfrm flipV="1">
            <a:off x="4391025" y="4546600"/>
            <a:ext cx="0" cy="519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4" name="Line 19"/>
          <p:cNvSpPr>
            <a:spLocks noChangeShapeType="1"/>
          </p:cNvSpPr>
          <p:nvPr/>
        </p:nvSpPr>
        <p:spPr bwMode="auto">
          <a:xfrm flipV="1">
            <a:off x="5830888" y="6043613"/>
            <a:ext cx="303212" cy="17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35" name="Line 20"/>
          <p:cNvSpPr>
            <a:spLocks noChangeShapeType="1"/>
          </p:cNvSpPr>
          <p:nvPr/>
        </p:nvSpPr>
        <p:spPr bwMode="auto">
          <a:xfrm flipV="1">
            <a:off x="5816600" y="5538788"/>
            <a:ext cx="0" cy="519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over dir="r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9871"/>
            <a:ext cx="7772400" cy="921729"/>
          </a:xfrm>
          <a:noFill/>
        </p:spPr>
        <p:txBody>
          <a:bodyPr lIns="92075" tIns="46038" rIns="92075" bIns="46038" anchor="b">
            <a:normAutofit/>
          </a:bodyPr>
          <a:lstStyle/>
          <a:p>
            <a:pPr eaLnBrk="1" hangingPunct="1"/>
            <a:r>
              <a:rPr lang="en-US" sz="3600" dirty="0">
                <a:latin typeface="Arial Black"/>
                <a:ea typeface="ＭＳ Ｐゴシック" charset="0"/>
                <a:cs typeface="Arial Black"/>
              </a:rPr>
              <a:t>Stages in Strategic Research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981200"/>
            <a:ext cx="8229600" cy="44196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Review secondary research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ＭＳ Ｐゴシック" charset="0"/>
              </a:rPr>
              <a:t>Available info on product, industry, and consumers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ＭＳ Ｐゴシック" charset="0"/>
              </a:rPr>
              <a:t>Sales reports, annual reports, press coverage, trade articles, census data, syndicated market research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  <a:ea typeface="ＭＳ Ｐゴシック" charset="0"/>
              </a:rPr>
              <a:t>Consumer Reports reviews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  <a:ea typeface="ＭＳ Ｐゴシック" charset="0"/>
              </a:rPr>
              <a:t>Popular and trade press pieces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Develop primary research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ＭＳ Ｐゴシック" charset="0"/>
              </a:rPr>
              <a:t>Create or contract customized research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ＭＳ Ｐゴシック" charset="0"/>
              </a:rPr>
              <a:t>Conduct surveys, interviews, focus groups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  <a:ea typeface="ＭＳ Ｐゴシック" charset="0"/>
              </a:rPr>
              <a:t>Use to answer questions emerging from secondary sources</a:t>
            </a: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9871"/>
            <a:ext cx="7772400" cy="997929"/>
          </a:xfrm>
          <a:noFill/>
        </p:spPr>
        <p:txBody>
          <a:bodyPr lIns="92075" tIns="46038" rIns="92075" bIns="46038" anchor="b">
            <a:normAutofit/>
          </a:bodyPr>
          <a:lstStyle/>
          <a:p>
            <a:pPr eaLnBrk="1" hangingPunct="1"/>
            <a:r>
              <a:rPr lang="en-US" sz="3600" dirty="0">
                <a:latin typeface="Arial Black"/>
                <a:ea typeface="ＭＳ Ｐゴシック" charset="0"/>
                <a:cs typeface="Arial Black"/>
              </a:rPr>
              <a:t>Secondary Research Sources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81200"/>
            <a:ext cx="7848600" cy="44196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Government Agencies</a:t>
            </a:r>
          </a:p>
          <a:p>
            <a:pPr lvl="1" eaLnBrk="1" hangingPunct="1"/>
            <a:r>
              <a:rPr lang="en-US" sz="2400" dirty="0">
                <a:latin typeface="Arial" charset="0"/>
                <a:ea typeface="ＭＳ Ｐゴシック" charset="0"/>
              </a:rPr>
              <a:t>e.g., Census, EPA, State Dept.</a:t>
            </a:r>
          </a:p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Trade Associations</a:t>
            </a:r>
          </a:p>
          <a:p>
            <a:pPr lvl="1" eaLnBrk="1" hangingPunct="1"/>
            <a:r>
              <a:rPr lang="en-US" sz="2400" dirty="0">
                <a:latin typeface="Arial" charset="0"/>
                <a:ea typeface="ＭＳ Ｐゴシック" charset="0"/>
              </a:rPr>
              <a:t>e.g., AAAA, AAF, NAATA, etc.</a:t>
            </a:r>
          </a:p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Secondary Research Suppliers</a:t>
            </a:r>
          </a:p>
          <a:p>
            <a:pPr lvl="1" eaLnBrk="1" hangingPunct="1"/>
            <a:r>
              <a:rPr lang="en-US" sz="2400" dirty="0">
                <a:latin typeface="Arial" charset="0"/>
                <a:ea typeface="ＭＳ Ｐゴシック" charset="0"/>
              </a:rPr>
              <a:t>e.g., Lexis/</a:t>
            </a:r>
            <a:r>
              <a:rPr lang="en-US" sz="2400" dirty="0" err="1">
                <a:latin typeface="Arial" charset="0"/>
                <a:ea typeface="ＭＳ Ｐゴシック" charset="0"/>
              </a:rPr>
              <a:t>Nexis</a:t>
            </a:r>
            <a:r>
              <a:rPr lang="en-US" sz="2400" dirty="0">
                <a:latin typeface="Arial" charset="0"/>
                <a:ea typeface="ＭＳ Ｐゴシック" charset="0"/>
              </a:rPr>
              <a:t>, Simmons/MRI, Roper Poll</a:t>
            </a:r>
          </a:p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Internet Sources</a:t>
            </a:r>
          </a:p>
          <a:p>
            <a:pPr lvl="1" eaLnBrk="1" hangingPunct="1"/>
            <a:r>
              <a:rPr lang="en-US" sz="2400" dirty="0">
                <a:latin typeface="Arial" charset="0"/>
                <a:ea typeface="ＭＳ Ｐゴシック" charset="0"/>
              </a:rPr>
              <a:t>e.g., Google Search data and others</a:t>
            </a: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826"/>
            <a:ext cx="8153400" cy="913774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>
                <a:latin typeface="Arial Black"/>
                <a:ea typeface="ＭＳ Ｐゴシック" charset="0"/>
                <a:cs typeface="Arial Black"/>
              </a:rPr>
              <a:t>Library References and Resources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46236"/>
            <a:ext cx="8229600" cy="48307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Information on Company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Company Website – Annual Reports / Press Room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OneSource – Company SWOT Analysis</a:t>
            </a:r>
          </a:p>
          <a:p>
            <a:pPr lvl="1" eaLnBrk="1" hangingPunct="1">
              <a:lnSpc>
                <a:spcPct val="90000"/>
              </a:lnSpc>
            </a:pP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Information on Industry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err="1">
                <a:latin typeface="Arial" charset="0"/>
                <a:ea typeface="ＭＳ Ｐゴシック" charset="0"/>
              </a:rPr>
              <a:t>IBISWorld</a:t>
            </a:r>
            <a:r>
              <a:rPr lang="en-US" sz="1800" dirty="0">
                <a:latin typeface="Arial" charset="0"/>
                <a:ea typeface="ＭＳ Ｐゴシック" charset="0"/>
              </a:rPr>
              <a:t> – Industry Profiles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Mintel – Market Research Report</a:t>
            </a:r>
          </a:p>
          <a:p>
            <a:pPr lvl="1" eaLnBrk="1" hangingPunct="1">
              <a:lnSpc>
                <a:spcPct val="90000"/>
              </a:lnSpc>
            </a:pPr>
            <a:endParaRPr lang="en-US" sz="1800" dirty="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Information on Coverage, Articles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Newspaper Source Plus Complete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ABI/Inform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Factiva and Lexis/Nexis</a:t>
            </a:r>
          </a:p>
          <a:p>
            <a:pPr lvl="1" eaLnBrk="1" hangingPunct="1">
              <a:lnSpc>
                <a:spcPct val="90000"/>
              </a:lnSpc>
            </a:pPr>
            <a:endParaRPr lang="en-US" sz="1800" dirty="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 dirty="0">
                <a:latin typeface="Arial" charset="0"/>
                <a:ea typeface="ＭＳ Ｐゴシック" charset="0"/>
              </a:rPr>
              <a:t>Information on Consumers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Simmons </a:t>
            </a:r>
            <a:r>
              <a:rPr lang="en-US" sz="1800" dirty="0" err="1">
                <a:latin typeface="Arial" charset="0"/>
                <a:ea typeface="ＭＳ Ｐゴシック" charset="0"/>
              </a:rPr>
              <a:t>OneView</a:t>
            </a:r>
            <a:endParaRPr lang="en-US" sz="1800" dirty="0"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1800" dirty="0">
                <a:latin typeface="Arial" charset="0"/>
                <a:ea typeface="ＭＳ Ｐゴシック" charset="0"/>
              </a:rPr>
              <a:t>US Census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2400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219200"/>
          </a:xfrm>
          <a:noFill/>
        </p:spPr>
        <p:txBody>
          <a:bodyPr lIns="92075" tIns="46038" rIns="92075" bIns="46038" anchor="b">
            <a:normAutofit/>
          </a:bodyPr>
          <a:lstStyle/>
          <a:p>
            <a:pPr eaLnBrk="1" hangingPunct="1"/>
            <a:r>
              <a:rPr lang="en-US" sz="4000" dirty="0">
                <a:latin typeface="Arial Black"/>
                <a:ea typeface="ＭＳ Ｐゴシック" charset="0"/>
                <a:cs typeface="Arial Black"/>
              </a:rPr>
              <a:t>Primary Research Sources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8001000" cy="44196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Primary Research Suppliers</a:t>
            </a:r>
          </a:p>
          <a:p>
            <a:pPr lvl="1" eaLnBrk="1" hangingPunct="1"/>
            <a:r>
              <a:rPr lang="en-US" sz="2400" dirty="0">
                <a:latin typeface="Arial" charset="0"/>
                <a:ea typeface="ＭＳ Ｐゴシック" charset="0"/>
              </a:rPr>
              <a:t>Custom runs Simmons </a:t>
            </a:r>
            <a:r>
              <a:rPr lang="en-US" sz="2400" dirty="0" err="1">
                <a:latin typeface="Arial" charset="0"/>
                <a:ea typeface="ＭＳ Ｐゴシック" charset="0"/>
              </a:rPr>
              <a:t>OneView</a:t>
            </a:r>
            <a:endParaRPr lang="en-US" sz="2400" dirty="0">
              <a:latin typeface="Arial" charset="0"/>
              <a:ea typeface="ＭＳ Ｐゴシック" charset="0"/>
            </a:endParaRPr>
          </a:p>
          <a:p>
            <a:pPr lvl="2" eaLnBrk="1" hangingPunct="1"/>
            <a:r>
              <a:rPr lang="en-US" sz="2000" dirty="0">
                <a:latin typeface="Arial" charset="0"/>
                <a:ea typeface="ＭＳ Ｐゴシック" charset="0"/>
              </a:rPr>
              <a:t> Custom runs can be primary research</a:t>
            </a:r>
          </a:p>
          <a:p>
            <a:pPr lvl="2" eaLnBrk="1" hangingPunct="1"/>
            <a:r>
              <a:rPr lang="ja-JP" altLang="en-US" sz="2000" dirty="0">
                <a:latin typeface="Arial" charset="0"/>
                <a:ea typeface="ＭＳ Ｐゴシック" charset="0"/>
              </a:rPr>
              <a:t>“</a:t>
            </a:r>
            <a:r>
              <a:rPr lang="en-US" altLang="ja-JP" sz="2000" dirty="0" err="1">
                <a:latin typeface="Arial" charset="0"/>
                <a:ea typeface="ＭＳ Ｐゴシック" charset="0"/>
              </a:rPr>
              <a:t>OneView</a:t>
            </a:r>
            <a:r>
              <a:rPr lang="ja-JP" altLang="en-US" sz="2000" dirty="0">
                <a:latin typeface="Arial" charset="0"/>
                <a:ea typeface="ＭＳ Ｐゴシック" charset="0"/>
              </a:rPr>
              <a:t>”</a:t>
            </a:r>
            <a:r>
              <a:rPr lang="en-US" altLang="ja-JP" sz="2000" dirty="0">
                <a:latin typeface="Arial" charset="0"/>
                <a:ea typeface="ＭＳ Ｐゴシック" charset="0"/>
              </a:rPr>
              <a:t> in Business Reference Library</a:t>
            </a:r>
          </a:p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Internal Research Departments</a:t>
            </a:r>
          </a:p>
          <a:p>
            <a:pPr lvl="1" eaLnBrk="1" hangingPunct="1"/>
            <a:r>
              <a:rPr lang="en-US" sz="2400" dirty="0">
                <a:latin typeface="Arial" charset="0"/>
                <a:ea typeface="ＭＳ Ｐゴシック" charset="0"/>
              </a:rPr>
              <a:t>Create primary research to generate unique insights unavailable to competition</a:t>
            </a:r>
          </a:p>
          <a:p>
            <a:pPr lvl="2" eaLnBrk="1" hangingPunct="1"/>
            <a:r>
              <a:rPr lang="en-US" sz="2000" dirty="0">
                <a:latin typeface="Arial" charset="0"/>
                <a:ea typeface="ＭＳ Ｐゴシック" charset="0"/>
              </a:rPr>
              <a:t>Focus groups for consumer perspective</a:t>
            </a:r>
          </a:p>
          <a:p>
            <a:pPr lvl="2" eaLnBrk="1" hangingPunct="1"/>
            <a:r>
              <a:rPr lang="en-US" sz="2000" dirty="0">
                <a:latin typeface="Arial" charset="0"/>
                <a:ea typeface="ＭＳ Ｐゴシック" charset="0"/>
              </a:rPr>
              <a:t>Interviews with experts</a:t>
            </a:r>
          </a:p>
          <a:p>
            <a:pPr lvl="2" eaLnBrk="1" hangingPunct="1"/>
            <a:r>
              <a:rPr lang="en-US" sz="2000" dirty="0">
                <a:latin typeface="Arial" charset="0"/>
                <a:ea typeface="ＭＳ Ｐゴシック" charset="0"/>
              </a:rPr>
              <a:t>Surveys to gauge public opinion</a:t>
            </a:r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69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>
                <a:latin typeface="Arial Black"/>
                <a:ea typeface="ＭＳ Ｐゴシック" charset="0"/>
                <a:cs typeface="Arial Black"/>
              </a:rPr>
              <a:t>Message Development Research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"Concept-testing</a:t>
            </a:r>
            <a:r>
              <a:rPr lang="ja-JP" altLang="en-US" sz="2800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800" dirty="0">
                <a:latin typeface="Arial" charset="0"/>
                <a:ea typeface="ＭＳ Ｐゴシック" charset="0"/>
                <a:cs typeface="ＭＳ Ｐゴシック" charset="0"/>
              </a:rPr>
              <a:t> - Used to test approaches</a:t>
            </a:r>
          </a:p>
          <a:p>
            <a:pPr lvl="1" eaLnBrk="1" hangingPunct="1"/>
            <a:r>
              <a:rPr lang="en-US" sz="2400" dirty="0">
                <a:latin typeface="Arial" charset="0"/>
                <a:ea typeface="ＭＳ Ｐゴシック" charset="0"/>
              </a:rPr>
              <a:t>Survey Research</a:t>
            </a:r>
          </a:p>
          <a:p>
            <a:pPr lvl="1" eaLnBrk="1" hangingPunct="1"/>
            <a:r>
              <a:rPr lang="en-US" sz="2400" dirty="0">
                <a:latin typeface="Arial" charset="0"/>
                <a:ea typeface="ＭＳ Ｐゴシック" charset="0"/>
              </a:rPr>
              <a:t>Experimental Research</a:t>
            </a:r>
          </a:p>
          <a:p>
            <a:pPr lvl="1" eaLnBrk="1" hangingPunct="1"/>
            <a:r>
              <a:rPr lang="en-US" sz="2400" dirty="0">
                <a:latin typeface="Arial" charset="0"/>
                <a:ea typeface="ＭＳ Ｐゴシック" charset="0"/>
              </a:rPr>
              <a:t>Direct Observation</a:t>
            </a:r>
          </a:p>
          <a:p>
            <a:pPr lvl="1" eaLnBrk="1" hangingPunct="1"/>
            <a:r>
              <a:rPr lang="en-US" sz="2400" dirty="0">
                <a:latin typeface="Arial" charset="0"/>
                <a:ea typeface="ＭＳ Ｐゴシック" charset="0"/>
              </a:rPr>
              <a:t>Content Analysis</a:t>
            </a:r>
          </a:p>
          <a:p>
            <a:pPr lvl="1" eaLnBrk="1" hangingPunct="1"/>
            <a:r>
              <a:rPr lang="en-US" sz="2400" dirty="0">
                <a:latin typeface="Arial" charset="0"/>
                <a:ea typeface="ＭＳ Ｐゴシック" charset="0"/>
              </a:rPr>
              <a:t>In-depth Interviews</a:t>
            </a:r>
          </a:p>
          <a:p>
            <a:pPr lvl="1" eaLnBrk="1" hangingPunct="1"/>
            <a:r>
              <a:rPr lang="en-US" sz="2400" dirty="0">
                <a:latin typeface="Arial" charset="0"/>
                <a:ea typeface="ＭＳ Ｐゴシック" charset="0"/>
              </a:rPr>
              <a:t>Focus Groups</a:t>
            </a:r>
          </a:p>
          <a:p>
            <a:pPr lvl="1" eaLnBrk="1" hangingPunct="1"/>
            <a:r>
              <a:rPr lang="en-US" sz="2400" dirty="0">
                <a:latin typeface="Arial" charset="0"/>
                <a:ea typeface="ＭＳ Ｐゴシック" charset="0"/>
              </a:rPr>
              <a:t>Single Source - The Future?</a:t>
            </a:r>
            <a:endParaRPr lang="en-US" sz="2000" dirty="0">
              <a:latin typeface="Arial" charset="0"/>
              <a:ea typeface="ＭＳ Ｐゴシック" charset="0"/>
            </a:endParaRPr>
          </a:p>
          <a:p>
            <a:pPr eaLnBrk="1" hangingPunct="1"/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70084"/>
          </a:xfrm>
          <a:noFill/>
        </p:spPr>
        <p:txBody>
          <a:bodyPr lIns="92075" tIns="46038" rIns="92075" bIns="46038" anchor="b">
            <a:normAutofit fontScale="90000"/>
          </a:bodyPr>
          <a:lstStyle/>
          <a:p>
            <a:pPr eaLnBrk="1" hangingPunct="1"/>
            <a:r>
              <a:rPr lang="en-US" dirty="0">
                <a:latin typeface="Arial Black"/>
                <a:ea typeface="ＭＳ Ｐゴシック" charset="0"/>
                <a:cs typeface="Arial Black"/>
              </a:rPr>
              <a:t>Account Planning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981200"/>
            <a:ext cx="7848600" cy="44196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Developed in England in 60s and 70s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The </a:t>
            </a:r>
            <a:r>
              <a:rPr lang="ja-JP" altLang="en-US" sz="280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800">
                <a:latin typeface="Arial" charset="0"/>
                <a:ea typeface="ＭＳ Ｐゴシック" charset="0"/>
                <a:cs typeface="ＭＳ Ｐゴシック" charset="0"/>
              </a:rPr>
              <a:t>voice of the consumer</a:t>
            </a:r>
            <a:r>
              <a:rPr lang="ja-JP" altLang="en-US" sz="280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800">
                <a:latin typeface="Arial" charset="0"/>
                <a:ea typeface="ＭＳ Ｐゴシック" charset="0"/>
                <a:cs typeface="ＭＳ Ｐゴシック" charset="0"/>
              </a:rPr>
              <a:t> in the process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Use traditional and non-traditional methods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  <a:ea typeface="ＭＳ Ｐゴシック" charset="0"/>
              </a:rPr>
              <a:t>Quantitative data from surveys and experiments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  <a:ea typeface="ＭＳ Ｐゴシック" charset="0"/>
              </a:rPr>
              <a:t>Qualitative data from focus groups and interviews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  <a:ea typeface="ＭＳ Ｐゴシック" charset="0"/>
              </a:rPr>
              <a:t>Interpretation of cultural meanings and codes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Use to gain unique insights into the brand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1" descr="3-FRANk-Media-Services-Wheel-PNG.png">
            <a:extLst>
              <a:ext uri="{FF2B5EF4-FFF2-40B4-BE49-F238E27FC236}">
                <a16:creationId xmlns:a16="http://schemas.microsoft.com/office/drawing/2014/main" id="{5D59615C-F0B4-7F42-BF92-E797BA6AA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7724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Arial Black"/>
                <a:ea typeface="ＭＳ Ｐゴシック" charset="0"/>
                <a:cs typeface="Arial Black"/>
              </a:rPr>
              <a:t>Research Categories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66920"/>
            <a:ext cx="8305800" cy="51054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History / Industry Trends</a:t>
            </a:r>
          </a:p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Competitive Environment</a:t>
            </a:r>
          </a:p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Consumer Analysis, including users and usage</a:t>
            </a:r>
          </a:p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Brand Analysis, mainly brand perception</a:t>
            </a:r>
          </a:p>
          <a:p>
            <a:pPr lvl="1" eaLnBrk="1" hangingPunct="1"/>
            <a:r>
              <a:rPr lang="en-US" sz="2400" dirty="0">
                <a:latin typeface="Arial" charset="0"/>
                <a:ea typeface="ＭＳ Ｐゴシック" charset="0"/>
              </a:rPr>
              <a:t>Coordinate with Account Director</a:t>
            </a:r>
          </a:p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Media Usage Analysis </a:t>
            </a:r>
          </a:p>
          <a:p>
            <a:pPr lvl="1" eaLnBrk="1" hangingPunct="1"/>
            <a:r>
              <a:rPr lang="en-US" sz="2400" dirty="0">
                <a:latin typeface="Arial" charset="0"/>
                <a:ea typeface="ＭＳ Ｐゴシック" charset="0"/>
              </a:rPr>
              <a:t>Coordinate with Media Director</a:t>
            </a:r>
          </a:p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Category Creative Analysis</a:t>
            </a:r>
          </a:p>
          <a:p>
            <a:pPr lvl="1" eaLnBrk="1" hangingPunct="1"/>
            <a:r>
              <a:rPr lang="en-US" sz="2400" dirty="0">
                <a:latin typeface="Arial" charset="0"/>
                <a:ea typeface="ＭＳ Ｐゴシック" charset="0"/>
              </a:rPr>
              <a:t>Coordinate with Creative Director</a:t>
            </a:r>
          </a:p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Stakeholder Analysis, mainly public opinion</a:t>
            </a:r>
          </a:p>
          <a:p>
            <a:pPr lvl="1" eaLnBrk="1" hangingPunct="1"/>
            <a:r>
              <a:rPr lang="en-US" sz="2400" dirty="0">
                <a:latin typeface="Arial" charset="0"/>
                <a:ea typeface="ＭＳ Ｐゴシック" charset="0"/>
              </a:rPr>
              <a:t>Coordinate with PR Director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22300"/>
            <a:ext cx="7772400" cy="762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4400" dirty="0">
                <a:latin typeface="Arial Black"/>
                <a:ea typeface="ＭＳ Ｐゴシック" charset="0"/>
                <a:cs typeface="Arial Black"/>
              </a:rPr>
              <a:t>SWOT Analysis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46238"/>
            <a:ext cx="3276600" cy="4525962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Strengths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Key internal advantages</a:t>
            </a:r>
          </a:p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Weaknesses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Key internal limitations</a:t>
            </a:r>
          </a:p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Opportunities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Key external prospects</a:t>
            </a:r>
          </a:p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Threats</a:t>
            </a:r>
          </a:p>
          <a:p>
            <a:pPr lvl="1" eaLnBrk="1" hangingPunct="1"/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Key external risks</a:t>
            </a: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 algn="ctr">
              <a:buNone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Use to synthesize key insights to drive strategy</a:t>
            </a:r>
          </a:p>
        </p:txBody>
      </p:sp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FD03FB9C-70E6-A8DB-7228-BDF67F430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2209800"/>
            <a:ext cx="5080000" cy="36449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620FB-C4EF-6009-569A-9BF59D898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latin typeface="Arial Black" panose="020B0604020202020204" pitchFamily="34" charset="0"/>
                <a:cs typeface="Arial Black" panose="020B0604020202020204" pitchFamily="34" charset="0"/>
              </a:rPr>
              <a:t>Internal/External by Helpful/Harmful</a:t>
            </a:r>
          </a:p>
        </p:txBody>
      </p:sp>
      <p:pic>
        <p:nvPicPr>
          <p:cNvPr id="5" name="Content Placeholder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4C64501-1779-619C-9B98-50778E61E6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24000"/>
            <a:ext cx="4275838" cy="4800600"/>
          </a:xfr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278EE016-B6ED-F1BA-C165-03A8BDA33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3038" y="2286000"/>
            <a:ext cx="4217358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019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85800"/>
            <a:ext cx="7772400" cy="770084"/>
          </a:xfrm>
          <a:noFill/>
        </p:spPr>
        <p:txBody>
          <a:bodyPr lIns="92075" tIns="46038" rIns="92075" bIns="46038" anchor="b">
            <a:normAutofit fontScale="90000"/>
          </a:bodyPr>
          <a:lstStyle/>
          <a:p>
            <a:pPr eaLnBrk="1" hangingPunct="1"/>
            <a:r>
              <a:rPr lang="en-US" dirty="0">
                <a:latin typeface="Arial Black"/>
                <a:ea typeface="ＭＳ Ｐゴシック" charset="0"/>
                <a:cs typeface="Arial Black"/>
              </a:rPr>
              <a:t>Organizing Information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057400"/>
            <a:ext cx="7848600" cy="44196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Who is responsible?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  <a:ea typeface="ＭＳ Ｐゴシック" charset="0"/>
              </a:rPr>
              <a:t>Large agency: internal research department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  <a:ea typeface="ＭＳ Ｐゴシック" charset="0"/>
              </a:rPr>
              <a:t>Small agency: client service group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  <a:ea typeface="ＭＳ Ｐゴシック" charset="0"/>
              </a:rPr>
              <a:t>Account planner: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>
                <a:latin typeface="Arial" charset="0"/>
                <a:ea typeface="ＭＳ Ｐゴシック" charset="0"/>
              </a:rPr>
              <a:t>bridges these functions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>
                <a:latin typeface="Arial" charset="0"/>
                <a:ea typeface="ＭＳ Ｐゴシック" charset="0"/>
              </a:rPr>
              <a:t>coordinating research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>
                <a:latin typeface="Arial" charset="0"/>
                <a:ea typeface="ＭＳ Ｐゴシック" charset="0"/>
              </a:rPr>
              <a:t>incorporating research into strategic planning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latin typeface="Arial" charset="0"/>
                <a:ea typeface="ＭＳ Ｐゴシック" charset="0"/>
              </a:rPr>
              <a:t>For the project, the research director pulls the relevant insights from the group into sections and summarizes key points in a SWOT analysis </a:t>
            </a:r>
          </a:p>
          <a:p>
            <a:pPr eaLnBrk="1" hangingPunct="1">
              <a:lnSpc>
                <a:spcPct val="90000"/>
              </a:lnSpc>
            </a:pPr>
            <a:endParaRPr lang="en-US" sz="28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7607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>
                <a:latin typeface="Arial Black"/>
                <a:ea typeface="ＭＳ Ｐゴシック" charset="0"/>
                <a:cs typeface="Arial Black"/>
              </a:rPr>
              <a:t>Evaluation Research Goals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What kinds of things might we want to know about the effectiveness of an ad?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ＭＳ Ｐゴシック" charset="0"/>
              </a:rPr>
              <a:t>Exposure?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ＭＳ Ｐゴシック" charset="0"/>
              </a:rPr>
              <a:t>Awareness?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ＭＳ Ｐゴシック" charset="0"/>
              </a:rPr>
              <a:t>Learning?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ＭＳ Ｐゴシック" charset="0"/>
              </a:rPr>
              <a:t>Liking? (Attitude toward the product and the ad)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How would you measure effectiveness?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90000"/>
              </a:lnSpc>
              <a:buFont typeface="Wingdings" charset="0"/>
              <a:buNone/>
            </a:pPr>
            <a:endParaRPr lang="en-US" sz="2400" dirty="0">
              <a:latin typeface="Arial" charset="0"/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  <a:buFont typeface="Wingdings" charset="0"/>
              <a:buNone/>
            </a:pPr>
            <a:endParaRPr lang="en-US" dirty="0">
              <a:latin typeface="Arial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826"/>
            <a:ext cx="7772400" cy="989974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latin typeface="Arial Black"/>
                <a:ea typeface="ＭＳ Ｐゴシック" charset="0"/>
                <a:cs typeface="Arial Black"/>
              </a:rPr>
              <a:t>Evaluation Research Methods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Memory Tests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  <a:ea typeface="ＭＳ Ｐゴシック" charset="0"/>
              </a:rPr>
              <a:t>Recall tests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  <a:ea typeface="ＭＳ Ｐゴシック" charset="0"/>
              </a:rPr>
              <a:t>Recognition tests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Persuasion tests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Direct-response counts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Communication tests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Focus groups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Physiological tests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In-market tests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Simulated </a:t>
            </a: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Market tests 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lnSpc>
                <a:spcPct val="90000"/>
              </a:lnSpc>
              <a:buFont typeface="Wingdings" charset="0"/>
              <a:buNone/>
            </a:pPr>
            <a:endParaRPr lang="en-US" sz="2400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>
            <a:extLst>
              <a:ext uri="{FF2B5EF4-FFF2-40B4-BE49-F238E27FC236}">
                <a16:creationId xmlns:a16="http://schemas.microsoft.com/office/drawing/2014/main" id="{01F0C43D-2456-FF4B-8E2A-EA67409022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65138"/>
            <a:ext cx="7772400" cy="906462"/>
          </a:xfrm>
        </p:spPr>
        <p:txBody>
          <a:bodyPr lIns="92075" tIns="46038" rIns="92075" bIns="46038"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Services Provided</a:t>
            </a:r>
          </a:p>
        </p:txBody>
      </p:sp>
      <p:sp>
        <p:nvSpPr>
          <p:cNvPr id="66562" name="Rectangle 3">
            <a:extLst>
              <a:ext uri="{FF2B5EF4-FFF2-40B4-BE49-F238E27FC236}">
                <a16:creationId xmlns:a16="http://schemas.microsoft.com/office/drawing/2014/main" id="{98B4075D-18F8-F240-BF68-A4728EBDC76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7848600" cy="4419600"/>
          </a:xfrm>
        </p:spPr>
        <p:txBody>
          <a:bodyPr lIns="92075" tIns="46038" rIns="92075" bIns="46038">
            <a:normAutofit lnSpcReduction="10000"/>
          </a:bodyPr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>
                <a:latin typeface="Arial" charset="0"/>
              </a:rPr>
              <a:t>Analysis of marketing and cultural data</a:t>
            </a:r>
          </a:p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>
                <a:latin typeface="Arial" charset="0"/>
              </a:rPr>
              <a:t>Formulation of core strategy and tactics</a:t>
            </a:r>
          </a:p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>
                <a:latin typeface="Arial" charset="0"/>
              </a:rPr>
              <a:t>Recommendation of creative direction</a:t>
            </a:r>
          </a:p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>
                <a:latin typeface="Arial" charset="0"/>
              </a:rPr>
              <a:t>Production of brand messages - Ad/PR</a:t>
            </a:r>
          </a:p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>
                <a:latin typeface="Arial" charset="0"/>
              </a:rPr>
              <a:t>Create promotions and databases</a:t>
            </a:r>
          </a:p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>
                <a:latin typeface="Arial" charset="0"/>
              </a:rPr>
              <a:t>Placement in print, broadcast &amp; Internet</a:t>
            </a:r>
          </a:p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>
                <a:latin typeface="Arial" charset="0"/>
              </a:rPr>
              <a:t>Verification of message placement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>
            <a:extLst>
              <a:ext uri="{FF2B5EF4-FFF2-40B4-BE49-F238E27FC236}">
                <a16:creationId xmlns:a16="http://schemas.microsoft.com/office/drawing/2014/main" id="{8D3515D7-6235-6849-AE9F-FDDA6F30C8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050925"/>
          </a:xfrm>
        </p:spPr>
        <p:txBody>
          <a:bodyPr lIns="92075" tIns="46038" rIns="92075" bIns="46038"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PR Agencies </a:t>
            </a:r>
          </a:p>
        </p:txBody>
      </p:sp>
      <p:sp>
        <p:nvSpPr>
          <p:cNvPr id="68610" name="Rectangle 3">
            <a:extLst>
              <a:ext uri="{FF2B5EF4-FFF2-40B4-BE49-F238E27FC236}">
                <a16:creationId xmlns:a16="http://schemas.microsoft.com/office/drawing/2014/main" id="{32BECDB4-F24C-B74A-A078-CE632E31F71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981200"/>
            <a:ext cx="7848600" cy="44196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12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Focused on reputation management 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Pitching press releases to publications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Getting magazine features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Landing TV, radio, or podcast interviews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Securing thought leadership bylines</a:t>
            </a:r>
          </a:p>
          <a:p>
            <a:pPr eaLnBrk="1" hangingPunct="1">
              <a:lnSpc>
                <a:spcPct val="120000"/>
              </a:lnSpc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Handle brands, bands, celebrities, institutions, and government entities.</a:t>
            </a:r>
          </a:p>
        </p:txBody>
      </p:sp>
    </p:spTree>
    <p:extLst>
      <p:ext uri="{BB962C8B-B14F-4D97-AF65-F5344CB8AC3E}">
        <p14:creationId xmlns:p14="http://schemas.microsoft.com/office/powerpoint/2010/main" val="813801502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>
            <a:extLst>
              <a:ext uri="{FF2B5EF4-FFF2-40B4-BE49-F238E27FC236}">
                <a16:creationId xmlns:a16="http://schemas.microsoft.com/office/drawing/2014/main" id="{8D3515D7-6235-6849-AE9F-FDDA6F30C8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050925"/>
          </a:xfrm>
        </p:spPr>
        <p:txBody>
          <a:bodyPr lIns="92075" tIns="46038" rIns="92075" bIns="46038"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Creative Boutiques</a:t>
            </a:r>
          </a:p>
        </p:txBody>
      </p:sp>
      <p:sp>
        <p:nvSpPr>
          <p:cNvPr id="68610" name="Rectangle 3">
            <a:extLst>
              <a:ext uri="{FF2B5EF4-FFF2-40B4-BE49-F238E27FC236}">
                <a16:creationId xmlns:a16="http://schemas.microsoft.com/office/drawing/2014/main" id="{32BECDB4-F24C-B74A-A078-CE632E31F71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981200"/>
            <a:ext cx="7848600" cy="44196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12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Small agencies focus on creative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Specialize in producing ads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Little staff for research, strategy, media planning, or public relations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Sub-contract for creative work from full-service agencies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Often have short life spans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>
            <a:extLst>
              <a:ext uri="{FF2B5EF4-FFF2-40B4-BE49-F238E27FC236}">
                <a16:creationId xmlns:a16="http://schemas.microsoft.com/office/drawing/2014/main" id="{8E65554C-C640-844E-B9D0-E1ACC2987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33400"/>
            <a:ext cx="7772400" cy="768350"/>
          </a:xfrm>
        </p:spPr>
        <p:txBody>
          <a:bodyPr>
            <a:normAutofit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z="44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Digital and Social Shops </a:t>
            </a:r>
          </a:p>
        </p:txBody>
      </p:sp>
      <p:sp>
        <p:nvSpPr>
          <p:cNvPr id="70658" name="Content Placeholder 2">
            <a:extLst>
              <a:ext uri="{FF2B5EF4-FFF2-40B4-BE49-F238E27FC236}">
                <a16:creationId xmlns:a16="http://schemas.microsoft.com/office/drawing/2014/main" id="{F1892C8C-D795-3D4C-A348-D8CE3B17CD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924800" cy="41148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Over half of CMO</a:t>
            </a:r>
            <a:r>
              <a:rPr lang="ja-JP" altLang="en-US" sz="2800">
                <a:latin typeface="Arial" panose="020B0604020202020204" pitchFamily="34" charset="0"/>
                <a:ea typeface="ＭＳ Ｐゴシック" panose="020B0600070205080204" pitchFamily="34" charset="-128"/>
              </a:rPr>
              <a:t>’</a:t>
            </a:r>
            <a:r>
              <a:rPr lang="en-US" altLang="ja-JP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s believe traditional ad agencies are ill-suited to do online marketing</a:t>
            </a:r>
          </a:p>
          <a:p>
            <a:pPr eaLnBrk="1" hangingPunct="1">
              <a:lnSpc>
                <a:spcPct val="120000"/>
              </a:lnSpc>
            </a:pPr>
            <a:endParaRPr lang="en-US" altLang="en-US" sz="280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Specialize in web design, e-mail drops, blogs, peer reviewing, social media, and viral video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Less siloed and more nimble about new media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Few mid-level managers who are over-specified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More open to experimentation and innovation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8D94F-BD69-8080-EA07-D49EA37B9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46238"/>
            <a:ext cx="8610600" cy="4525962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Agencies that channel the influence of popular social media figures to promote brands or services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Manage marketing campaigns that:  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(a) find influencers who have fans/social media followers in specific domains and connect them with brands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(b) support those influencers in producing content promoting the brand’s products or services.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(c) guide content creation, provide campaign analytics, and research influencers within niche audiences.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A42CAC4-D917-A267-C353-15A76C028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768350"/>
          </a:xfrm>
        </p:spPr>
        <p:txBody>
          <a:bodyPr>
            <a:normAutofit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sz="4400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Influencer Marketing</a:t>
            </a:r>
          </a:p>
        </p:txBody>
      </p:sp>
    </p:spTree>
    <p:extLst>
      <p:ext uri="{BB962C8B-B14F-4D97-AF65-F5344CB8AC3E}">
        <p14:creationId xmlns:p14="http://schemas.microsoft.com/office/powerpoint/2010/main" val="609109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>
            <a:extLst>
              <a:ext uri="{FF2B5EF4-FFF2-40B4-BE49-F238E27FC236}">
                <a16:creationId xmlns:a16="http://schemas.microsoft.com/office/drawing/2014/main" id="{76A83B72-0112-FB44-9228-E712046400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 lIns="92075" tIns="46038" rIns="92075" bIns="46038"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latin typeface="Arial Black" charset="0"/>
              </a:rPr>
              <a:t>Medical/Political Shops</a:t>
            </a:r>
          </a:p>
        </p:txBody>
      </p:sp>
      <p:sp>
        <p:nvSpPr>
          <p:cNvPr id="71682" name="Rectangle 3">
            <a:extLst>
              <a:ext uri="{FF2B5EF4-FFF2-40B4-BE49-F238E27FC236}">
                <a16:creationId xmlns:a16="http://schemas.microsoft.com/office/drawing/2014/main" id="{10EE9D8D-EEC2-B04F-8273-922E7798FC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2133600"/>
            <a:ext cx="7848600" cy="44196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12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Entirely service specialized clients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Specialized knowledge of category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Provide full-service functions</a:t>
            </a:r>
          </a:p>
          <a:p>
            <a:pPr eaLnBrk="1" hangingPunct="1">
              <a:lnSpc>
                <a:spcPct val="120000"/>
              </a:lnSpc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12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Special legal requirements for FDA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Seasonal timing and geo-targeting</a:t>
            </a:r>
          </a:p>
        </p:txBody>
      </p:sp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Foundry.thmx</Template>
  <TotalTime>1586</TotalTime>
  <Words>1411</Words>
  <Application>Microsoft Macintosh PowerPoint</Application>
  <PresentationFormat>On-screen Show (4:3)</PresentationFormat>
  <Paragraphs>280</Paragraphs>
  <Slides>35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Arial Black</vt:lpstr>
      <vt:lpstr>Rockwell</vt:lpstr>
      <vt:lpstr>Times</vt:lpstr>
      <vt:lpstr>Times New Roman</vt:lpstr>
      <vt:lpstr>Wingdings</vt:lpstr>
      <vt:lpstr>Wingdings 2</vt:lpstr>
      <vt:lpstr>Foundry</vt:lpstr>
      <vt:lpstr> Marketing Communication and Strategic Research</vt:lpstr>
      <vt:lpstr>The Full-Service Agency</vt:lpstr>
      <vt:lpstr>PowerPoint Presentation</vt:lpstr>
      <vt:lpstr>Services Provided</vt:lpstr>
      <vt:lpstr>PR Agencies </vt:lpstr>
      <vt:lpstr>Creative Boutiques</vt:lpstr>
      <vt:lpstr>Digital and Social Shops </vt:lpstr>
      <vt:lpstr>Influencer Marketing</vt:lpstr>
      <vt:lpstr>Medical/Political Shops</vt:lpstr>
      <vt:lpstr>Minority Agencies</vt:lpstr>
      <vt:lpstr>In-house Agencies</vt:lpstr>
      <vt:lpstr>Media Buying Services</vt:lpstr>
      <vt:lpstr>Emerging Agency Sectors</vt:lpstr>
      <vt:lpstr>Shift to “In House”  Services</vt:lpstr>
      <vt:lpstr>How Agencies are Paid</vt:lpstr>
      <vt:lpstr>The Commission System</vt:lpstr>
      <vt:lpstr>The Fee System</vt:lpstr>
      <vt:lpstr>Incentive/value-based Systems</vt:lpstr>
      <vt:lpstr>Solutions for Social and Digital</vt:lpstr>
      <vt:lpstr>First Step: Market Research </vt:lpstr>
      <vt:lpstr>Strategic and Evaluative Research</vt:lpstr>
      <vt:lpstr>Peril and Promise</vt:lpstr>
      <vt:lpstr>Marketing Research Process</vt:lpstr>
      <vt:lpstr>Stages in Strategic Research</vt:lpstr>
      <vt:lpstr>Secondary Research Sources</vt:lpstr>
      <vt:lpstr>Library References and Resources</vt:lpstr>
      <vt:lpstr>Primary Research Sources</vt:lpstr>
      <vt:lpstr>Message Development Research</vt:lpstr>
      <vt:lpstr>Account Planning</vt:lpstr>
      <vt:lpstr>Research Categories</vt:lpstr>
      <vt:lpstr>SWOT Analysis</vt:lpstr>
      <vt:lpstr>Internal/External by Helpful/Harmful</vt:lpstr>
      <vt:lpstr>Organizing Information</vt:lpstr>
      <vt:lpstr>Evaluation Research Goals</vt:lpstr>
      <vt:lpstr>Evaluation Research Methods</vt:lpstr>
    </vt:vector>
  </TitlesOfParts>
  <Company>Inso Corp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Keith Mickunas</dc:creator>
  <cp:lastModifiedBy>Dhavan Shah</cp:lastModifiedBy>
  <cp:revision>69</cp:revision>
  <dcterms:created xsi:type="dcterms:W3CDTF">2010-09-02T21:10:57Z</dcterms:created>
  <dcterms:modified xsi:type="dcterms:W3CDTF">2025-08-29T04:41:07Z</dcterms:modified>
</cp:coreProperties>
</file>