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5" r:id="rId1"/>
  </p:sldMasterIdLst>
  <p:notesMasterIdLst>
    <p:notesMasterId r:id="rId27"/>
  </p:notesMasterIdLst>
  <p:sldIdLst>
    <p:sldId id="350" r:id="rId2"/>
    <p:sldId id="370" r:id="rId3"/>
    <p:sldId id="371" r:id="rId4"/>
    <p:sldId id="357" r:id="rId5"/>
    <p:sldId id="263" r:id="rId6"/>
    <p:sldId id="358" r:id="rId7"/>
    <p:sldId id="359" r:id="rId8"/>
    <p:sldId id="266" r:id="rId9"/>
    <p:sldId id="360" r:id="rId10"/>
    <p:sldId id="361" r:id="rId11"/>
    <p:sldId id="273" r:id="rId12"/>
    <p:sldId id="274" r:id="rId13"/>
    <p:sldId id="362" r:id="rId14"/>
    <p:sldId id="363" r:id="rId15"/>
    <p:sldId id="277" r:id="rId16"/>
    <p:sldId id="364" r:id="rId17"/>
    <p:sldId id="365" r:id="rId18"/>
    <p:sldId id="280" r:id="rId19"/>
    <p:sldId id="374" r:id="rId20"/>
    <p:sldId id="375" r:id="rId21"/>
    <p:sldId id="366" r:id="rId22"/>
    <p:sldId id="283" r:id="rId23"/>
    <p:sldId id="373" r:id="rId24"/>
    <p:sldId id="367" r:id="rId25"/>
    <p:sldId id="36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/>
    <p:restoredTop sz="94643"/>
  </p:normalViewPr>
  <p:slideViewPr>
    <p:cSldViewPr>
      <p:cViewPr varScale="1">
        <p:scale>
          <a:sx n="95" d="100"/>
          <a:sy n="95" d="100"/>
        </p:scale>
        <p:origin x="1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9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44D8BA6A-3ACF-FA4E-995D-F6E2D9D54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C5A2A6EA-40A6-5B47-ABCF-026082BE1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65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E22F6DF-57E7-1C4A-B3DE-8231D72AF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FB97A280-B249-7846-A9F8-786EE4BC62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7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D42F7CA-CA12-A643-A28B-58064166F1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EA74372-678C-8747-80B7-DA9C89002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73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8444BAD-D70D-F44D-899A-5CA55B02B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F96CD20-CC08-AD4C-8957-5490791D4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034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0DAE426B-42A8-8F49-9CB7-D15472369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829D09CF-F6D9-8A48-9018-64DDFAA88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91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95623007-5201-9B48-98C8-0090BF1F4029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A9E5D48-C674-5947-BB9E-65A10160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C73F0DA-662D-AE44-BEC4-FC6F41B49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1AB25044-EFBB-D848-A413-CDB791A244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9389AEE7-EBD5-E347-BECD-46294F8A59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0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252221F-80D6-FF4B-B5B4-B88D76AC0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EE4C56F-F172-6E46-A992-BB507AC004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9532F54-98AD-4541-9521-3647BE98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85C5F-99CA-7447-BC92-61B7F684C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64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3414CCB-339C-0B4B-BD3F-D20B32DCF7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C5E2E2A-21BA-F44D-8947-E79D9E56BC7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2C4E849-684F-014A-B3CE-AA1461F7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76F2-735C-FC4A-8C6E-73AB381A4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42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FF0A5D-03E8-DB49-AECC-488D18426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F28A2A-537B-FA4F-B213-A48067D2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A60836-C068-5940-90EC-4987AFD8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93572B-9E2C-CD4E-969E-2CABBFE2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C5224-A4D8-5141-94F1-694569509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30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A8B03E-3669-F940-8FDC-781C9C00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EE8987F3-CE5A-FB44-A734-E67500C6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CD9F27A-F88F-C545-B051-C82890611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527BCF97-9755-A849-8FEF-1FF045328B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10F8EFFA-161D-AC49-9E9E-84B79B930F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803C81-1C1A-154C-8C90-F7FBAFEE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CFB2F19-0B94-E24B-B23E-E5E81567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C0A06A4-2A0E-3A4F-BE06-401A30C4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2362F32-D7F6-CA46-9646-4DFC9DDD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8D322A9D-4282-0F49-86D1-4AD92C7AE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3CE6FC-448B-CA40-8D94-94DD85F9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A7050-93CC-7047-AD20-16857974B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8568BE21-F1C4-6A4D-829F-C419DC79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5C7B63C4-A65F-504D-9031-CD4C0187A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469099C8-67F1-B54B-BDB3-4DAD8AB1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EA663407-2977-014E-B12E-0E5813424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01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FD63F4-E02D-D24C-A8C7-AA9EDEBC7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6976832-9605-0D48-A132-BE98C345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47E1A52-1492-BB4B-AC0F-71D53E05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DDDDA62-2315-D846-9C63-1EC5A90C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D9AB6-BE3A-9C49-A4BD-E38192519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5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EBA8BE0-4CE5-4E49-AEB2-E731B2A45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E264D84B-5814-5C45-BE27-F7A3D5F032B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A610B6B-B426-6B4A-8EDF-F398269C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D585E-4B5C-FF44-A2DA-318D61534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8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59A31B-CA86-E14D-9F39-F5061A442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F88EBBE-D65B-E34F-8AD5-D05D6560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EAEBA5AA-36A7-F548-B096-8BE6542AC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33B67597-EEC3-C247-B1A1-07DDB5A41D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855EA5D9-6014-F548-BF83-A26B4124B2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76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5327CAB9-1FF1-0448-8CA2-C2251A10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E51EE67-D886-D148-903C-46C9D570CD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07C06B1A-40D1-6F45-876E-56EBC93E48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AE37E41-275B-6544-AABC-B970FBC2CF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4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57D86AD5-6E30-7542-A98F-3B9A09D6CC8E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E41C9-86A2-4F4D-9914-8FA84A00A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1678055-AA7D-B146-AAAE-0D3007B74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20F1911-E696-7841-9E68-F49004A04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E5B3CD69-A040-5E42-A17E-D6B60304A9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134967F-1D53-E24A-A992-F8C94342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5849" name="Text Placeholder 12">
            <a:extLst>
              <a:ext uri="{FF2B5EF4-FFF2-40B4-BE49-F238E27FC236}">
                <a16:creationId xmlns:a16="http://schemas.microsoft.com/office/drawing/2014/main" id="{B3A71171-F735-A047-84EC-45FF3DC9BD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65" r:id="rId7"/>
    <p:sldLayoutId id="2147483774" r:id="rId8"/>
    <p:sldLayoutId id="2147483775" r:id="rId9"/>
    <p:sldLayoutId id="2147483766" r:id="rId10"/>
    <p:sldLayoutId id="2147483767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dag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c.com/travis-wright/16-top-marketing-blogs-and-publications-you-need-to-be-following.html" TargetMode="External"/><Relationship Id="rId4" Type="http://schemas.openxmlformats.org/officeDocument/2006/relationships/hyperlink" Target="http://adsoftheworld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1066800"/>
            <a:ext cx="8237537" cy="1316038"/>
          </a:xfrm>
          <a:noFill/>
        </p:spPr>
        <p:txBody>
          <a:bodyPr lIns="0" tIns="0" rIns="0" bIns="0" anchor="t">
            <a:normAutofit fontScale="90000"/>
          </a:bodyPr>
          <a:lstStyle/>
          <a:p>
            <a:pPr eaLnBrk="1" hangingPunct="1"/>
            <a:br>
              <a:rPr lang="en-US" b="1" dirty="0">
                <a:latin typeface="Arial Black" charset="0"/>
              </a:rPr>
            </a:br>
            <a:r>
              <a:rPr lang="en-US" b="1" dirty="0">
                <a:latin typeface="Arial Black" charset="0"/>
              </a:rPr>
              <a:t>Your Future in </a:t>
            </a:r>
            <a:br>
              <a:rPr lang="en-US" b="1" dirty="0">
                <a:latin typeface="Arial Black" charset="0"/>
              </a:rPr>
            </a:br>
            <a:r>
              <a:rPr lang="en-US" b="1" dirty="0">
                <a:latin typeface="Arial Black" charset="0"/>
              </a:rPr>
              <a:t>Strategic Communication</a:t>
            </a:r>
            <a:br>
              <a:rPr lang="en-US" b="1" dirty="0">
                <a:latin typeface="Arial Black" charset="0"/>
              </a:rPr>
            </a:br>
            <a:br>
              <a:rPr lang="en-US" b="1" dirty="0">
                <a:latin typeface="Arial Black" charset="0"/>
              </a:rPr>
            </a:br>
            <a:br>
              <a:rPr lang="en-US" b="1" dirty="0">
                <a:latin typeface="Arial Black" charset="0"/>
              </a:rPr>
            </a:br>
            <a:br>
              <a:rPr lang="en-US" b="1" dirty="0">
                <a:latin typeface="Arial Black" charset="0"/>
              </a:rPr>
            </a:br>
            <a:endParaRPr lang="en-US" sz="2400" b="1" dirty="0">
              <a:solidFill>
                <a:schemeClr val="hlink"/>
              </a:solidFill>
              <a:latin typeface="Arial Black" charset="0"/>
            </a:endParaRPr>
          </a:p>
        </p:txBody>
      </p:sp>
      <p:sp>
        <p:nvSpPr>
          <p:cNvPr id="14338" name="Freeform 3"/>
          <p:cNvSpPr>
            <a:spLocks/>
          </p:cNvSpPr>
          <p:nvPr/>
        </p:nvSpPr>
        <p:spPr bwMode="auto">
          <a:xfrm>
            <a:off x="228600" y="3581400"/>
            <a:ext cx="8655050" cy="104775"/>
          </a:xfrm>
          <a:custGeom>
            <a:avLst/>
            <a:gdLst>
              <a:gd name="T0" fmla="*/ 0 w 5452"/>
              <a:gd name="T1" fmla="*/ 163810950 h 66"/>
              <a:gd name="T2" fmla="*/ 2147483647 w 5452"/>
              <a:gd name="T3" fmla="*/ 163810950 h 66"/>
              <a:gd name="T4" fmla="*/ 2147483647 w 5452"/>
              <a:gd name="T5" fmla="*/ 0 h 66"/>
              <a:gd name="T6" fmla="*/ 0 w 5452"/>
              <a:gd name="T7" fmla="*/ 0 h 66"/>
              <a:gd name="T8" fmla="*/ 0 w 5452"/>
              <a:gd name="T9" fmla="*/ 163810950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2"/>
              <a:gd name="T16" fmla="*/ 0 h 66"/>
              <a:gd name="T17" fmla="*/ 5452 w 54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A060A0"/>
              </a:gs>
              <a:gs pos="50000">
                <a:srgbClr val="515056"/>
              </a:gs>
              <a:gs pos="100000">
                <a:srgbClr val="A060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78729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E595B64D-B508-A347-A968-72671D9B7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2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Cultivating Leads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4323F7E-803E-9541-A667-60D77D57A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Leads can: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Offer you a job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 to other contacts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opportunities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Point you in the right direction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Build a list of contacts (Networking)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Professionals, friends and family, alumni, employers, professors, clubs and groups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Courtesy interviews</a:t>
            </a:r>
          </a:p>
        </p:txBody>
      </p:sp>
    </p:spTree>
    <p:extLst>
      <p:ext uri="{BB962C8B-B14F-4D97-AF65-F5344CB8AC3E}">
        <p14:creationId xmlns:p14="http://schemas.microsoft.com/office/powerpoint/2010/main" val="266397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68CAE85-699E-B948-984D-6A3CAD553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Honing Your Resume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15EB0C16-423C-764B-A19C-F632CD113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Update regularly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Career 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 experience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2.Concise:  one page, statements in &lt;10 words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Professional look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Won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 get you a job, but might lose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Seek opportunities to flesh out resume</a:t>
            </a:r>
          </a:p>
        </p:txBody>
      </p:sp>
    </p:spTree>
    <p:extLst>
      <p:ext uri="{BB962C8B-B14F-4D97-AF65-F5344CB8AC3E}">
        <p14:creationId xmlns:p14="http://schemas.microsoft.com/office/powerpoint/2010/main" val="18916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84A3095A-9926-7049-89F5-4DEC5BCF1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5.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Emphasize accomplishments not just jobs:</a:t>
            </a:r>
          </a:p>
          <a:p>
            <a:pPr lvl="1" eaLnBrk="1" hangingPunct="1"/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Organized,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created,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established,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revamped,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developed,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initiated,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streamlined,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ja-JP" sz="3000" dirty="0">
                <a:latin typeface="Arial" panose="020B0604020202020204" pitchFamily="34" charset="0"/>
                <a:cs typeface="Arial" panose="020B0604020202020204" pitchFamily="34" charset="0"/>
              </a:rPr>
              <a:t>6. XYZ format: </a:t>
            </a:r>
          </a:p>
          <a:p>
            <a:pPr lvl="1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Achieved X through Y with Z impact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6. What image is conveyed?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Ambitious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Goal-directed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Smart and thoughtful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FC13E4B-FAD6-2C41-AC48-59B5F91FA8D3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609600"/>
            <a:ext cx="7772400" cy="762000"/>
          </a:xfrm>
          <a:prstGeom prst="rect">
            <a:avLst/>
          </a:prstGeom>
        </p:spPr>
        <p:txBody>
          <a:bodyPr rIns="91440" anchor="b">
            <a:normAutofit fontScale="97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2pPr>
            <a:lvl3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3pPr>
            <a:lvl4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4pPr>
            <a:lvl5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9pPr>
            <a:extLst/>
          </a:lstStyle>
          <a:p>
            <a:r>
              <a:rPr lang="en-US" altLang="en-US" b="1">
                <a:latin typeface="Arial Black" panose="020B0604020202020204" pitchFamily="34" charset="0"/>
                <a:cs typeface="Arial Black" panose="020B0604020202020204" pitchFamily="34" charset="0"/>
              </a:rPr>
              <a:t>Honing Your Resume</a:t>
            </a:r>
            <a:endParaRPr lang="en-US" altLang="en-U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3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2D58C26-8F41-244F-9DF6-2E353E97D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Drafting a Cover Letter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8837295-D046-CA49-BC90-DB207F70B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 Direct; Get to the point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Stress accomplishments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Don’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 over sell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Research the company and know the executive’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 name, position, clients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Call company to double-check info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 positive and show enthusiasm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 NOT SAY “I know I don’t have</a:t>
            </a:r>
            <a:r>
              <a:rPr lang="is-IS" altLang="en-US" dirty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7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619B89FB-7CB3-9248-89AE-C2C83FF0A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Drafting a Cover Letter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087A02FC-80CB-E848-B775-9CADC77E3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Format: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are you seeking?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Presentation: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Why is it worth the reader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 time to see you?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 next?: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Call to action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Leave yourself room to initiate contact</a:t>
            </a:r>
          </a:p>
        </p:txBody>
      </p:sp>
    </p:spTree>
    <p:extLst>
      <p:ext uri="{BB962C8B-B14F-4D97-AF65-F5344CB8AC3E}">
        <p14:creationId xmlns:p14="http://schemas.microsoft.com/office/powerpoint/2010/main" val="1608033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57910C00-3F68-DC4D-A773-760414325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Successful Interviewing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39C20EBA-0DFD-AC4A-A69A-FD6A6F8A7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Preparation: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Selling yourself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Five-minute resume in 90 seconds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different, but be yourself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Interviewing can be fun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Emphasize success/accomplishments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Practice, practice, practice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Mirror, voice recorder, video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your homework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Learn as much as you can about the organization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Clients, leaders, accomplishments, awards, and direction</a:t>
            </a:r>
          </a:p>
        </p:txBody>
      </p:sp>
    </p:spTree>
    <p:extLst>
      <p:ext uri="{BB962C8B-B14F-4D97-AF65-F5344CB8AC3E}">
        <p14:creationId xmlns:p14="http://schemas.microsoft.com/office/powerpoint/2010/main" val="254320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816B4A0-BA99-BC46-86A0-AF55F2FDA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800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Successful Interviewing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7D91CB42-41A8-1443-8D42-F0E7786AA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Concerns of the interviewer: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 you do the job?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Skills and experiences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Will you do the job?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 you fit with the organization?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Personality</a:t>
            </a:r>
          </a:p>
        </p:txBody>
      </p:sp>
    </p:spTree>
    <p:extLst>
      <p:ext uri="{BB962C8B-B14F-4D97-AF65-F5344CB8AC3E}">
        <p14:creationId xmlns:p14="http://schemas.microsoft.com/office/powerpoint/2010/main" val="281065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461F5E2-7D1D-1C43-99C5-CA90122E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Interview Questions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BDEDE9B8-63CF-DB48-AFD2-078A8420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Personality Questions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"Weakness" Questions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Previous Work Questions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Tough "On the Job" Questions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Tricky Interview Questions</a:t>
            </a:r>
          </a:p>
          <a:p>
            <a:pPr lvl="1">
              <a:lnSpc>
                <a:spcPct val="130000"/>
              </a:lnSpc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Rock or a Cloud?</a:t>
            </a:r>
          </a:p>
          <a:p>
            <a:pPr lvl="1">
              <a:lnSpc>
                <a:spcPct val="130000"/>
              </a:lnSpc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Dinner Guests?</a:t>
            </a:r>
          </a:p>
          <a:p>
            <a:pPr lvl="1">
              <a:lnSpc>
                <a:spcPct val="130000"/>
              </a:lnSpc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Favorite Book? </a:t>
            </a:r>
          </a:p>
          <a:p>
            <a:pPr lvl="1">
              <a:lnSpc>
                <a:spcPct val="130000"/>
              </a:lnSpc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Favorite Movie?</a:t>
            </a:r>
          </a:p>
        </p:txBody>
      </p:sp>
      <p:pic>
        <p:nvPicPr>
          <p:cNvPr id="3" name="Picture 2" descr="A white paper with black text and black text&#10;&#10;Description automatically generated">
            <a:extLst>
              <a:ext uri="{FF2B5EF4-FFF2-40B4-BE49-F238E27FC236}">
                <a16:creationId xmlns:a16="http://schemas.microsoft.com/office/drawing/2014/main" id="{39D69F5F-6F18-0B8E-4F85-D5DB1C06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6" y="1489869"/>
            <a:ext cx="3498273" cy="49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8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5D948BCD-359C-0845-98C6-D73D55C7A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Successful Interviewing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5308EAA2-F573-F342-B142-F0A8CDE90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Reminders: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 and feel your best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prompt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warm, enthusiastic, observant and polite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a brief list in mind of what to stress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Listen to questions and dialogue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notes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Evaluate your performance: strengths/weaknesses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Relax, be confident and have fun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more you do the better you get</a:t>
            </a:r>
          </a:p>
        </p:txBody>
      </p:sp>
    </p:spTree>
    <p:extLst>
      <p:ext uri="{BB962C8B-B14F-4D97-AF65-F5344CB8AC3E}">
        <p14:creationId xmlns:p14="http://schemas.microsoft.com/office/powerpoint/2010/main" val="2577188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st of questions to ask a job interview&#10;&#10;Description automatically generated">
            <a:extLst>
              <a:ext uri="{FF2B5EF4-FFF2-40B4-BE49-F238E27FC236}">
                <a16:creationId xmlns:a16="http://schemas.microsoft.com/office/drawing/2014/main" id="{CC782C72-780B-B8C4-D533-488C97EF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867400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4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D01F-2313-BA93-C01E-C0DB587A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Pitch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81149-7B38-2569-857B-88AD5078C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760"/>
              </a:lnSpc>
            </a:pPr>
            <a:r>
              <a:rPr lang="en-US" sz="2800" dirty="0">
                <a:effectLst/>
                <a:latin typeface="Helvetica" pitchFamily="2" charset="0"/>
              </a:rPr>
              <a:t>Our normal classroom, 2195 Vilas Hall</a:t>
            </a:r>
          </a:p>
          <a:p>
            <a:pPr>
              <a:lnSpc>
                <a:spcPts val="3760"/>
              </a:lnSpc>
            </a:pPr>
            <a:r>
              <a:rPr lang="en-US" sz="2800" dirty="0">
                <a:effectLst/>
                <a:latin typeface="Helvetica" pitchFamily="2" charset="0"/>
              </a:rPr>
              <a:t>6:00 – 8:00 PM (301/303) on Dec 10</a:t>
            </a:r>
            <a:r>
              <a:rPr lang="en-US" sz="2800" baseline="30000" dirty="0">
                <a:effectLst/>
                <a:latin typeface="Helvetica" pitchFamily="2" charset="0"/>
              </a:rPr>
              <a:t>th</a:t>
            </a:r>
            <a:endParaRPr lang="en-US" sz="2800" dirty="0">
              <a:effectLst/>
              <a:latin typeface="Helvetica" pitchFamily="2" charset="0"/>
            </a:endParaRPr>
          </a:p>
          <a:p>
            <a:pPr>
              <a:lnSpc>
                <a:spcPts val="3760"/>
              </a:lnSpc>
            </a:pPr>
            <a:r>
              <a:rPr lang="en-US" sz="2800" dirty="0">
                <a:latin typeface="Helvetica" pitchFamily="2" charset="0"/>
              </a:rPr>
              <a:t>8</a:t>
            </a:r>
            <a:r>
              <a:rPr lang="en-US" sz="2800" dirty="0">
                <a:effectLst/>
                <a:latin typeface="Helvetica" pitchFamily="2" charset="0"/>
              </a:rPr>
              <a:t>:00 – 10</a:t>
            </a:r>
            <a:r>
              <a:rPr lang="en-US" sz="2800" dirty="0">
                <a:latin typeface="Helvetica" pitchFamily="2" charset="0"/>
              </a:rPr>
              <a:t>:00 PM (</a:t>
            </a:r>
            <a:r>
              <a:rPr lang="en-US" sz="2800" dirty="0">
                <a:effectLst/>
                <a:latin typeface="Helvetica" pitchFamily="2" charset="0"/>
              </a:rPr>
              <a:t>302/304) on Dec 10</a:t>
            </a:r>
            <a:r>
              <a:rPr lang="en-US" sz="2800" baseline="30000" dirty="0">
                <a:effectLst/>
                <a:latin typeface="Helvetica" pitchFamily="2" charset="0"/>
              </a:rPr>
              <a:t>th</a:t>
            </a:r>
            <a:endParaRPr lang="en-US" sz="2800" dirty="0">
              <a:effectLst/>
              <a:latin typeface="Helvetica" pitchFamily="2" charset="0"/>
            </a:endParaRPr>
          </a:p>
          <a:p>
            <a:pPr lvl="1">
              <a:lnSpc>
                <a:spcPts val="3760"/>
              </a:lnSpc>
            </a:pPr>
            <a:r>
              <a:rPr lang="en-US" sz="2400" dirty="0">
                <a:latin typeface="Helvetica" pitchFamily="2" charset="0"/>
              </a:rPr>
              <a:t>For the 8:00 start, please be quiet as you wait outside in the hallway, as the prior session finishes.</a:t>
            </a:r>
          </a:p>
          <a:p>
            <a:pPr lvl="1">
              <a:lnSpc>
                <a:spcPts val="3760"/>
              </a:lnSpc>
            </a:pPr>
            <a:r>
              <a:rPr lang="en-US" sz="2400" dirty="0">
                <a:effectLst/>
                <a:latin typeface="Helvetica" pitchFamily="2" charset="0"/>
              </a:rPr>
              <a:t>Will have Ian’s </a:t>
            </a:r>
            <a:r>
              <a:rPr lang="en-US" sz="2400" dirty="0">
                <a:latin typeface="Helvetica" pitchFamily="2" charset="0"/>
              </a:rPr>
              <a:t>P</a:t>
            </a:r>
            <a:r>
              <a:rPr lang="en-US" sz="2400" dirty="0">
                <a:effectLst/>
                <a:latin typeface="Helvetica" pitchFamily="2" charset="0"/>
              </a:rPr>
              <a:t>izza delivered to the room to provide some sustenance before we start at 5:55 and 7:55</a:t>
            </a:r>
          </a:p>
          <a:p>
            <a:pPr lvl="1">
              <a:lnSpc>
                <a:spcPts val="3760"/>
              </a:lnSpc>
            </a:pPr>
            <a:r>
              <a:rPr lang="en-US" sz="2400" dirty="0">
                <a:latin typeface="Helvetica" pitchFamily="2" charset="0"/>
              </a:rPr>
              <a:t>Please bring your own drinks or change for the vending machine on the 1</a:t>
            </a:r>
            <a:r>
              <a:rPr lang="en-US" sz="2400" baseline="30000" dirty="0">
                <a:latin typeface="Helvetica" pitchFamily="2" charset="0"/>
              </a:rPr>
              <a:t>st</a:t>
            </a:r>
            <a:r>
              <a:rPr lang="en-US" sz="2400" dirty="0">
                <a:latin typeface="Helvetica" pitchFamily="2" charset="0"/>
              </a:rPr>
              <a:t> or 5</a:t>
            </a:r>
            <a:r>
              <a:rPr lang="en-US" sz="2400" baseline="30000" dirty="0">
                <a:latin typeface="Helvetica" pitchFamily="2" charset="0"/>
              </a:rPr>
              <a:t>th</a:t>
            </a:r>
            <a:r>
              <a:rPr lang="en-US" sz="2400" dirty="0">
                <a:latin typeface="Helvetica" pitchFamily="2" charset="0"/>
              </a:rPr>
              <a:t> floor</a:t>
            </a:r>
          </a:p>
        </p:txBody>
      </p:sp>
    </p:spTree>
    <p:extLst>
      <p:ext uri="{BB962C8B-B14F-4D97-AF65-F5344CB8AC3E}">
        <p14:creationId xmlns:p14="http://schemas.microsoft.com/office/powerpoint/2010/main" val="4055721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282DE-27DC-03A1-F8A0-5E619D0C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1B648E14-C124-27E9-5E6B-579EE61A3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Unsuccessful Interviewing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A1FD2A74-5BD2-CBD5-F133-23D6181A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447800"/>
            <a:ext cx="3962400" cy="51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50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62A95A09-8108-314C-8BA6-6B1A67CAC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457200"/>
            <a:ext cx="9144000" cy="769938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What Makes a Successful...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8980C9F-C4BC-0B40-A84B-E4AAE4B04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Strategic communication professional?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Analytical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Computational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Creativity and problem solving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Dedication/effort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Persistence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First job vs career mobility</a:t>
            </a:r>
          </a:p>
        </p:txBody>
      </p:sp>
    </p:spTree>
    <p:extLst>
      <p:ext uri="{BB962C8B-B14F-4D97-AF65-F5344CB8AC3E}">
        <p14:creationId xmlns:p14="http://schemas.microsoft.com/office/powerpoint/2010/main" val="478919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3837DB84-DFE9-3C48-B1AF-F8E959346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Building the UW Network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3EFA6C43-03CA-3646-B880-003087A43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Alumni Association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Maintaining contact with the SJMC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Provide the school with career updates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Professors/TAs – stay in touch with 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Pipeline to new graduates</a:t>
            </a:r>
          </a:p>
        </p:txBody>
      </p:sp>
    </p:spTree>
    <p:extLst>
      <p:ext uri="{BB962C8B-B14F-4D97-AF65-F5344CB8AC3E}">
        <p14:creationId xmlns:p14="http://schemas.microsoft.com/office/powerpoint/2010/main" val="299369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62BE047-E350-994B-95B0-8C5BBAA9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Course Evaluations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78E67-161D-65B6-9355-3CB05F61DF29}"/>
              </a:ext>
            </a:extLst>
          </p:cNvPr>
          <p:cNvSpPr txBox="1"/>
          <p:nvPr/>
        </p:nvSpPr>
        <p:spPr>
          <a:xfrm>
            <a:off x="533400" y="1447800"/>
            <a:ext cx="8305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Course evaluation is online: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it.wisc.edu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/services/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heliocampusac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Higher rate of completion if done during class, so we are hoping you can take a few minutes to do so now. </a:t>
            </a:r>
          </a:p>
        </p:txBody>
      </p:sp>
    </p:spTree>
    <p:extLst>
      <p:ext uri="{BB962C8B-B14F-4D97-AF65-F5344CB8AC3E}">
        <p14:creationId xmlns:p14="http://schemas.microsoft.com/office/powerpoint/2010/main" val="3129208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6A73EE1-7156-2240-B50B-AF8B4665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0662"/>
            <a:ext cx="7772400" cy="769938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Find Your Fit</a:t>
            </a:r>
          </a:p>
        </p:txBody>
      </p:sp>
      <p:pic>
        <p:nvPicPr>
          <p:cNvPr id="36866" name="Picture 3" descr="10coach-master1050.jpg">
            <a:extLst>
              <a:ext uri="{FF2B5EF4-FFF2-40B4-BE49-F238E27FC236}">
                <a16:creationId xmlns:a16="http://schemas.microsoft.com/office/drawing/2014/main" id="{CCD6F152-622A-E441-B5B2-78D5243EC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1" y="990600"/>
            <a:ext cx="762385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62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AF312997-14A6-8440-8A2C-EACC88C9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Find work you love</a:t>
            </a:r>
          </a:p>
        </p:txBody>
      </p:sp>
      <p:pic>
        <p:nvPicPr>
          <p:cNvPr id="4" name="Content Placeholder 3" descr="Two notes with black writing on them&#10;&#10;Description automatically generated">
            <a:extLst>
              <a:ext uri="{FF2B5EF4-FFF2-40B4-BE49-F238E27FC236}">
                <a16:creationId xmlns:a16="http://schemas.microsoft.com/office/drawing/2014/main" id="{76E2EABB-66B3-FC24-3E3F-AFA1ACCF4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76400"/>
            <a:ext cx="6705600" cy="4454085"/>
          </a:xfr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598CC44-38F4-4B65-2C5D-4BD22A01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79995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62BE047-E350-994B-95B0-8C5BBAA9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Final Exam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78E67-161D-65B6-9355-3CB05F61DF29}"/>
              </a:ext>
            </a:extLst>
          </p:cNvPr>
          <p:cNvSpPr txBox="1"/>
          <p:nvPr/>
        </p:nvSpPr>
        <p:spPr>
          <a:xfrm>
            <a:off x="609600" y="1828800"/>
            <a:ext cx="8305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Emailed exam study guide; covers lectures 11 through 23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can bring one 8½” by 11” sheet with notes, double-sided, in any font size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will complete peer evaluations when you take the final – last sheet of the test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62BE047-E350-994B-95B0-8C5BBAA9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Final Exam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78E67-161D-65B6-9355-3CB05F61DF29}"/>
              </a:ext>
            </a:extLst>
          </p:cNvPr>
          <p:cNvSpPr txBox="1"/>
          <p:nvPr/>
        </p:nvSpPr>
        <p:spPr>
          <a:xfrm>
            <a:off x="609600" y="1720840"/>
            <a:ext cx="8305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 times for the final in 2195, this classroom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Early Exam in 2195 Vilas – 2:45 PM - 4:45 PM, December 12th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Late Exam in 2195 Vilas – 2:45 PM - 4:45 PM, December 17th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 will be the same format as midterm exam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 items, multiple-choice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let us know if you need accommodations!!!!</a:t>
            </a:r>
          </a:p>
        </p:txBody>
      </p:sp>
    </p:spTree>
    <p:extLst>
      <p:ext uri="{BB962C8B-B14F-4D97-AF65-F5344CB8AC3E}">
        <p14:creationId xmlns:p14="http://schemas.microsoft.com/office/powerpoint/2010/main" val="45961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811273B-BE29-C545-A148-CDE926068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431925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Future Trends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2E70749-2BE2-7542-98DF-B4D5D5F66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Analytics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to measure, interpret and evaluate campaigns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Hybrid Integrated Marketing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Bridging traditional, digital, and alternative media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Digital Convergence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appliances, interactive, and mobile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Co-creation of Brand Content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Consumer and marketer jointly create brand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Connections Planning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Deeper focus on insights for media plans</a:t>
            </a:r>
          </a:p>
        </p:txBody>
      </p:sp>
    </p:spTree>
    <p:extLst>
      <p:ext uri="{BB962C8B-B14F-4D97-AF65-F5344CB8AC3E}">
        <p14:creationId xmlns:p14="http://schemas.microsoft.com/office/powerpoint/2010/main" val="16298032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AFE8F0A-AAF9-554D-A6CC-EED5EFC6D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769938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Biggest Growth Areas</a:t>
            </a:r>
          </a:p>
        </p:txBody>
      </p:sp>
      <p:pic>
        <p:nvPicPr>
          <p:cNvPr id="18434" name="Picture 3" descr="06-areas-see-expect-growth-comparison.jpg">
            <a:extLst>
              <a:ext uri="{FF2B5EF4-FFF2-40B4-BE49-F238E27FC236}">
                <a16:creationId xmlns:a16="http://schemas.microsoft.com/office/drawing/2014/main" id="{6F70107F-D87C-2E43-B82F-45CED6FA1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1763"/>
            <a:ext cx="861060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00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CE3DADC-DF95-5E4D-8DCF-571BD8934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7043" y="533400"/>
            <a:ext cx="7772400" cy="769938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Careers/Courses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05C0686-CF8F-D147-91BD-6CB290552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458200" cy="5562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Market Research and Account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 Research Assistant or Jr. Planner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J566 – Communication and Public Opinion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J658 – Communication Research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J677 – Data Analysis and Visualization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Account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Assistant Account Executive/Planner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J449 Account Planning and Strategy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J470: Strategic Communication Campaigns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Creative and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 Junior Copywriter or Assistant Art Director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J445 - Creative Campaign Messages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J465: Social Media Marketing Communications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Media &amp; Interactive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 Assistant Media Planner or Buyer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J447 - Strategic Media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J463 – Digital Media Strategy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 and Promotions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 PR/Promotions  Account Executive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J464 – Public Relations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J453 – Media Relations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J566 – Communication and Public Opinion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lvl="1" eaLnBrk="1" hangingPunct="1">
              <a:lnSpc>
                <a:spcPct val="90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2600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D4AE3ACF-4288-E44C-91E7-0E3581BF4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31925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Preparing for a Career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EC24F3F-C9DB-E047-8C92-8D0F258F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Self-education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ad trade journals:  Ad Age -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http://adage.com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the big websites -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http://adsoftheworld.com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Major ad bloggers and marketing consultants -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https://www.inc.com/travis-wright/16-top-marketing-blogs-and-publications-you-need-to-be-following.html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Internships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Identifying job prospects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and update resume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Specialized cover letters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Assemble portfolio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Volunteer and be a self-starter</a:t>
            </a:r>
          </a:p>
        </p:txBody>
      </p:sp>
    </p:spTree>
    <p:extLst>
      <p:ext uri="{BB962C8B-B14F-4D97-AF65-F5344CB8AC3E}">
        <p14:creationId xmlns:p14="http://schemas.microsoft.com/office/powerpoint/2010/main" val="3320922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D1CC5A8-9D75-BC44-A652-3C0B386A5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763000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Getting a Job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38F9BA6D-E1CF-E94E-98E2-0DCA0FDE5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Focus areas: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Cultivating leads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Honing your resume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Drafting cover letters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Successful interviewing</a:t>
            </a:r>
          </a:p>
        </p:txBody>
      </p:sp>
    </p:spTree>
    <p:extLst>
      <p:ext uri="{BB962C8B-B14F-4D97-AF65-F5344CB8AC3E}">
        <p14:creationId xmlns:p14="http://schemas.microsoft.com/office/powerpoint/2010/main" val="3755174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1104</TotalTime>
  <Words>1018</Words>
  <Application>Microsoft Macintosh PowerPoint</Application>
  <PresentationFormat>On-screen Show (4:3)</PresentationFormat>
  <Paragraphs>196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Arial Black</vt:lpstr>
      <vt:lpstr>Helvetica</vt:lpstr>
      <vt:lpstr>Rockwell</vt:lpstr>
      <vt:lpstr>Times New Roman</vt:lpstr>
      <vt:lpstr>Wingdings 2</vt:lpstr>
      <vt:lpstr>Foundry</vt:lpstr>
      <vt:lpstr> Your Future in  Strategic Communication    </vt:lpstr>
      <vt:lpstr>Pitch Meeting</vt:lpstr>
      <vt:lpstr>Final Exam</vt:lpstr>
      <vt:lpstr>Final Exam</vt:lpstr>
      <vt:lpstr>Future Trends</vt:lpstr>
      <vt:lpstr>Biggest Growth Areas</vt:lpstr>
      <vt:lpstr>Careers/Courses</vt:lpstr>
      <vt:lpstr>Preparing for a Career</vt:lpstr>
      <vt:lpstr>Getting a Job</vt:lpstr>
      <vt:lpstr>Cultivating Leads</vt:lpstr>
      <vt:lpstr>Honing Your Resume</vt:lpstr>
      <vt:lpstr>PowerPoint Presentation</vt:lpstr>
      <vt:lpstr>Drafting a Cover Letter</vt:lpstr>
      <vt:lpstr>Drafting a Cover Letter</vt:lpstr>
      <vt:lpstr>Successful Interviewing</vt:lpstr>
      <vt:lpstr>Successful Interviewing</vt:lpstr>
      <vt:lpstr>Interview Questions</vt:lpstr>
      <vt:lpstr>Successful Interviewing</vt:lpstr>
      <vt:lpstr>PowerPoint Presentation</vt:lpstr>
      <vt:lpstr>Unsuccessful Interviewing</vt:lpstr>
      <vt:lpstr>What Makes a Successful...</vt:lpstr>
      <vt:lpstr>Building the UW Network</vt:lpstr>
      <vt:lpstr>Course Evaluations</vt:lpstr>
      <vt:lpstr>Find Your Fit</vt:lpstr>
      <vt:lpstr>Find work you love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59</cp:revision>
  <dcterms:created xsi:type="dcterms:W3CDTF">2010-03-18T12:53:02Z</dcterms:created>
  <dcterms:modified xsi:type="dcterms:W3CDTF">2025-12-04T07:17:48Z</dcterms:modified>
</cp:coreProperties>
</file>