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45" r:id="rId1"/>
  </p:sldMasterIdLst>
  <p:notesMasterIdLst>
    <p:notesMasterId r:id="rId37"/>
  </p:notesMasterIdLst>
  <p:sldIdLst>
    <p:sldId id="350" r:id="rId2"/>
    <p:sldId id="295" r:id="rId3"/>
    <p:sldId id="275" r:id="rId4"/>
    <p:sldId id="276" r:id="rId5"/>
    <p:sldId id="294" r:id="rId6"/>
    <p:sldId id="431" r:id="rId7"/>
    <p:sldId id="305" r:id="rId8"/>
    <p:sldId id="356" r:id="rId9"/>
    <p:sldId id="354" r:id="rId10"/>
    <p:sldId id="306" r:id="rId11"/>
    <p:sldId id="310" r:id="rId12"/>
    <p:sldId id="427" r:id="rId13"/>
    <p:sldId id="439" r:id="rId14"/>
    <p:sldId id="432" r:id="rId15"/>
    <p:sldId id="433" r:id="rId16"/>
    <p:sldId id="437" r:id="rId17"/>
    <p:sldId id="301" r:id="rId18"/>
    <p:sldId id="304" r:id="rId19"/>
    <p:sldId id="302" r:id="rId20"/>
    <p:sldId id="303" r:id="rId21"/>
    <p:sldId id="278" r:id="rId22"/>
    <p:sldId id="281" r:id="rId23"/>
    <p:sldId id="282" r:id="rId24"/>
    <p:sldId id="284" r:id="rId25"/>
    <p:sldId id="285" r:id="rId26"/>
    <p:sldId id="286" r:id="rId27"/>
    <p:sldId id="287" r:id="rId28"/>
    <p:sldId id="288" r:id="rId29"/>
    <p:sldId id="289" r:id="rId30"/>
    <p:sldId id="438" r:id="rId31"/>
    <p:sldId id="290" r:id="rId32"/>
    <p:sldId id="436" r:id="rId33"/>
    <p:sldId id="312" r:id="rId34"/>
    <p:sldId id="430" r:id="rId35"/>
    <p:sldId id="291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863"/>
    <p:restoredTop sz="94813"/>
  </p:normalViewPr>
  <p:slideViewPr>
    <p:cSldViewPr>
      <p:cViewPr varScale="1">
        <p:scale>
          <a:sx n="95" d="100"/>
          <a:sy n="95" d="100"/>
        </p:scale>
        <p:origin x="70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114300" indent="3429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228600" indent="685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342900" indent="10287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457200" indent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497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/>
          <a:lstStyle/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749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921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6718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922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113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590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258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19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251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021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402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734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086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438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>
            <a:extLst>
              <a:ext uri="{FF2B5EF4-FFF2-40B4-BE49-F238E27FC236}">
                <a16:creationId xmlns:a16="http://schemas.microsoft.com/office/drawing/2014/main" id="{95623007-5201-9B48-98C8-0090BF1F4029}"/>
              </a:ext>
            </a:extLst>
          </p:cNvPr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/>
          <a:lstStyle>
            <a:lvl1pPr marL="0" algn="r">
              <a:defRPr sz="480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5A9E5D48-C674-5947-BB9E-65A10160C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0">
            <a:extLst>
              <a:ext uri="{FF2B5EF4-FFF2-40B4-BE49-F238E27FC236}">
                <a16:creationId xmlns:a16="http://schemas.microsoft.com/office/drawing/2014/main" id="{6C73F0DA-662D-AE44-BEC4-FC6F41B493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/>
          <a:lstStyle>
            <a:lvl1pPr>
              <a:defRPr/>
            </a:lvl1pPr>
          </a:lstStyle>
          <a:p>
            <a:fld id="{1AB25044-EFBB-D848-A413-CDB791A2445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9389AEE7-EBD5-E347-BECD-46294F8A59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709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1252221F-80D6-FF4B-B5B4-B88D76AC0D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CEE4C56F-F172-6E46-A992-BB507AC0048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29532F54-98AD-4541-9521-3647BE981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885C5F-99CA-7447-BC92-61B7F684CD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0644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53414CCB-339C-0B4B-BD3F-D20B32DCF7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0C5E2E2A-21BA-F44D-8947-E79D9E56BC7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12C4E849-684F-014A-B3CE-AA1461F7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E276F2-735C-FC4A-8C6E-73AB381A44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2428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FF0A5D-03E8-DB49-AECC-488D18426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DF28A2A-537B-FA4F-B213-A48067D2A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5A60836-C068-5940-90EC-4987AFD8C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493572B-9E2C-CD4E-969E-2CABBFE2D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FC5224-A4D8-5141-94F1-6945695099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4301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A8B03E-3669-F940-8FDC-781C9C002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3267075"/>
            <a:ext cx="7407275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7">
            <a:extLst>
              <a:ext uri="{FF2B5EF4-FFF2-40B4-BE49-F238E27FC236}">
                <a16:creationId xmlns:a16="http://schemas.microsoft.com/office/drawing/2014/main" id="{EE8987F3-CE5A-FB44-A734-E67500C60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ACD9F27A-F88F-C545-B051-C828906110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/>
          <a:lstStyle>
            <a:lvl1pPr>
              <a:defRPr/>
            </a:lvl1pPr>
          </a:lstStyle>
          <a:p>
            <a:fld id="{527BCF97-9755-A849-8FEF-1FF045328B8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10F8EFFA-161D-AC49-9E9E-84B79B930FA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886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5803C81-1C1A-154C-8C90-F7FBAFEEC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ECFB2F19-0B94-E24B-B23E-E5E81567C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EC0A06A4-2A0E-3A4F-BE06-401A30C46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F2362F32-D7F6-CA46-9646-4DFC9DDD8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</a:lstStyle>
          <a:p>
            <a:fld id="{8D322A9D-4282-0F49-86D1-4AD92C7AE2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0450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A3CE6FC-448B-CA40-8D94-94DD85F92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38" y="2165350"/>
            <a:ext cx="3748087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BA7050-93CC-7047-AD20-16857974B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2165350"/>
            <a:ext cx="3749675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8568BE21-F1C4-6A4D-829F-C419DC791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5C7B63C4-A65F-504D-9031-CD4C0187A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469099C8-67F1-B54B-BDB3-4DAD8AB19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</a:lstStyle>
          <a:p>
            <a:fld id="{EA663407-2977-014E-B12E-0E5813424B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5016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6FD63F4-E02D-D24C-A8C7-AA9EDEBC7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46976832-9605-0D48-A132-BE98C345C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47E1A52-1492-BB4B-AC0F-71D53E056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BDDDDA62-2315-D846-9C63-1EC5A90C0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ED9AB6-BE3A-9C49-A4BD-E381925190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5557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EBA8BE0-4CE5-4E49-AEB2-E731B2A45E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E264D84B-5814-5C45-BE27-F7A3D5F032B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0A610B6B-B426-6B4A-8EDF-F398269C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6D585E-4B5C-FF44-A2DA-318D615343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9389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C59A31B-CA86-E14D-9F39-F5061A442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7775" y="1057275"/>
            <a:ext cx="3748088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8">
            <a:extLst>
              <a:ext uri="{FF2B5EF4-FFF2-40B4-BE49-F238E27FC236}">
                <a16:creationId xmlns:a16="http://schemas.microsoft.com/office/drawing/2014/main" id="{7F88EBBE-D65B-E34F-8AD5-D05D6560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EAEBA5AA-36A7-F548-B096-8BE6542ACC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/>
          <a:lstStyle>
            <a:lvl1pPr>
              <a:defRPr/>
            </a:lvl1pPr>
          </a:lstStyle>
          <a:p>
            <a:fld id="{33B67597-EEC3-C247-B1A1-07DDB5A41DA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855EA5D9-6014-F548-BF83-A26B4124B2D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76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5" name="Date Placeholder 7">
            <a:extLst>
              <a:ext uri="{FF2B5EF4-FFF2-40B4-BE49-F238E27FC236}">
                <a16:creationId xmlns:a16="http://schemas.microsoft.com/office/drawing/2014/main" id="{5327CAB9-1FF1-0448-8CA2-C2251A10B2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0E51EE67-D886-D148-903C-46C9D570CD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/>
          <a:lstStyle>
            <a:lvl1pPr>
              <a:defRPr/>
            </a:lvl1pPr>
          </a:lstStyle>
          <a:p>
            <a:fld id="{07C06B1A-40D1-6F45-876E-56EBC93E487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AAE37E41-275B-6544-AABC-B970FBC2CF3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45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57D86AD5-6E30-7542-A98F-3B9A09D6CC8E}"/>
              </a:ext>
            </a:extLst>
          </p:cNvPr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1E41C9-86A2-4F4D-9914-8FA84A00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1638" cy="274638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E1678055-AA7D-B146-AAAE-0D3007B745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620F1911-E696-7841-9E68-F49004A046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DFE0D4"/>
                </a:solidFill>
              </a:defRPr>
            </a:lvl1pPr>
          </a:lstStyle>
          <a:p>
            <a:fld id="{E5B3CD69-A040-5E42-A17E-D6B60304A90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2" name="Title Placeholder 21">
            <a:extLst>
              <a:ext uri="{FF2B5EF4-FFF2-40B4-BE49-F238E27FC236}">
                <a16:creationId xmlns:a16="http://schemas.microsoft.com/office/drawing/2014/main" id="{8134967F-1D53-E24A-A992-F8C94342A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5849" name="Text Placeholder 12">
            <a:extLst>
              <a:ext uri="{FF2B5EF4-FFF2-40B4-BE49-F238E27FC236}">
                <a16:creationId xmlns:a16="http://schemas.microsoft.com/office/drawing/2014/main" id="{B3A71171-F735-A047-84EC-45FF3DC9BD7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65" r:id="rId7"/>
    <p:sldLayoutId id="2147483774" r:id="rId8"/>
    <p:sldLayoutId id="2147483775" r:id="rId9"/>
    <p:sldLayoutId id="2147483766" r:id="rId10"/>
    <p:sldLayoutId id="2147483767" r:id="rId11"/>
  </p:sldLayoutIdLst>
  <p:txStyles>
    <p:titleStyle>
      <a:lvl1pPr marL="53975" indent="-53975" algn="r" rtl="0" fontAlgn="base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ＭＳ Ｐゴシック" panose="020B0600070205080204" pitchFamily="34" charset="-128"/>
          <a:cs typeface="+mj-cs"/>
        </a:defRPr>
      </a:lvl1pPr>
      <a:lvl2pPr marL="539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77"/>
          <a:ea typeface="ＭＳ Ｐゴシック" panose="020B0600070205080204" pitchFamily="34" charset="-128"/>
        </a:defRPr>
      </a:lvl2pPr>
      <a:lvl3pPr marL="539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77"/>
          <a:ea typeface="ＭＳ Ｐゴシック" panose="020B0600070205080204" pitchFamily="34" charset="-128"/>
        </a:defRPr>
      </a:lvl3pPr>
      <a:lvl4pPr marL="539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77"/>
          <a:ea typeface="ＭＳ Ｐゴシック" panose="020B0600070205080204" pitchFamily="34" charset="-128"/>
        </a:defRPr>
      </a:lvl4pPr>
      <a:lvl5pPr marL="539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77"/>
          <a:ea typeface="ＭＳ Ｐゴシック" panose="020B0600070205080204" pitchFamily="34" charset="-128"/>
        </a:defRPr>
      </a:lvl5pPr>
      <a:lvl6pPr marL="5111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77"/>
          <a:ea typeface="ＭＳ Ｐゴシック" panose="020B0600070205080204" pitchFamily="34" charset="-128"/>
        </a:defRPr>
      </a:lvl6pPr>
      <a:lvl7pPr marL="9683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77"/>
          <a:ea typeface="ＭＳ Ｐゴシック" panose="020B0600070205080204" pitchFamily="34" charset="-128"/>
        </a:defRPr>
      </a:lvl7pPr>
      <a:lvl8pPr marL="14255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77"/>
          <a:ea typeface="ＭＳ Ｐゴシック" panose="020B0600070205080204" pitchFamily="34" charset="-128"/>
        </a:defRPr>
      </a:lvl8pPr>
      <a:lvl9pPr marL="18827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77"/>
          <a:ea typeface="ＭＳ Ｐゴシック" panose="020B0600070205080204" pitchFamily="34" charset="-128"/>
        </a:defRPr>
      </a:lvl9pPr>
      <a:extLst/>
    </p:titleStyle>
    <p:bodyStyle>
      <a:lvl1pPr marL="292100" indent="-292100" algn="l" rtl="0" fontAlgn="base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2" charset="2"/>
        <a:buChar char=""/>
        <a:defRPr sz="32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639763" indent="-228600" algn="l" rtl="0" fontAlgn="base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2pPr>
      <a:lvl3pPr marL="822325" indent="-190500" algn="l" rtl="0" fontAlgn="base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2" charset="2"/>
        <a:buChar char=""/>
        <a:defRPr sz="23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3pPr>
      <a:lvl4pPr marL="1004888" indent="-182563" algn="l" rtl="0" fontAlgn="base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2" charset="2"/>
        <a:buChar char="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4pPr>
      <a:lvl5pPr marL="1187450" indent="-182563" algn="l" rtl="0" fontAlgn="base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2" charset="2"/>
        <a:buChar char=""/>
        <a:defRPr sz="19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n7OBLlnAuc?start=4&amp;feature=oembed" TargetMode="External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4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4.mp4"/><Relationship Id="rId7" Type="http://schemas.openxmlformats.org/officeDocument/2006/relationships/image" Target="../media/image2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file:////Users/dshah/Dropbox/Dhavan/Classes/345/Video%20Clips%20for%20Ad%20Campaigns/George%20H.W.%20Bush%20Campaign%20Ad%20-%20The%20Mission%20-%201000%20Points%20of%20Light%20-%20YouTube.mp4" TargetMode="External"/><Relationship Id="rId7" Type="http://schemas.openxmlformats.org/officeDocument/2006/relationships/image" Target="../media/image24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6.xml"/><Relationship Id="rId4" Type="http://schemas.openxmlformats.org/officeDocument/2006/relationships/video" Target="file:////Users/dshah/Dropbox/Dhavan/Classes/345/Video%20Clips%20for%20Ad%20Campaigns/George%20H.W.%20Bush%20Campaign%20Ad%20-%20The%20Mission%20-%201000%20Points%20of%20Light%20-%20YouTube.mp4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i2F9qGxTKcU?feature=oembed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file:////Users/dshah/Dropbox/Dhavan/Classes/345/Video%20Clips%20for%20Ad%20Campaigns/Gerald%20Daugherty%20Campaign%20Please%20Re-Elect%20Gerald...Please!%20-%20YouTube.mp4" TargetMode="External"/><Relationship Id="rId7" Type="http://schemas.openxmlformats.org/officeDocument/2006/relationships/image" Target="../media/image27.png"/><Relationship Id="rId2" Type="http://schemas.openxmlformats.org/officeDocument/2006/relationships/video" Target="file:////Users/dshah/Dropbox/Dhavan/Classes/345/Video%20Clips%20for%20Ad%20Campaigns/Yes%20We%20Can%20-%20Barack%20Obama%20Music%20Video%20-%20YouTube.mp4" TargetMode="External"/><Relationship Id="rId1" Type="http://schemas.microsoft.com/office/2007/relationships/media" Target="file:////Users/dshah/Dropbox/Dhavan/Classes/345/Video%20Clips%20for%20Ad%20Campaigns/Yes%20We%20Can%20-%20Barack%20Obama%20Music%20Video%20-%20YouTube.mp4" TargetMode="Externa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6.xml"/><Relationship Id="rId4" Type="http://schemas.openxmlformats.org/officeDocument/2006/relationships/video" Target="file:////Users/dshah/Dropbox/Dhavan/Classes/345/Video%20Clips%20for%20Ad%20Campaigns/Gerald%20Daugherty%20Campaign%20Please%20Re-Elect%20Gerald...Please!%20-%20YouTube.mp4" TargetMode="External"/><Relationship Id="rId9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https://www.youtube.com/embed/3xzybGKwIGk?feature=oembed" TargetMode="External"/><Relationship Id="rId1" Type="http://schemas.openxmlformats.org/officeDocument/2006/relationships/video" Target="https://www.youtube.com/embed/YEOVT4DhZC0?feature=oembed" TargetMode="Externa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453231" y="1524000"/>
            <a:ext cx="8237537" cy="1316038"/>
          </a:xfrm>
          <a:noFill/>
        </p:spPr>
        <p:txBody>
          <a:bodyPr lIns="0" tIns="0" rIns="0" bIns="0" anchor="t">
            <a:normAutofit fontScale="90000"/>
          </a:bodyPr>
          <a:lstStyle/>
          <a:p>
            <a:pPr eaLnBrk="1" hangingPunct="1"/>
            <a:br>
              <a:rPr lang="en-US" b="1" dirty="0">
                <a:latin typeface="Arial Black" charset="0"/>
              </a:rPr>
            </a:br>
            <a:r>
              <a:rPr lang="en-US" b="1" dirty="0">
                <a:latin typeface="Arial Black" charset="0"/>
              </a:rPr>
              <a:t>Political Marketing </a:t>
            </a:r>
            <a:br>
              <a:rPr lang="en-US" b="1" dirty="0">
                <a:latin typeface="Arial Black" charset="0"/>
              </a:rPr>
            </a:br>
            <a:r>
              <a:rPr lang="en-US" b="1" dirty="0">
                <a:latin typeface="Arial Black" charset="0"/>
              </a:rPr>
              <a:t>and Campaigning </a:t>
            </a:r>
            <a:br>
              <a:rPr lang="en-US" b="1" dirty="0">
                <a:latin typeface="Arial Black" charset="0"/>
              </a:rPr>
            </a:br>
            <a:br>
              <a:rPr lang="en-US" b="1" dirty="0">
                <a:latin typeface="Arial Black" charset="0"/>
              </a:rPr>
            </a:br>
            <a:br>
              <a:rPr lang="en-US" b="1" dirty="0">
                <a:latin typeface="Arial Black" charset="0"/>
              </a:rPr>
            </a:br>
            <a:br>
              <a:rPr lang="en-US" b="1" dirty="0">
                <a:latin typeface="Arial Black" charset="0"/>
              </a:rPr>
            </a:br>
            <a:endParaRPr lang="en-US" sz="2400" b="1" dirty="0">
              <a:solidFill>
                <a:schemeClr val="hlink"/>
              </a:solidFill>
              <a:latin typeface="Arial Black" charset="0"/>
            </a:endParaRPr>
          </a:p>
        </p:txBody>
      </p:sp>
      <p:sp>
        <p:nvSpPr>
          <p:cNvPr id="14338" name="Freeform 3"/>
          <p:cNvSpPr>
            <a:spLocks/>
          </p:cNvSpPr>
          <p:nvPr/>
        </p:nvSpPr>
        <p:spPr bwMode="auto">
          <a:xfrm>
            <a:off x="228600" y="3581400"/>
            <a:ext cx="8655050" cy="104775"/>
          </a:xfrm>
          <a:custGeom>
            <a:avLst/>
            <a:gdLst>
              <a:gd name="T0" fmla="*/ 0 w 5452"/>
              <a:gd name="T1" fmla="*/ 163810950 h 66"/>
              <a:gd name="T2" fmla="*/ 2147483647 w 5452"/>
              <a:gd name="T3" fmla="*/ 163810950 h 66"/>
              <a:gd name="T4" fmla="*/ 2147483647 w 5452"/>
              <a:gd name="T5" fmla="*/ 0 h 66"/>
              <a:gd name="T6" fmla="*/ 0 w 5452"/>
              <a:gd name="T7" fmla="*/ 0 h 66"/>
              <a:gd name="T8" fmla="*/ 0 w 5452"/>
              <a:gd name="T9" fmla="*/ 163810950 h 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52"/>
              <a:gd name="T16" fmla="*/ 0 h 66"/>
              <a:gd name="T17" fmla="*/ 5452 w 5452"/>
              <a:gd name="T18" fmla="*/ 66 h 6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52" h="66">
                <a:moveTo>
                  <a:pt x="0" y="65"/>
                </a:moveTo>
                <a:lnTo>
                  <a:pt x="5451" y="65"/>
                </a:lnTo>
                <a:lnTo>
                  <a:pt x="5451" y="0"/>
                </a:lnTo>
                <a:lnTo>
                  <a:pt x="0" y="0"/>
                </a:lnTo>
                <a:lnTo>
                  <a:pt x="0" y="65"/>
                </a:lnTo>
              </a:path>
            </a:pathLst>
          </a:custGeom>
          <a:gradFill rotWithShape="0">
            <a:gsLst>
              <a:gs pos="0">
                <a:srgbClr val="A060A0"/>
              </a:gs>
              <a:gs pos="50000">
                <a:srgbClr val="515056"/>
              </a:gs>
              <a:gs pos="100000">
                <a:srgbClr val="A060A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78729"/>
      </p:ext>
    </p:extLst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257" y="609600"/>
            <a:ext cx="7772400" cy="76944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Digital Shift in 2016</a:t>
            </a:r>
          </a:p>
        </p:txBody>
      </p:sp>
      <p:pic>
        <p:nvPicPr>
          <p:cNvPr id="4" name="Picture 3" descr="political-ad-spe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52600"/>
            <a:ext cx="8398153" cy="477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878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09600"/>
            <a:ext cx="7772400" cy="76944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Trump Outspent on TV</a:t>
            </a:r>
          </a:p>
        </p:txBody>
      </p:sp>
      <p:pic>
        <p:nvPicPr>
          <p:cNvPr id="4" name="Picture 3" descr="Untitled 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76400"/>
            <a:ext cx="5867400" cy="49369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24600" y="2057400"/>
            <a:ext cx="2667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But got nearly $3 Billion in “Earned Media” Coverage.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Driven by coverage of his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Tweetstorms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Staged Media Events, and Public Events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Social Media and Public Relations</a:t>
            </a:r>
          </a:p>
        </p:txBody>
      </p:sp>
    </p:spTree>
    <p:extLst>
      <p:ext uri="{BB962C8B-B14F-4D97-AF65-F5344CB8AC3E}">
        <p14:creationId xmlns:p14="http://schemas.microsoft.com/office/powerpoint/2010/main" val="2049806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31382"/>
            <a:ext cx="7924801" cy="522499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Dominated the news agenda, with constant cycle of stories so that subsequent coverage includes his views</a:t>
            </a:r>
          </a:p>
          <a:p>
            <a:pPr lvl="1">
              <a:spcBef>
                <a:spcPts val="12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Trump got $2.8 billion in primary coverage; Clinton $1.1 billion; Cruz $770 million, making up for ad spending difference – “Trump sucked the oxygen out of the room” </a:t>
            </a:r>
          </a:p>
          <a:p>
            <a:pPr lvl="2">
              <a:spcBef>
                <a:spcPts val="1200"/>
              </a:spcBef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Nearly $5 Billion in unpaid coverage for the full cycle</a:t>
            </a:r>
          </a:p>
          <a:p>
            <a:pPr lvl="1">
              <a:spcBef>
                <a:spcPts val="12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Differences set before Super Tuesday, with Trump way up; “click-bait” candidate, who drove up news consumption</a:t>
            </a:r>
          </a:p>
          <a:p>
            <a:pPr lvl="1">
              <a:spcBef>
                <a:spcPts val="12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Same pattern playing out in 2020. Biden dominating the ad war and Trump dominating the news cycle</a:t>
            </a:r>
          </a:p>
          <a:p>
            <a:pPr lvl="1">
              <a:spcBef>
                <a:spcPts val="12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 social platforms, news influencers talked about Trump more than Harris; Trump was named in about twice as many influencer posts (12% of posts vs. 6% for Harris).</a:t>
            </a:r>
          </a:p>
          <a:p>
            <a:pPr marL="228600" lvl="1" indent="0">
              <a:spcBef>
                <a:spcPts val="1200"/>
              </a:spcBef>
              <a:buNone/>
            </a:pPr>
            <a:endParaRPr lang="en-US" sz="1600" dirty="0"/>
          </a:p>
        </p:txBody>
      </p:sp>
      <p:sp>
        <p:nvSpPr>
          <p:cNvPr id="4" name="Rectangle 7"/>
          <p:cNvSpPr txBox="1">
            <a:spLocks noChangeArrowheads="1"/>
          </p:cNvSpPr>
          <p:nvPr/>
        </p:nvSpPr>
        <p:spPr>
          <a:xfrm>
            <a:off x="885092" y="273917"/>
            <a:ext cx="8229600" cy="762000"/>
          </a:xfrm>
          <a:prstGeom prst="rect">
            <a:avLst/>
          </a:prstGeom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Crowding out the News Cycle</a:t>
            </a:r>
          </a:p>
        </p:txBody>
      </p:sp>
      <p:pic>
        <p:nvPicPr>
          <p:cNvPr id="2" name="Picture 1" descr="Untitl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83" y="1195828"/>
            <a:ext cx="7810234" cy="5327488"/>
          </a:xfrm>
          <a:prstGeom prst="rect">
            <a:avLst/>
          </a:prstGeom>
        </p:spPr>
      </p:pic>
      <p:pic>
        <p:nvPicPr>
          <p:cNvPr id="7" name="Picture 6" descr="Untitled 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53" y="1201457"/>
            <a:ext cx="7734034" cy="534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4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30393-82F7-7FDC-9578-3F7CE2757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0AD58-918D-D704-3EBE-EC50E0885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latin typeface="Arial Black" panose="020B0604020202020204" pitchFamily="34" charset="0"/>
                <a:cs typeface="Arial Black" panose="020B0604020202020204" pitchFamily="34" charset="0"/>
              </a:rPr>
              <a:t>Digital Shift: 2012-2024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DB12D-1FDC-8C0D-1056-CBD45BD1C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646238"/>
            <a:ext cx="8610600" cy="452596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Digital share of political ad spending:</a:t>
            </a:r>
          </a:p>
          <a:p>
            <a:pPr lvl="1">
              <a:lnSpc>
                <a:spcPct val="150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2012: ≈ 2%</a:t>
            </a:r>
          </a:p>
          <a:p>
            <a:pPr lvl="1">
              <a:lnSpc>
                <a:spcPct val="150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2016: ≈ 14%</a:t>
            </a:r>
          </a:p>
          <a:p>
            <a:pPr lvl="1">
              <a:lnSpc>
                <a:spcPct val="150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2020: ≈ 14% (digital dollars surged, but total spending did too)</a:t>
            </a:r>
          </a:p>
          <a:p>
            <a:pPr lvl="1">
              <a:lnSpc>
                <a:spcPct val="150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2024: ≈ 28% ($3.46B), with connected TV responsible for much of the jump.</a:t>
            </a:r>
          </a:p>
          <a:p>
            <a:pPr>
              <a:lnSpc>
                <a:spcPct val="150000"/>
              </a:lnSpc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Key digital shifts by 2024:</a:t>
            </a:r>
          </a:p>
          <a:p>
            <a:pPr lvl="1">
              <a:lnSpc>
                <a:spcPct val="150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Massive growth in Streaming / YouTube on TV screens</a:t>
            </a:r>
          </a:p>
          <a:p>
            <a:pPr lvl="1">
              <a:lnSpc>
                <a:spcPct val="150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Social platforms (Meta, Google properties) are capturing over $1.3B in political ad purchases, even before counting smaller platforms.</a:t>
            </a:r>
          </a:p>
        </p:txBody>
      </p:sp>
    </p:spTree>
    <p:extLst>
      <p:ext uri="{BB962C8B-B14F-4D97-AF65-F5344CB8AC3E}">
        <p14:creationId xmlns:p14="http://schemas.microsoft.com/office/powerpoint/2010/main" val="1588146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showing the amount of money in the united states&#10;&#10;Description automatically generated">
            <a:extLst>
              <a:ext uri="{FF2B5EF4-FFF2-40B4-BE49-F238E27FC236}">
                <a16:creationId xmlns:a16="http://schemas.microsoft.com/office/drawing/2014/main" id="{798C5917-A90A-1218-345D-A49D98538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600200"/>
            <a:ext cx="8458200" cy="4745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EC0C34-63A3-7347-BB58-3DFFD1517E6E}"/>
              </a:ext>
            </a:extLst>
          </p:cNvPr>
          <p:cNvSpPr txBox="1"/>
          <p:nvPr/>
        </p:nvSpPr>
        <p:spPr>
          <a:xfrm>
            <a:off x="839247" y="609600"/>
            <a:ext cx="7465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Citizens United decision brings dramatic changes</a:t>
            </a:r>
          </a:p>
        </p:txBody>
      </p:sp>
    </p:spTree>
    <p:extLst>
      <p:ext uri="{BB962C8B-B14F-4D97-AF65-F5344CB8AC3E}">
        <p14:creationId xmlns:p14="http://schemas.microsoft.com/office/powerpoint/2010/main" val="1422097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people in the election&#10;&#10;Description automatically generated with medium confidence">
            <a:extLst>
              <a:ext uri="{FF2B5EF4-FFF2-40B4-BE49-F238E27FC236}">
                <a16:creationId xmlns:a16="http://schemas.microsoft.com/office/drawing/2014/main" id="{C85C672D-1F57-1190-A6E4-CC3906A03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99" y="1447800"/>
            <a:ext cx="8458201" cy="457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0498C3-F8F0-1371-C711-AFFAAC82E381}"/>
              </a:ext>
            </a:extLst>
          </p:cNvPr>
          <p:cNvSpPr txBox="1"/>
          <p:nvPr/>
        </p:nvSpPr>
        <p:spPr>
          <a:xfrm>
            <a:off x="909489" y="576590"/>
            <a:ext cx="7325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Lobbying, Fundraising, PACs, and Parties</a:t>
            </a:r>
          </a:p>
        </p:txBody>
      </p:sp>
    </p:spTree>
    <p:extLst>
      <p:ext uri="{BB962C8B-B14F-4D97-AF65-F5344CB8AC3E}">
        <p14:creationId xmlns:p14="http://schemas.microsoft.com/office/powerpoint/2010/main" val="572237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tv still gets 50 percent of political ads&#10;&#10;Description automatically generated">
            <a:extLst>
              <a:ext uri="{FF2B5EF4-FFF2-40B4-BE49-F238E27FC236}">
                <a16:creationId xmlns:a16="http://schemas.microsoft.com/office/drawing/2014/main" id="{86EB0F67-BBEC-B5C1-CD0A-235D02D4C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62" y="647700"/>
            <a:ext cx="8706676" cy="5562600"/>
          </a:xfrm>
          <a:prstGeom prst="rect">
            <a:avLst/>
          </a:prstGeom>
        </p:spPr>
      </p:pic>
      <p:pic>
        <p:nvPicPr>
          <p:cNvPr id="9" name="Picture 8" descr="A graph of a number of people&#10;&#10;Description automatically generated">
            <a:extLst>
              <a:ext uri="{FF2B5EF4-FFF2-40B4-BE49-F238E27FC236}">
                <a16:creationId xmlns:a16="http://schemas.microsoft.com/office/drawing/2014/main" id="{F9A8208D-EC9A-C8B9-5A35-6703EE413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69" y="942414"/>
            <a:ext cx="8880662" cy="497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6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772400" cy="144655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Branding of Politics and Product Politicization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33600"/>
            <a:ext cx="7772400" cy="41148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Politicians are branded like products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product use is politically skewed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Choose to feature certain imagery, brands, symbols, and products in ads as a way to brand the candidate</a:t>
            </a:r>
          </a:p>
        </p:txBody>
      </p:sp>
    </p:spTree>
    <p:extLst>
      <p:ext uri="{BB962C8B-B14F-4D97-AF65-F5344CB8AC3E}">
        <p14:creationId xmlns:p14="http://schemas.microsoft.com/office/powerpoint/2010/main" val="4127504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2"/>
                </a:solidFill>
                <a:sym typeface="Symbol" charset="0"/>
              </a:rPr>
              <a:t>2009 NMRPP LLC</a:t>
            </a:r>
          </a:p>
        </p:txBody>
      </p:sp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381000" y="304800"/>
            <a:ext cx="85344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100" b="1"/>
              <a:t>Republican consumers are different from Democratic consumers</a:t>
            </a:r>
            <a:r>
              <a:rPr lang="en-US" sz="2400"/>
              <a:t>.</a:t>
            </a:r>
            <a:br>
              <a:rPr lang="en-US" sz="2400"/>
            </a:br>
            <a:r>
              <a:rPr lang="en-US"/>
              <a:t>Alcoholic beverage consumption by party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228600" y="1219200"/>
            <a:ext cx="8763000" cy="56388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7924800" cy="550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9235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2"/>
                </a:solidFill>
                <a:sym typeface="Symbol" charset="0"/>
              </a:rPr>
              <a:t>2009 NMRPP LLC</a:t>
            </a:r>
          </a:p>
        </p:txBody>
      </p:sp>
      <p:sp>
        <p:nvSpPr>
          <p:cNvPr id="9219" name="Text Box 6"/>
          <p:cNvSpPr txBox="1">
            <a:spLocks noChangeArrowheads="1"/>
          </p:cNvSpPr>
          <p:nvPr/>
        </p:nvSpPr>
        <p:spPr bwMode="auto">
          <a:xfrm>
            <a:off x="381000" y="365125"/>
            <a:ext cx="853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/>
              <a:t>Media consumption: Cable viewers and newspaper readers by party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28600" y="1219200"/>
            <a:ext cx="8763000" cy="56388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</a:endParaRP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7391400" cy="5369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8029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826"/>
            <a:ext cx="8305800" cy="837574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Arial Black" panose="020B0604020202020204" pitchFamily="34" charset="0"/>
                <a:cs typeface="Arial Black" panose="020B0604020202020204" pitchFamily="34" charset="0"/>
              </a:rPr>
              <a:t>Beyond Marketing 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principles and practices you have encountered in this class are flexible and can be applied across contexts.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Social Marketing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Health Campaign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Non-profit Communication</a:t>
            </a:r>
          </a:p>
          <a:p>
            <a:pPr lvl="1"/>
            <a:r>
              <a:rPr lang="en-US" b="1" dirty="0">
                <a:solidFill>
                  <a:schemeClr val="tx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 Campaign Management</a:t>
            </a:r>
          </a:p>
        </p:txBody>
      </p:sp>
    </p:spTree>
    <p:extLst>
      <p:ext uri="{BB962C8B-B14F-4D97-AF65-F5344CB8AC3E}">
        <p14:creationId xmlns:p14="http://schemas.microsoft.com/office/powerpoint/2010/main" val="7409980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2"/>
                </a:solidFill>
                <a:sym typeface="Symbol" charset="0"/>
              </a:rPr>
              <a:t>2009 NMRPP LLC</a:t>
            </a: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1295400" y="381000"/>
            <a:ext cx="7162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/>
              <a:t>Ownership of car makes by party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52400" y="1066800"/>
            <a:ext cx="8763000" cy="56388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7543800" cy="5384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3952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>
          <a:xfrm>
            <a:off x="-33130" y="76200"/>
            <a:ext cx="89916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>
                <a:latin typeface="Arial Black" charset="0"/>
              </a:rPr>
              <a:t>Things to Watch in Ad Composition</a:t>
            </a: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Importance of non-verbal cues</a:t>
            </a:r>
          </a:p>
          <a:p>
            <a:pPr eaLnBrk="1" hangingPunct="1"/>
            <a:r>
              <a:rPr lang="en-US" dirty="0">
                <a:latin typeface="Arial" charset="0"/>
              </a:rPr>
              <a:t>Sounds and music sets tones</a:t>
            </a:r>
          </a:p>
          <a:p>
            <a:pPr eaLnBrk="1" hangingPunct="1"/>
            <a:r>
              <a:rPr lang="en-US" dirty="0">
                <a:latin typeface="Arial" charset="0"/>
              </a:rPr>
              <a:t>Graphics</a:t>
            </a:r>
          </a:p>
          <a:p>
            <a:pPr eaLnBrk="1" hangingPunct="1"/>
            <a:r>
              <a:rPr lang="en-US" dirty="0">
                <a:latin typeface="Arial" charset="0"/>
              </a:rPr>
              <a:t>Editing</a:t>
            </a:r>
          </a:p>
          <a:p>
            <a:pPr eaLnBrk="1" hangingPunct="1"/>
            <a:r>
              <a:rPr lang="en-US" dirty="0">
                <a:latin typeface="Arial" charset="0"/>
              </a:rPr>
              <a:t>Code words</a:t>
            </a:r>
          </a:p>
        </p:txBody>
      </p:sp>
    </p:spTree>
    <p:extLst>
      <p:ext uri="{BB962C8B-B14F-4D97-AF65-F5344CB8AC3E}">
        <p14:creationId xmlns:p14="http://schemas.microsoft.com/office/powerpoint/2010/main" val="2977175249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879475"/>
          </a:xfrm>
        </p:spPr>
        <p:txBody>
          <a:bodyPr/>
          <a:lstStyle/>
          <a:p>
            <a:pPr eaLnBrk="1" hangingPunct="1"/>
            <a:r>
              <a:rPr lang="en-US">
                <a:latin typeface="Arial Black" charset="0"/>
              </a:rPr>
              <a:t>Highly Controversial</a:t>
            </a:r>
          </a:p>
        </p:txBody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340600" cy="42672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sz="2400" dirty="0">
                <a:latin typeface="Arial" charset="0"/>
              </a:rPr>
              <a:t>Question the quality and accuracy of the info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Mudslinging and misrepresentations</a:t>
            </a:r>
          </a:p>
          <a:p>
            <a:pPr eaLnBrk="1" hangingPunct="1">
              <a:lnSpc>
                <a:spcPct val="120000"/>
              </a:lnSpc>
            </a:pPr>
            <a:r>
              <a:rPr lang="en-US" sz="2400" dirty="0">
                <a:latin typeface="Arial" charset="0"/>
              </a:rPr>
              <a:t>Fear about the impact on citizens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Fosters cynicism and demobilization</a:t>
            </a:r>
          </a:p>
          <a:p>
            <a:pPr eaLnBrk="1" hangingPunct="1">
              <a:lnSpc>
                <a:spcPct val="120000"/>
              </a:lnSpc>
            </a:pPr>
            <a:r>
              <a:rPr lang="en-US" sz="2400" dirty="0">
                <a:latin typeface="Arial" charset="0"/>
              </a:rPr>
              <a:t>Distort opinions and alter elections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Switching vote based on ad claims</a:t>
            </a:r>
          </a:p>
          <a:p>
            <a:pPr>
              <a:lnSpc>
                <a:spcPct val="120000"/>
              </a:lnSpc>
            </a:pPr>
            <a:endParaRPr lang="en-US" sz="2000" dirty="0">
              <a:latin typeface="Arial" charset="0"/>
              <a:ea typeface="ＭＳ Ｐゴシック" charset="0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New layer – generative AI &amp; deepfakes: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latin typeface="Arial" charset="0"/>
                <a:ea typeface="ＭＳ Ｐゴシック" charset="0"/>
              </a:rPr>
              <a:t>AI‑generated images and audio now appear in political content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latin typeface="Arial" charset="0"/>
                <a:ea typeface="ＭＳ Ｐゴシック" charset="0"/>
              </a:rPr>
              <a:t>2024 saw use of deepfake audio </a:t>
            </a:r>
          </a:p>
          <a:p>
            <a:pPr lvl="2">
              <a:lnSpc>
                <a:spcPct val="120000"/>
              </a:lnSpc>
            </a:pPr>
            <a:r>
              <a:rPr lang="en-US" sz="1500" dirty="0">
                <a:latin typeface="Arial" charset="0"/>
                <a:ea typeface="ＭＳ Ｐゴシック" charset="0"/>
              </a:rPr>
              <a:t>(e.g., fake Biden robocalls in New Hampshire)</a:t>
            </a:r>
          </a:p>
        </p:txBody>
      </p:sp>
    </p:spTree>
    <p:extLst>
      <p:ext uri="{BB962C8B-B14F-4D97-AF65-F5344CB8AC3E}">
        <p14:creationId xmlns:p14="http://schemas.microsoft.com/office/powerpoint/2010/main" val="38449520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347663"/>
            <a:ext cx="8191500" cy="1023937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>
                <a:latin typeface="Arial Black" charset="0"/>
              </a:rPr>
              <a:t>Lessons from Modern </a:t>
            </a:r>
            <a:r>
              <a:rPr lang="en-US" sz="3600" dirty="0" err="1">
                <a:latin typeface="Arial Black" charset="0"/>
              </a:rPr>
              <a:t>Campaigs</a:t>
            </a:r>
            <a:endParaRPr lang="en-US" sz="3600" dirty="0">
              <a:latin typeface="Arial Black" charset="0"/>
            </a:endParaRPr>
          </a:p>
        </p:txBody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1600200"/>
            <a:ext cx="7924800" cy="41910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sz="2400" dirty="0">
                <a:latin typeface="Arial" charset="0"/>
              </a:rPr>
              <a:t>Candidates don’</a:t>
            </a:r>
            <a:r>
              <a:rPr lang="en-US" altLang="ja-JP" sz="2400" dirty="0">
                <a:latin typeface="Arial" charset="0"/>
              </a:rPr>
              <a:t>t dictate the news discourse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Though gatekeepers sometimes let them</a:t>
            </a:r>
          </a:p>
          <a:p>
            <a:pPr eaLnBrk="1" hangingPunct="1">
              <a:lnSpc>
                <a:spcPct val="110000"/>
              </a:lnSpc>
            </a:pPr>
            <a:r>
              <a:rPr lang="en-US" sz="2400" dirty="0">
                <a:latin typeface="Arial" charset="0"/>
              </a:rPr>
              <a:t>Campaigns do control websites, broadcast ads &amp; direct media (mailers, telephone calls, social posts etc.)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Can amplify inaccuracies and distortions</a:t>
            </a:r>
          </a:p>
          <a:p>
            <a:pPr eaLnBrk="1" hangingPunct="1">
              <a:lnSpc>
                <a:spcPct val="110000"/>
              </a:lnSpc>
            </a:pPr>
            <a:r>
              <a:rPr lang="en-US" sz="2400" dirty="0">
                <a:latin typeface="Arial" charset="0"/>
              </a:rPr>
              <a:t>Elections are won locally - ex. electoral college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Swing states, specific regions, local precincts </a:t>
            </a:r>
          </a:p>
          <a:p>
            <a:pPr eaLnBrk="1" hangingPunct="1">
              <a:lnSpc>
                <a:spcPct val="110000"/>
              </a:lnSpc>
            </a:pPr>
            <a:r>
              <a:rPr lang="en-US" sz="2400" dirty="0">
                <a:latin typeface="Arial" charset="0"/>
              </a:rPr>
              <a:t>Play good cop, bad cop - makes attacks worse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PACs, 527s, and stealth campaigning</a:t>
            </a:r>
            <a:r>
              <a:rPr lang="en-US" sz="1600" dirty="0">
                <a:latin typeface="Arial" charset="0"/>
                <a:ea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25834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457200"/>
            <a:ext cx="7772400" cy="879475"/>
          </a:xfrm>
        </p:spPr>
        <p:txBody>
          <a:bodyPr/>
          <a:lstStyle/>
          <a:p>
            <a:pPr eaLnBrk="1" hangingPunct="1"/>
            <a:r>
              <a:rPr lang="en-US" dirty="0">
                <a:latin typeface="Arial Black" charset="0"/>
              </a:rPr>
              <a:t>Negative Advertising</a:t>
            </a:r>
          </a:p>
        </p:txBody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76400"/>
            <a:ext cx="8001000" cy="45720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sz="2800" dirty="0">
                <a:latin typeface="Arial" charset="0"/>
              </a:rPr>
              <a:t>Not a new occurrence – since the 50s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Eisenhower attacks Democrats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Johnson</a:t>
            </a:r>
            <a:r>
              <a:rPr lang="ja-JP" altLang="en-US" sz="2400">
                <a:latin typeface="Arial" charset="0"/>
                <a:ea typeface="ＭＳ Ｐゴシック" charset="0"/>
              </a:rPr>
              <a:t>’</a:t>
            </a:r>
            <a:r>
              <a:rPr lang="en-US" altLang="ja-JP" sz="2400" dirty="0">
                <a:latin typeface="Arial" charset="0"/>
                <a:ea typeface="ＭＳ Ｐゴシック" charset="0"/>
              </a:rPr>
              <a:t>s </a:t>
            </a:r>
            <a:r>
              <a:rPr lang="ja-JP" altLang="en-US" sz="2400">
                <a:latin typeface="Arial" charset="0"/>
                <a:ea typeface="ＭＳ Ｐゴシック" charset="0"/>
              </a:rPr>
              <a:t>“</a:t>
            </a:r>
            <a:r>
              <a:rPr lang="en-US" altLang="ja-JP" sz="2400" dirty="0">
                <a:latin typeface="Arial" charset="0"/>
                <a:ea typeface="ＭＳ Ｐゴシック" charset="0"/>
              </a:rPr>
              <a:t>Daisy Girl</a:t>
            </a:r>
            <a:r>
              <a:rPr lang="ja-JP" altLang="en-US" sz="2400">
                <a:latin typeface="Arial" charset="0"/>
                <a:ea typeface="ＭＳ Ｐゴシック" charset="0"/>
              </a:rPr>
              <a:t>”</a:t>
            </a:r>
            <a:r>
              <a:rPr lang="en-US" altLang="ja-JP" sz="2400" dirty="0">
                <a:latin typeface="Arial" charset="0"/>
                <a:ea typeface="ＭＳ Ｐゴシック" charset="0"/>
              </a:rPr>
              <a:t> against Goldwater </a:t>
            </a:r>
          </a:p>
          <a:p>
            <a:pPr eaLnBrk="1" hangingPunct="1">
              <a:lnSpc>
                <a:spcPct val="110000"/>
              </a:lnSpc>
            </a:pPr>
            <a:r>
              <a:rPr lang="en-US" sz="2800" dirty="0">
                <a:latin typeface="Arial" charset="0"/>
              </a:rPr>
              <a:t>Important part of recent election bids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Beginning in 1980, PACs used ads to support certain candidates as an </a:t>
            </a:r>
            <a:r>
              <a:rPr lang="ja-JP" altLang="en-US" sz="2400">
                <a:latin typeface="Arial" charset="0"/>
                <a:ea typeface="ＭＳ Ｐゴシック" charset="0"/>
              </a:rPr>
              <a:t>“</a:t>
            </a:r>
            <a:r>
              <a:rPr lang="en-US" altLang="ja-JP" sz="2400" dirty="0">
                <a:latin typeface="Arial" charset="0"/>
                <a:ea typeface="ＭＳ Ｐゴシック" charset="0"/>
              </a:rPr>
              <a:t>independent expenditure</a:t>
            </a:r>
            <a:r>
              <a:rPr lang="ja-JP" altLang="en-US" sz="2400">
                <a:latin typeface="Arial" charset="0"/>
                <a:ea typeface="ＭＳ Ｐゴシック" charset="0"/>
              </a:rPr>
              <a:t>”</a:t>
            </a:r>
            <a:endParaRPr lang="en-US" altLang="ja-JP" sz="2400" dirty="0">
              <a:latin typeface="Arial" charset="0"/>
              <a:ea typeface="ＭＳ Ｐゴシック" charset="0"/>
            </a:endParaRPr>
          </a:p>
          <a:p>
            <a:pPr lvl="1" eaLnBrk="1" hangingPunct="1">
              <a:lnSpc>
                <a:spcPct val="11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Willie Horton Ad – PAC against Dukakis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28978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46063"/>
            <a:ext cx="8077200" cy="879475"/>
          </a:xfrm>
        </p:spPr>
        <p:txBody>
          <a:bodyPr/>
          <a:lstStyle/>
          <a:p>
            <a:pPr eaLnBrk="1" hangingPunct="1"/>
            <a:r>
              <a:rPr lang="en-US">
                <a:latin typeface="Arial Black" charset="0"/>
              </a:rPr>
              <a:t>Negative Ads</a:t>
            </a:r>
          </a:p>
        </p:txBody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371600"/>
            <a:ext cx="7340600" cy="40386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sz="2400" dirty="0">
                <a:latin typeface="Arial" charset="0"/>
              </a:rPr>
              <a:t>Focus on criticisms of the opponent, fault character, accomplishments, or issue positions – </a:t>
            </a:r>
            <a:r>
              <a:rPr lang="ja-JP" altLang="en-US" sz="2400" dirty="0">
                <a:latin typeface="Arial" charset="0"/>
              </a:rPr>
              <a:t>“</a:t>
            </a:r>
            <a:r>
              <a:rPr lang="en-US" altLang="ja-JP" sz="2400" dirty="0">
                <a:latin typeface="Arial" charset="0"/>
              </a:rPr>
              <a:t>attack advertising</a:t>
            </a:r>
            <a:r>
              <a:rPr lang="ja-JP" altLang="en-US" sz="2400">
                <a:latin typeface="Arial" charset="0"/>
              </a:rPr>
              <a:t>”</a:t>
            </a:r>
            <a:endParaRPr lang="en-US" altLang="ja-JP" sz="2400" dirty="0">
              <a:latin typeface="Arial" charset="0"/>
            </a:endParaRPr>
          </a:p>
          <a:p>
            <a:pPr eaLnBrk="1" hangingPunct="1">
              <a:lnSpc>
                <a:spcPct val="110000"/>
              </a:lnSpc>
            </a:pPr>
            <a:endParaRPr lang="en-US" altLang="ja-JP" sz="2400" dirty="0">
              <a:latin typeface="Arial" charset="0"/>
            </a:endParaRPr>
          </a:p>
          <a:p>
            <a:pPr marL="0" indent="0" eaLnBrk="1" hangingPunct="1">
              <a:lnSpc>
                <a:spcPct val="110000"/>
              </a:lnSpc>
              <a:buNone/>
            </a:pPr>
            <a:endParaRPr lang="en-US" altLang="ja-JP" sz="2400" dirty="0">
              <a:latin typeface="Arial" charset="0"/>
            </a:endParaRPr>
          </a:p>
          <a:p>
            <a:pPr eaLnBrk="1" hangingPunct="1">
              <a:lnSpc>
                <a:spcPct val="110000"/>
              </a:lnSpc>
              <a:buFontTx/>
              <a:buNone/>
            </a:pPr>
            <a:endParaRPr lang="en-US" sz="2400" dirty="0">
              <a:latin typeface="Arial" charset="0"/>
            </a:endParaRPr>
          </a:p>
          <a:p>
            <a:pPr eaLnBrk="1" hangingPunct="1">
              <a:lnSpc>
                <a:spcPct val="110000"/>
              </a:lnSpc>
              <a:buFontTx/>
              <a:buNone/>
            </a:pPr>
            <a:endParaRPr lang="en-US" sz="2400" dirty="0">
              <a:latin typeface="Arial" charset="0"/>
            </a:endParaRPr>
          </a:p>
          <a:p>
            <a:pPr lvl="1" eaLnBrk="1" hangingPunct="1">
              <a:lnSpc>
                <a:spcPct val="110000"/>
              </a:lnSpc>
              <a:buFont typeface="Wingdings" charset="0"/>
              <a:buNone/>
            </a:pPr>
            <a:endParaRPr lang="en-US" sz="2000" dirty="0">
              <a:latin typeface="Arial" charset="0"/>
              <a:ea typeface="ＭＳ Ｐゴシック" charset="0"/>
            </a:endParaRPr>
          </a:p>
          <a:p>
            <a:pPr marL="0" indent="0" eaLnBrk="1" hangingPunct="1">
              <a:lnSpc>
                <a:spcPct val="110000"/>
              </a:lnSpc>
              <a:buNone/>
            </a:pPr>
            <a:endParaRPr lang="en-US" sz="2400" dirty="0">
              <a:latin typeface="Arial" charset="0"/>
            </a:endParaRPr>
          </a:p>
          <a:p>
            <a:pPr marL="0" indent="0" eaLnBrk="1" hangingPunct="1">
              <a:lnSpc>
                <a:spcPct val="110000"/>
              </a:lnSpc>
              <a:buNone/>
            </a:pPr>
            <a:endParaRPr lang="en-US" sz="2400" dirty="0">
              <a:latin typeface="Arial" charset="0"/>
            </a:endParaRPr>
          </a:p>
          <a:p>
            <a:pPr marL="0" indent="0" eaLnBrk="1" hangingPunct="1">
              <a:lnSpc>
                <a:spcPct val="110000"/>
              </a:lnSpc>
              <a:buNone/>
            </a:pPr>
            <a:endParaRPr lang="en-US" sz="2400" dirty="0">
              <a:latin typeface="Arial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en-US" sz="2400" dirty="0">
                <a:latin typeface="Arial" charset="0"/>
              </a:rPr>
              <a:t>Negative are growing in prominence and visibility</a:t>
            </a:r>
            <a:endParaRPr lang="en-US" sz="1600" dirty="0">
              <a:latin typeface="Arial" charset="0"/>
              <a:ea typeface="ＭＳ Ｐゴシック" charset="0"/>
            </a:endParaRPr>
          </a:p>
        </p:txBody>
      </p:sp>
      <p:pic>
        <p:nvPicPr>
          <p:cNvPr id="3" name="Online Media 2" descr="2024 Trump 'Another TikTok Performer' Ad">
            <a:hlinkClick r:id="" action="ppaction://media"/>
            <a:extLst>
              <a:ext uri="{FF2B5EF4-FFF2-40B4-BE49-F238E27FC236}">
                <a16:creationId xmlns:a16="http://schemas.microsoft.com/office/drawing/2014/main" id="{DAECA88B-B7DE-A11A-F655-E481777CC7F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12840" y="2667000"/>
            <a:ext cx="5518319" cy="311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840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26363"/>
            <a:ext cx="7772400" cy="707886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 Black" charset="0"/>
              </a:rPr>
              <a:t>Used Across Campaigns</a:t>
            </a:r>
            <a:endParaRPr lang="en-US" dirty="0">
              <a:latin typeface="Arial Black" charset="0"/>
            </a:endParaRPr>
          </a:p>
        </p:txBody>
      </p:sp>
      <p:pic>
        <p:nvPicPr>
          <p:cNvPr id="2" name="Big Bird - Obama for America TV A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19600" y="4191000"/>
            <a:ext cx="4470400" cy="2514600"/>
          </a:xfrm>
          <a:prstGeom prst="rect">
            <a:avLst/>
          </a:prstGeom>
        </p:spPr>
      </p:pic>
      <p:pic>
        <p:nvPicPr>
          <p:cNvPr id="3" name="Anti Obama Ad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8600" y="1905000"/>
            <a:ext cx="4470401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76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457200"/>
            <a:ext cx="83312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</a:rPr>
              <a:t>Comparative Ads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524000"/>
            <a:ext cx="7340600" cy="2895600"/>
          </a:xfrm>
        </p:spPr>
        <p:txBody>
          <a:bodyPr/>
          <a:lstStyle/>
          <a:p>
            <a:pPr eaLnBrk="1" hangingPunct="1"/>
            <a:r>
              <a:rPr lang="en-US" sz="2800">
                <a:latin typeface="Arial" charset="0"/>
              </a:rPr>
              <a:t>Contrast the sponsoring candidate with opponent on issue positions or character</a:t>
            </a:r>
            <a:endParaRPr lang="en-US">
              <a:latin typeface="Arial" charset="0"/>
            </a:endParaRPr>
          </a:p>
        </p:txBody>
      </p:sp>
      <p:pic>
        <p:nvPicPr>
          <p:cNvPr id="3" name="Compar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2895600"/>
            <a:ext cx="4191000" cy="3148170"/>
          </a:xfrm>
          <a:prstGeom prst="rect">
            <a:avLst/>
          </a:prstGeom>
        </p:spPr>
      </p:pic>
      <p:pic>
        <p:nvPicPr>
          <p:cNvPr id="2" name="Two Americas Donald J. Trump for President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1800" y="3276600"/>
            <a:ext cx="4064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598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879475"/>
          </a:xfrm>
        </p:spPr>
        <p:txBody>
          <a:bodyPr/>
          <a:lstStyle/>
          <a:p>
            <a:pPr eaLnBrk="1" hangingPunct="1"/>
            <a:r>
              <a:rPr lang="en-US">
                <a:latin typeface="Arial Black" charset="0"/>
              </a:rPr>
              <a:t>Types of Positive Ads</a:t>
            </a:r>
          </a:p>
        </p:txBody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8153400" cy="4800600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Arial" charset="0"/>
              </a:rPr>
              <a:t>Positive Ads – focus on good characteristics, accomplishments, or issue positions of sponsor</a:t>
            </a:r>
          </a:p>
          <a:p>
            <a:pPr eaLnBrk="1" hangingPunct="1">
              <a:buFontTx/>
              <a:buNone/>
            </a:pPr>
            <a:endParaRPr lang="en-US" sz="2400" dirty="0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2400" dirty="0">
              <a:latin typeface="Arial" charset="0"/>
            </a:endParaRPr>
          </a:p>
          <a:p>
            <a:pPr lvl="1" eaLnBrk="1" hangingPunct="1"/>
            <a:r>
              <a:rPr lang="en-US" sz="2000" dirty="0">
                <a:latin typeface="Arial" charset="0"/>
                <a:ea typeface="ＭＳ Ｐゴシック" charset="0"/>
              </a:rPr>
              <a:t>Morning in American</a:t>
            </a:r>
          </a:p>
          <a:p>
            <a:pPr lvl="2" eaLnBrk="1" hangingPunct="1"/>
            <a:r>
              <a:rPr lang="en-US" sz="1800" dirty="0">
                <a:latin typeface="Arial" charset="0"/>
                <a:ea typeface="ＭＳ Ｐゴシック" charset="0"/>
              </a:rPr>
              <a:t>Reagan</a:t>
            </a:r>
          </a:p>
          <a:p>
            <a:pPr lvl="1" eaLnBrk="1" hangingPunct="1"/>
            <a:r>
              <a:rPr lang="en-US" sz="2000" dirty="0">
                <a:latin typeface="Arial" charset="0"/>
                <a:ea typeface="ＭＳ Ｐゴシック" charset="0"/>
              </a:rPr>
              <a:t>Boy from Hope</a:t>
            </a:r>
          </a:p>
          <a:p>
            <a:pPr lvl="2" eaLnBrk="1" hangingPunct="1"/>
            <a:r>
              <a:rPr lang="en-US" sz="1800" dirty="0">
                <a:latin typeface="Arial" charset="0"/>
                <a:ea typeface="ＭＳ Ｐゴシック" charset="0"/>
              </a:rPr>
              <a:t>Clinton</a:t>
            </a:r>
          </a:p>
          <a:p>
            <a:pPr lvl="1" eaLnBrk="1" hangingPunct="1"/>
            <a:endParaRPr lang="en-US" sz="2000" dirty="0">
              <a:latin typeface="Arial" charset="0"/>
              <a:ea typeface="ＭＳ Ｐゴシック" charset="0"/>
            </a:endParaRPr>
          </a:p>
          <a:p>
            <a:pPr marL="0" indent="0" eaLnBrk="1" hangingPunct="1">
              <a:buNone/>
            </a:pPr>
            <a:endParaRPr lang="en-US" sz="2400" dirty="0">
              <a:latin typeface="Arial" charset="0"/>
            </a:endParaRPr>
          </a:p>
          <a:p>
            <a:pPr eaLnBrk="1" hangingPunct="1"/>
            <a:r>
              <a:rPr lang="en-US" sz="2400" dirty="0">
                <a:latin typeface="Arial" charset="0"/>
              </a:rPr>
              <a:t>Image Oriented – focus on character and personal traits</a:t>
            </a:r>
          </a:p>
          <a:p>
            <a:pPr eaLnBrk="1" hangingPunct="1"/>
            <a:r>
              <a:rPr lang="en-US" sz="2400" dirty="0">
                <a:latin typeface="Arial" charset="0"/>
              </a:rPr>
              <a:t>Issue Oriented – focus on the issue/policy positions</a:t>
            </a:r>
            <a:endParaRPr lang="en-US" sz="2000" dirty="0">
              <a:latin typeface="Arial" charset="0"/>
            </a:endParaRPr>
          </a:p>
        </p:txBody>
      </p:sp>
      <p:pic>
        <p:nvPicPr>
          <p:cNvPr id="2" name="Ronald Reagan TV Ad Its morning in america agai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8200" y="2438400"/>
            <a:ext cx="3556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911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7699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Arial Black" charset="0"/>
              </a:rPr>
              <a:t>Image vs. Issue</a:t>
            </a:r>
          </a:p>
        </p:txBody>
      </p:sp>
      <p:pic>
        <p:nvPicPr>
          <p:cNvPr id="3" name="Barack Obama Ad - _Mother_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76800" y="2286000"/>
            <a:ext cx="4064000" cy="3048000"/>
          </a:xfrm>
          <a:prstGeom prst="rect">
            <a:avLst/>
          </a:prstGeom>
        </p:spPr>
      </p:pic>
      <p:pic>
        <p:nvPicPr>
          <p:cNvPr id="2" name="George H.W. Bush Campaign Ad - The Mission - 1000 Points of Light - YouTube">
            <a:hlinkClick r:id="" action="ppaction://media"/>
            <a:extLst>
              <a:ext uri="{FF2B5EF4-FFF2-40B4-BE49-F238E27FC236}">
                <a16:creationId xmlns:a16="http://schemas.microsoft.com/office/drawing/2014/main" id="{CCD25227-5024-4340-9352-30A1F53052D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" y="2321615"/>
            <a:ext cx="40386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2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904461" y="533400"/>
            <a:ext cx="7772400" cy="76944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</a:rPr>
              <a:t>Political Marketing</a:t>
            </a:r>
          </a:p>
        </p:txBody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46238"/>
            <a:ext cx="8305800" cy="4525962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latin typeface="Arial" charset="0"/>
              </a:rPr>
              <a:t>Candidate elections: President, Congress, governors, state legislatures, mayors, city councils.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latin typeface="Arial" charset="0"/>
              </a:rPr>
              <a:t>Decline of strong party organizations: More independents; more split-ticket and drop-off voting in down-ballot races.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latin typeface="Arial" charset="0"/>
              </a:rPr>
              <a:t>Issue referenda: Ballot measures on abortion, marijuana, minimum wage, voting rules, etc., now attract national-level money and messaging.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latin typeface="Arial" charset="0"/>
              </a:rPr>
              <a:t>Media-based lobbying: Interest groups increasingly pressure elected officials via public campaigns, not just direct lobbying.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latin typeface="Arial" charset="0"/>
              </a:rPr>
              <a:t>Costs have exploded: Total federal election spending reached $14.4B in 2020—double 2016—and remained extremely high in 2024.</a:t>
            </a:r>
            <a:endParaRPr lang="en-US" sz="1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422019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Tougher | Harris-Walz 2024">
            <a:hlinkClick r:id="" action="ppaction://media"/>
            <a:extLst>
              <a:ext uri="{FF2B5EF4-FFF2-40B4-BE49-F238E27FC236}">
                <a16:creationId xmlns:a16="http://schemas.microsoft.com/office/drawing/2014/main" id="{ECCDBCB0-0421-FC7B-3190-AF72949D488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5318" y="1165225"/>
            <a:ext cx="8013363" cy="452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8610600" cy="707886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 Black" charset="0"/>
              </a:rPr>
              <a:t>Rise of Viral Videos</a:t>
            </a:r>
            <a:endParaRPr lang="en-US" dirty="0">
              <a:latin typeface="Arial Black" charset="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885825" y="4689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6564" name="Rectangle 5"/>
          <p:cNvSpPr>
            <a:spLocks noChangeArrowheads="1"/>
          </p:cNvSpPr>
          <p:nvPr/>
        </p:nvSpPr>
        <p:spPr bwMode="auto">
          <a:xfrm>
            <a:off x="838200" y="1676400"/>
            <a:ext cx="7275646" cy="117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SzPct val="85000"/>
              <a:buFontTx/>
              <a:buBlip>
                <a:blip r:embed="rId7"/>
              </a:buBlip>
            </a:pPr>
            <a:r>
              <a:rPr lang="en-US" sz="3200" dirty="0">
                <a:latin typeface="Arial" charset="0"/>
              </a:rPr>
              <a:t> Segmented targeting of groups</a:t>
            </a:r>
          </a:p>
          <a:p>
            <a:pPr>
              <a:spcBef>
                <a:spcPct val="20000"/>
              </a:spcBef>
              <a:buSzPct val="85000"/>
              <a:buFontTx/>
              <a:buBlip>
                <a:blip r:embed="rId7"/>
              </a:buBlip>
            </a:pPr>
            <a:r>
              <a:rPr lang="en-US" sz="3200" dirty="0">
                <a:latin typeface="Arial" charset="0"/>
              </a:rPr>
              <a:t> Appeals based on affinity and humor </a:t>
            </a:r>
          </a:p>
        </p:txBody>
      </p:sp>
      <p:pic>
        <p:nvPicPr>
          <p:cNvPr id="5" name="Yes We Can - Barack Obama Music Video - YouTube">
            <a:hlinkClick r:id="" action="ppaction://media"/>
            <a:extLst>
              <a:ext uri="{FF2B5EF4-FFF2-40B4-BE49-F238E27FC236}">
                <a16:creationId xmlns:a16="http://schemas.microsoft.com/office/drawing/2014/main" id="{8F13442C-0F64-3746-A5BC-E73F7CA79A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" y="3228422"/>
            <a:ext cx="3896139" cy="2922105"/>
          </a:xfrm>
          <a:prstGeom prst="rect">
            <a:avLst/>
          </a:prstGeom>
        </p:spPr>
      </p:pic>
      <p:pic>
        <p:nvPicPr>
          <p:cNvPr id="6" name="Gerald Daugherty Campaign Please Re-Elect Gerald...Please! - YouTube">
            <a:hlinkClick r:id="" action="ppaction://media"/>
            <a:extLst>
              <a:ext uri="{FF2B5EF4-FFF2-40B4-BE49-F238E27FC236}">
                <a16:creationId xmlns:a16="http://schemas.microsoft.com/office/drawing/2014/main" id="{AE7C3014-B81E-D948-93A3-FAA60694E9C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91000" y="3337343"/>
            <a:ext cx="4807580" cy="270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8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1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1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3" descr="Say It To My Face | Harris-Walz 2024">
            <a:hlinkClick r:id="" action="ppaction://media"/>
            <a:extLst>
              <a:ext uri="{FF2B5EF4-FFF2-40B4-BE49-F238E27FC236}">
                <a16:creationId xmlns:a16="http://schemas.microsoft.com/office/drawing/2014/main" id="{B166592F-3052-3C61-7EA1-473641D90C5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3200" y="1393686"/>
            <a:ext cx="5124955" cy="2895600"/>
          </a:xfrm>
          <a:prstGeom prst="rect">
            <a:avLst/>
          </a:prstGeom>
        </p:spPr>
      </p:pic>
      <p:pic>
        <p:nvPicPr>
          <p:cNvPr id="3" name="Online Media 2" descr="This is the political ad that could win Trump the election">
            <a:hlinkClick r:id="" action="ppaction://media"/>
            <a:extLst>
              <a:ext uri="{FF2B5EF4-FFF2-40B4-BE49-F238E27FC236}">
                <a16:creationId xmlns:a16="http://schemas.microsoft.com/office/drawing/2014/main" id="{DF71D691-A54C-85AA-B900-C57DBE75164D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3711995" y="3797300"/>
            <a:ext cx="5253080" cy="296799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2571311-75FC-2DC2-ED1C-233B91E30C2F}"/>
              </a:ext>
            </a:extLst>
          </p:cNvPr>
          <p:cNvSpPr txBox="1">
            <a:spLocks/>
          </p:cNvSpPr>
          <p:nvPr/>
        </p:nvSpPr>
        <p:spPr>
          <a:xfrm>
            <a:off x="1063487" y="685800"/>
            <a:ext cx="7772400" cy="707886"/>
          </a:xfrm>
          <a:prstGeom prst="rect">
            <a:avLst/>
          </a:prstGeom>
        </p:spPr>
        <p:txBody>
          <a:bodyPr/>
          <a:lstStyle>
            <a:lvl1pPr marL="53975" indent="-53975" algn="r" rtl="0" fontAlgn="base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panose="020B0600070205080204" pitchFamily="34" charset="-128"/>
                <a:cs typeface="+mj-cs"/>
              </a:defRPr>
            </a:lvl1pPr>
            <a:lvl2pPr marL="539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panose="02060603020205020403" pitchFamily="18" charset="77"/>
                <a:ea typeface="ＭＳ Ｐゴシック" panose="020B0600070205080204" pitchFamily="34" charset="-128"/>
              </a:defRPr>
            </a:lvl2pPr>
            <a:lvl3pPr marL="539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panose="02060603020205020403" pitchFamily="18" charset="77"/>
                <a:ea typeface="ＭＳ Ｐゴシック" panose="020B0600070205080204" pitchFamily="34" charset="-128"/>
              </a:defRPr>
            </a:lvl3pPr>
            <a:lvl4pPr marL="539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panose="02060603020205020403" pitchFamily="18" charset="77"/>
                <a:ea typeface="ＭＳ Ｐゴシック" panose="020B0600070205080204" pitchFamily="34" charset="-128"/>
              </a:defRPr>
            </a:lvl4pPr>
            <a:lvl5pPr marL="539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panose="02060603020205020403" pitchFamily="18" charset="77"/>
                <a:ea typeface="ＭＳ Ｐゴシック" panose="020B0600070205080204" pitchFamily="34" charset="-128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panose="02060603020205020403" pitchFamily="18" charset="77"/>
                <a:ea typeface="ＭＳ Ｐゴシック" panose="020B0600070205080204" pitchFamily="34" charset="-128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panose="02060603020205020403" pitchFamily="18" charset="77"/>
                <a:ea typeface="ＭＳ Ｐゴシック" panose="020B0600070205080204" pitchFamily="34" charset="-128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panose="02060603020205020403" pitchFamily="18" charset="77"/>
                <a:ea typeface="ＭＳ Ｐゴシック" panose="020B0600070205080204" pitchFamily="34" charset="-128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panose="02060603020205020403" pitchFamily="18" charset="77"/>
                <a:ea typeface="ＭＳ Ｐゴシック" panose="020B0600070205080204" pitchFamily="34" charset="-128"/>
              </a:defRPr>
            </a:lvl9pPr>
            <a:extLst/>
          </a:lstStyle>
          <a:p>
            <a:r>
              <a:rPr lang="en-US" sz="3200" b="1" dirty="0">
                <a:latin typeface="Arial Black" panose="020B0604020202020204" pitchFamily="34" charset="0"/>
                <a:cs typeface="Arial Black" panose="020B0604020202020204" pitchFamily="34" charset="0"/>
              </a:rPr>
              <a:t>Increasingly Contentious Politics</a:t>
            </a:r>
          </a:p>
        </p:txBody>
      </p:sp>
    </p:spTree>
    <p:extLst>
      <p:ext uri="{BB962C8B-B14F-4D97-AF65-F5344CB8AC3E}">
        <p14:creationId xmlns:p14="http://schemas.microsoft.com/office/powerpoint/2010/main" val="405277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769441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Arial Black" panose="020B0604020202020204" pitchFamily="34" charset="0"/>
                <a:cs typeface="Arial Black" panose="020B0604020202020204" pitchFamily="34" charset="0"/>
              </a:rPr>
              <a:t>Celebrity Endorsements </a:t>
            </a:r>
          </a:p>
        </p:txBody>
      </p:sp>
      <p:pic>
        <p:nvPicPr>
          <p:cNvPr id="5" name="Picture 4" descr="Two men talking into microphones&#10;&#10;Description automatically generated">
            <a:extLst>
              <a:ext uri="{FF2B5EF4-FFF2-40B4-BE49-F238E27FC236}">
                <a16:creationId xmlns:a16="http://schemas.microsoft.com/office/drawing/2014/main" id="{08F9F2D4-A53D-54E8-5E63-27B69BD4D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667000"/>
            <a:ext cx="4419600" cy="2486025"/>
          </a:xfrm>
          <a:prstGeom prst="rect">
            <a:avLst/>
          </a:prstGeom>
        </p:spPr>
      </p:pic>
      <p:pic>
        <p:nvPicPr>
          <p:cNvPr id="7" name="Picture 6" descr="Two women wearing dresses&#10;&#10;Description automatically generated">
            <a:extLst>
              <a:ext uri="{FF2B5EF4-FFF2-40B4-BE49-F238E27FC236}">
                <a16:creationId xmlns:a16="http://schemas.microsoft.com/office/drawing/2014/main" id="{09E39685-B482-3B09-632C-3440FAA33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499975"/>
            <a:ext cx="4253345" cy="28355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0CBA14-1D0F-6A6B-82DC-DF904CAB432A}"/>
              </a:ext>
            </a:extLst>
          </p:cNvPr>
          <p:cNvSpPr txBox="1"/>
          <p:nvPr/>
        </p:nvSpPr>
        <p:spPr>
          <a:xfrm>
            <a:off x="685800" y="1664750"/>
            <a:ext cx="7929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Podcasts, Twitter/X, “Stan Communities, Rogan Bros</a:t>
            </a:r>
          </a:p>
        </p:txBody>
      </p:sp>
    </p:spTree>
    <p:extLst>
      <p:ext uri="{BB962C8B-B14F-4D97-AF65-F5344CB8AC3E}">
        <p14:creationId xmlns:p14="http://schemas.microsoft.com/office/powerpoint/2010/main" val="10894833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762000"/>
          </a:xfrm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noAutofit/>
          </a:bodyPr>
          <a:lstStyle/>
          <a:p>
            <a:pPr>
              <a:defRPr/>
            </a:pPr>
            <a:r>
              <a:rPr lang="en-US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What Drove the Vote in 2024?</a:t>
            </a:r>
          </a:p>
        </p:txBody>
      </p:sp>
      <p:pic>
        <p:nvPicPr>
          <p:cNvPr id="3" name="Picture 2" descr="A blue and red graph with text&#10;&#10;Description automatically generated">
            <a:extLst>
              <a:ext uri="{FF2B5EF4-FFF2-40B4-BE49-F238E27FC236}">
                <a16:creationId xmlns:a16="http://schemas.microsoft.com/office/drawing/2014/main" id="{8EBCD983-A3B9-2B5A-AD75-AE36E0823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447800"/>
            <a:ext cx="8263467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072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title"/>
          </p:nvPr>
        </p:nvSpPr>
        <p:spPr>
          <a:xfrm>
            <a:off x="901700" y="533400"/>
            <a:ext cx="7772400" cy="876300"/>
          </a:xfrm>
        </p:spPr>
        <p:txBody>
          <a:bodyPr/>
          <a:lstStyle/>
          <a:p>
            <a:pPr eaLnBrk="1" hangingPunct="1"/>
            <a:r>
              <a:rPr lang="en-US" dirty="0">
                <a:latin typeface="Arial Black" charset="0"/>
              </a:rPr>
              <a:t>Political Ad Effects</a:t>
            </a:r>
          </a:p>
        </p:txBody>
      </p:sp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1828800"/>
            <a:ext cx="7340600" cy="4235450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dirty="0">
                <a:latin typeface="Arial" charset="0"/>
              </a:rPr>
              <a:t>The Negativity Effect</a:t>
            </a:r>
          </a:p>
          <a:p>
            <a:pPr lvl="1" eaLnBrk="1" hangingPunct="1">
              <a:lnSpc>
                <a:spcPct val="13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Yes, Negative Ads more easily recalled</a:t>
            </a:r>
          </a:p>
          <a:p>
            <a:pPr eaLnBrk="1" hangingPunct="1">
              <a:lnSpc>
                <a:spcPct val="130000"/>
              </a:lnSpc>
            </a:pPr>
            <a:r>
              <a:rPr lang="en-US" dirty="0">
                <a:latin typeface="Arial" charset="0"/>
              </a:rPr>
              <a:t>The </a:t>
            </a:r>
            <a:r>
              <a:rPr lang="ja-JP" altLang="en-US" dirty="0">
                <a:latin typeface="Arial" charset="0"/>
              </a:rPr>
              <a:t>“</a:t>
            </a:r>
            <a:r>
              <a:rPr lang="en-US" altLang="ja-JP" dirty="0">
                <a:latin typeface="Arial" charset="0"/>
              </a:rPr>
              <a:t>Demobilizing</a:t>
            </a:r>
            <a:r>
              <a:rPr lang="ja-JP" altLang="en-US" dirty="0">
                <a:latin typeface="Arial" charset="0"/>
              </a:rPr>
              <a:t>”</a:t>
            </a:r>
            <a:r>
              <a:rPr lang="en-US" altLang="ja-JP" dirty="0">
                <a:latin typeface="Arial" charset="0"/>
              </a:rPr>
              <a:t> Effect</a:t>
            </a:r>
          </a:p>
          <a:p>
            <a:pPr lvl="1" eaLnBrk="1" hangingPunct="1">
              <a:lnSpc>
                <a:spcPct val="13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No, Negative ads are actually mobilizing</a:t>
            </a:r>
            <a:endParaRPr lang="en-US" sz="3200" dirty="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en-US" dirty="0">
                <a:latin typeface="Arial" charset="0"/>
              </a:rPr>
              <a:t>The Backlash Effect</a:t>
            </a:r>
          </a:p>
          <a:p>
            <a:pPr lvl="1" eaLnBrk="1" hangingPunct="1">
              <a:lnSpc>
                <a:spcPct val="13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Yes, Negative as can help the attacked</a:t>
            </a:r>
          </a:p>
        </p:txBody>
      </p:sp>
      <p:sp>
        <p:nvSpPr>
          <p:cNvPr id="68611" name="Rectangle 4"/>
          <p:cNvSpPr>
            <a:spLocks noChangeArrowheads="1"/>
          </p:cNvSpPr>
          <p:nvPr/>
        </p:nvSpPr>
        <p:spPr bwMode="auto">
          <a:xfrm>
            <a:off x="9293225" y="20732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32233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04800"/>
            <a:ext cx="7340600" cy="7699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Arial Black" charset="0"/>
              </a:rPr>
              <a:t>Political Advertising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5720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sz="2400" dirty="0">
                <a:latin typeface="Arial" charset="0"/>
              </a:rPr>
              <a:t>Key means of communication with the public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000" dirty="0">
                <a:latin typeface="Arial" charset="0"/>
              </a:rPr>
              <a:t>Though 2016 saw the rise of social media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000" dirty="0">
                <a:latin typeface="Arial" charset="0"/>
              </a:rPr>
              <a:t>Still the single biggest budget line in competitive campaigns, especially for the presidency.</a:t>
            </a:r>
          </a:p>
          <a:p>
            <a:pPr>
              <a:lnSpc>
                <a:spcPct val="120000"/>
              </a:lnSpc>
            </a:pPr>
            <a:r>
              <a:rPr lang="en-US" altLang="ja-JP" sz="2400" dirty="0">
                <a:latin typeface="Arial" charset="0"/>
                <a:ea typeface="ＭＳ Ｐゴシック" charset="0"/>
              </a:rPr>
              <a:t>Nearly $1 billion in presidential ads in 2012</a:t>
            </a:r>
          </a:p>
          <a:p>
            <a:pPr lvl="1">
              <a:lnSpc>
                <a:spcPct val="120000"/>
              </a:lnSpc>
            </a:pPr>
            <a:r>
              <a:rPr lang="en-US" altLang="ja-JP" sz="2000" dirty="0">
                <a:latin typeface="Arial" charset="0"/>
                <a:ea typeface="ＭＳ Ｐゴシック" charset="0"/>
              </a:rPr>
              <a:t>$8.8 billion across all races in 2012; $10.2 billion in 2016</a:t>
            </a:r>
          </a:p>
          <a:p>
            <a:pPr lvl="1">
              <a:lnSpc>
                <a:spcPct val="120000"/>
              </a:lnSpc>
            </a:pPr>
            <a:r>
              <a:rPr lang="en-US" altLang="ja-JP" sz="2000" dirty="0">
                <a:latin typeface="Arial" charset="0"/>
                <a:ea typeface="ＭＳ Ｐゴシック" charset="0"/>
              </a:rPr>
              <a:t>Over $14 billion for federal election spending in 2020 &amp; 2024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Heavily focused spending in last week -  ad blitz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Concentrated on 1/3 of the population </a:t>
            </a:r>
          </a:p>
          <a:p>
            <a:pPr lvl="2" eaLnBrk="1" hangingPunct="1">
              <a:lnSpc>
                <a:spcPct val="120000"/>
              </a:lnSpc>
            </a:pPr>
            <a:r>
              <a:rPr lang="en-US" sz="1800" dirty="0">
                <a:latin typeface="Arial" charset="0"/>
                <a:ea typeface="ＭＳ Ｐゴシック" charset="0"/>
              </a:rPr>
              <a:t> battleground states, media markets, including streaming and connected TV inventory as well as local TV.</a:t>
            </a:r>
            <a:endParaRPr lang="en-US" sz="1600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453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Arial Black" panose="020B0604020202020204" pitchFamily="34" charset="0"/>
                <a:ea typeface="ＭＳ Ｐゴシック" charset="0"/>
                <a:cs typeface="Arial Black" panose="020B0604020202020204" pitchFamily="34" charset="0"/>
              </a:rPr>
              <a:t>And Spending Explodes…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DFF8FD-ABF6-8044-9068-EE6A3FAFF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617265"/>
            <a:ext cx="5730940" cy="524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202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 showing the amount of the current presidential records&#10;&#10;Description automatically generated with medium confidence">
            <a:extLst>
              <a:ext uri="{FF2B5EF4-FFF2-40B4-BE49-F238E27FC236}">
                <a16:creationId xmlns:a16="http://schemas.microsoft.com/office/drawing/2014/main" id="{44ACBD6A-8A34-2402-6546-FC46C6E66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752600"/>
            <a:ext cx="7772400" cy="42529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B627C4-CCA4-A010-52B7-717564263646}"/>
              </a:ext>
            </a:extLst>
          </p:cNvPr>
          <p:cNvSpPr txBox="1"/>
          <p:nvPr/>
        </p:nvSpPr>
        <p:spPr>
          <a:xfrm>
            <a:off x="1098934" y="436914"/>
            <a:ext cx="69461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Total Election Spending for Federal Elections,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not counting State Races, has more than doubled</a:t>
            </a:r>
          </a:p>
        </p:txBody>
      </p:sp>
    </p:spTree>
    <p:extLst>
      <p:ext uri="{BB962C8B-B14F-4D97-AF65-F5344CB8AC3E}">
        <p14:creationId xmlns:p14="http://schemas.microsoft.com/office/powerpoint/2010/main" val="220932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772400" cy="76944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Cost Per Voter Rising</a:t>
            </a:r>
          </a:p>
        </p:txBody>
      </p:sp>
      <p:pic>
        <p:nvPicPr>
          <p:cNvPr id="4" name="Picture 3" descr="PoliticalAdvertisingOutlook-PerPers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10" y="1447800"/>
            <a:ext cx="7274978" cy="41524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8FD4AC-3838-8341-0770-F17CAE58BFDE}"/>
              </a:ext>
            </a:extLst>
          </p:cNvPr>
          <p:cNvSpPr txBox="1"/>
          <p:nvPr/>
        </p:nvSpPr>
        <p:spPr>
          <a:xfrm>
            <a:off x="969089" y="5600210"/>
            <a:ext cx="720581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Now up to $90 of spending per eligible voter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Over $140 per net vote generated in 2020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124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ACD7C-3E8B-994A-8514-763DC6469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latin typeface="Arial Black" panose="020B0604020202020204" pitchFamily="34" charset="0"/>
                <a:cs typeface="Arial Black" panose="020B0604020202020204" pitchFamily="34" charset="0"/>
              </a:rPr>
              <a:t>2016 Marked a Shift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1A4C6-44F6-6A41-9081-098E67726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646238"/>
            <a:ext cx="8610600" cy="452596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/>
              <a:t>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Actual was below projection: $10.2 billion. </a:t>
            </a:r>
          </a:p>
          <a:p>
            <a:pPr lvl="1"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Broadcast TV, the media mainstay of political advertising, is still dominant but down 20% - Shift to free and paid social media</a:t>
            </a:r>
          </a:p>
          <a:p>
            <a:pPr lvl="2"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From $5.45 billion to $4.4 billion in 2016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Lost $ share to Cable and Digital, both up</a:t>
            </a:r>
          </a:p>
          <a:p>
            <a:pPr lvl="1"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Digital up to $1.4 billion, growing 789% from $160 mil. in 2012. </a:t>
            </a:r>
          </a:p>
          <a:p>
            <a:pPr lvl="1"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Cable television, up 52% to $1.35 billion in 2016</a:t>
            </a:r>
          </a:p>
          <a:p>
            <a:pPr marL="411163" lvl="1" indent="0">
              <a:lnSpc>
                <a:spcPct val="150000"/>
              </a:lnSpc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Social media and online video go from experimental to essential.</a:t>
            </a:r>
          </a:p>
        </p:txBody>
      </p:sp>
    </p:spTree>
    <p:extLst>
      <p:ext uri="{BB962C8B-B14F-4D97-AF65-F5344CB8AC3E}">
        <p14:creationId xmlns:p14="http://schemas.microsoft.com/office/powerpoint/2010/main" val="2658002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330" y="685800"/>
            <a:ext cx="7772400" cy="707886"/>
          </a:xfrm>
        </p:spPr>
        <p:txBody>
          <a:bodyPr/>
          <a:lstStyle/>
          <a:p>
            <a:r>
              <a:rPr lang="en-US" sz="4000" b="1" dirty="0">
                <a:latin typeface="Arial Black" panose="020B0604020202020204" pitchFamily="34" charset="0"/>
                <a:cs typeface="Arial Black" panose="020B0604020202020204" pitchFamily="34" charset="0"/>
              </a:rPr>
              <a:t>Broadcast Still Dominant</a:t>
            </a:r>
          </a:p>
        </p:txBody>
      </p:sp>
      <p:pic>
        <p:nvPicPr>
          <p:cNvPr id="7" name="Picture 6" descr="Untitled 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05000"/>
            <a:ext cx="7620000" cy="472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8822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Foundry.thmx</Template>
  <TotalTime>1096</TotalTime>
  <Words>1151</Words>
  <Application>Microsoft Macintosh PowerPoint</Application>
  <PresentationFormat>On-screen Show (4:3)</PresentationFormat>
  <Paragraphs>151</Paragraphs>
  <Slides>35</Slides>
  <Notes>14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Arial Black</vt:lpstr>
      <vt:lpstr>Rockwell</vt:lpstr>
      <vt:lpstr>Symbol</vt:lpstr>
      <vt:lpstr>Times New Roman</vt:lpstr>
      <vt:lpstr>Wingdings</vt:lpstr>
      <vt:lpstr>Wingdings 2</vt:lpstr>
      <vt:lpstr>Foundry</vt:lpstr>
      <vt:lpstr> Political Marketing  and Campaigning     </vt:lpstr>
      <vt:lpstr>Beyond Marketing Communication</vt:lpstr>
      <vt:lpstr>Political Marketing</vt:lpstr>
      <vt:lpstr>Political Advertising</vt:lpstr>
      <vt:lpstr>And Spending Explodes…</vt:lpstr>
      <vt:lpstr>PowerPoint Presentation</vt:lpstr>
      <vt:lpstr>Cost Per Voter Rising</vt:lpstr>
      <vt:lpstr>2016 Marked a Shift</vt:lpstr>
      <vt:lpstr>Broadcast Still Dominant</vt:lpstr>
      <vt:lpstr>Digital Shift in 2016</vt:lpstr>
      <vt:lpstr>Trump Outspent on TV</vt:lpstr>
      <vt:lpstr>PowerPoint Presentation</vt:lpstr>
      <vt:lpstr>Digital Shift: 2012-2024</vt:lpstr>
      <vt:lpstr>PowerPoint Presentation</vt:lpstr>
      <vt:lpstr>PowerPoint Presentation</vt:lpstr>
      <vt:lpstr>PowerPoint Presentation</vt:lpstr>
      <vt:lpstr>Branding of Politics and Product Politicization </vt:lpstr>
      <vt:lpstr>PowerPoint Presentation</vt:lpstr>
      <vt:lpstr>PowerPoint Presentation</vt:lpstr>
      <vt:lpstr>PowerPoint Presentation</vt:lpstr>
      <vt:lpstr>Things to Watch in Ad Composition</vt:lpstr>
      <vt:lpstr>Highly Controversial</vt:lpstr>
      <vt:lpstr>Lessons from Modern Campaigs</vt:lpstr>
      <vt:lpstr>Negative Advertising</vt:lpstr>
      <vt:lpstr>Negative Ads</vt:lpstr>
      <vt:lpstr>Used Across Campaigns</vt:lpstr>
      <vt:lpstr>Comparative Ads</vt:lpstr>
      <vt:lpstr>Types of Positive Ads</vt:lpstr>
      <vt:lpstr>Image vs. Issue</vt:lpstr>
      <vt:lpstr>PowerPoint Presentation</vt:lpstr>
      <vt:lpstr>Rise of Viral Videos</vt:lpstr>
      <vt:lpstr>PowerPoint Presentation</vt:lpstr>
      <vt:lpstr>Celebrity Endorsements </vt:lpstr>
      <vt:lpstr>What Drove the Vote in 2024?</vt:lpstr>
      <vt:lpstr>Political Ad Effects</vt:lpstr>
    </vt:vector>
  </TitlesOfParts>
  <Company>Inso Corp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Keith Mickunas</dc:creator>
  <cp:lastModifiedBy>Dhavan Shah</cp:lastModifiedBy>
  <cp:revision>58</cp:revision>
  <dcterms:created xsi:type="dcterms:W3CDTF">2010-03-18T12:53:02Z</dcterms:created>
  <dcterms:modified xsi:type="dcterms:W3CDTF">2025-12-04T22:08:19Z</dcterms:modified>
</cp:coreProperties>
</file>