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33" r:id="rId1"/>
  </p:sldMasterIdLst>
  <p:notesMasterIdLst>
    <p:notesMasterId r:id="rId17"/>
  </p:notesMasterIdLst>
  <p:sldIdLst>
    <p:sldId id="256" r:id="rId2"/>
    <p:sldId id="460" r:id="rId3"/>
    <p:sldId id="461" r:id="rId4"/>
    <p:sldId id="466" r:id="rId5"/>
    <p:sldId id="462" r:id="rId6"/>
    <p:sldId id="468" r:id="rId7"/>
    <p:sldId id="467" r:id="rId8"/>
    <p:sldId id="463" r:id="rId9"/>
    <p:sldId id="470" r:id="rId10"/>
    <p:sldId id="471" r:id="rId11"/>
    <p:sldId id="464" r:id="rId12"/>
    <p:sldId id="465" r:id="rId13"/>
    <p:sldId id="357" r:id="rId14"/>
    <p:sldId id="472" r:id="rId15"/>
    <p:sldId id="473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73"/>
    <p:restoredTop sz="94658"/>
  </p:normalViewPr>
  <p:slideViewPr>
    <p:cSldViewPr>
      <p:cViewPr varScale="1">
        <p:scale>
          <a:sx n="92" d="100"/>
          <a:sy n="92" d="100"/>
        </p:scale>
        <p:origin x="188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22716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06" charset="-128"/>
        <a:cs typeface="ＭＳ Ｐゴシック" pitchFamily="-106" charset="-128"/>
      </a:defRPr>
    </a:lvl1pPr>
    <a:lvl2pPr marL="114300" indent="3429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2pPr>
    <a:lvl3pPr marL="228600" indent="685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3pPr>
    <a:lvl4pPr marL="342900" indent="10287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4pPr>
    <a:lvl5pPr marL="457200" indent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4A0E2693-D25F-F145-83F2-C50914D5BB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58BBC9D7-7E2E-1C4E-9BE8-E457D64B5E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4617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15EF98FC-3795-1E47-A5DB-2F08754194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5511DB45-BDFD-5C44-B24F-6857765EC7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096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07617ED4-CF03-CF41-856B-6AB3EDC63E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4DA0C0DF-457D-7A41-8184-D212D0B2E9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0779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810199-D3F5-FBA2-735C-585F35EBF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C1CF4D6B-CA1B-33A8-93F9-F557E6D6D6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9887161C-3058-2BD2-C31D-F630EE07DF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71667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B93C7D30-7F55-C54F-B396-83E93E13CC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B0AD2228-A088-E947-B6FC-17F64211F2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86037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5A895459-6F0B-854F-A0A2-BF58A3A4B6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ED1E3E63-3A44-0C4B-BEAB-AE3A13AC20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5636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pPr>
              <a:defRPr/>
            </a:pP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DF8A18C4-38F0-4C46-AC92-6F21C66EDA5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DE0E07-42ED-9B4F-88E2-F771671169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F26232-A6C4-A145-B495-DE8DBC9DA28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940B2F-E078-534D-BC3E-D490BAE34AB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D694E4EC-1D58-D143-9F18-5E1E799DB64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pPr>
              <a:defRPr/>
            </a:pP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pPr>
              <a:defRPr/>
            </a:pPr>
            <a:fld id="{9837FED5-029C-B84D-92EF-63217573E4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pPr>
              <a:defRPr/>
            </a:pPr>
            <a:fld id="{CA90DDEE-0F2B-0545-8417-B27F0FB230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60A780-0644-D147-BB95-6325CC70C9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813EB1-B818-FA48-B01C-524DE7EF462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A6417CEC-7B49-CD46-AABC-4376BFBF98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pPr>
              <a:defRPr/>
            </a:pP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63C8749A-C448-A84E-A415-B74AF1F2DB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F6597062-868F-8343-9633-644E820D16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shah.journalism.wisc.edu/files/Presentation-Ex2.pptx" TargetMode="External"/><Relationship Id="rId2" Type="http://schemas.openxmlformats.org/officeDocument/2006/relationships/hyperlink" Target="https://dshah.journalism.wisc.edu/files/Presentation-Ex1.pptx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shah.journalism.wisc.edu/files/Example-Planbook-2.pdf" TargetMode="External"/><Relationship Id="rId2" Type="http://schemas.openxmlformats.org/officeDocument/2006/relationships/hyperlink" Target="https://dshah.journalism.wisc.edu/files/Example-Planbook-1.pdf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dshah.journalism.wisc.edu/files/Examples-Planbook-4.pdf" TargetMode="External"/><Relationship Id="rId4" Type="http://schemas.openxmlformats.org/officeDocument/2006/relationships/hyperlink" Target="https://dshah.journalism.wisc.edu/files/Example-Planbook-3-1.pdf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A69229D5-73CA-A84E-9967-BB5BFD9EAE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125" y="2057400"/>
            <a:ext cx="8194675" cy="1958975"/>
          </a:xfrm>
          <a:noFill/>
        </p:spPr>
        <p:txBody>
          <a:bodyPr lIns="0" tIns="0" rIns="0" bIns="0" anchor="t"/>
          <a:lstStyle/>
          <a:p>
            <a:pPr eaLnBrk="1" hangingPunct="1"/>
            <a:r>
              <a:rPr lang="en-US" altLang="en-US" sz="4800" b="1" dirty="0">
                <a:solidFill>
                  <a:srgbClr val="BF9FE1"/>
                </a:solidFill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Plan books and Presentations</a:t>
            </a:r>
          </a:p>
        </p:txBody>
      </p:sp>
      <p:sp>
        <p:nvSpPr>
          <p:cNvPr id="14338" name="Freeform 3">
            <a:extLst>
              <a:ext uri="{FF2B5EF4-FFF2-40B4-BE49-F238E27FC236}">
                <a16:creationId xmlns:a16="http://schemas.microsoft.com/office/drawing/2014/main" id="{A0FB8C45-716C-9946-B5F8-704C5E14A81F}"/>
              </a:ext>
            </a:extLst>
          </p:cNvPr>
          <p:cNvSpPr>
            <a:spLocks/>
          </p:cNvSpPr>
          <p:nvPr/>
        </p:nvSpPr>
        <p:spPr bwMode="auto">
          <a:xfrm>
            <a:off x="0" y="3810000"/>
            <a:ext cx="8655050" cy="104775"/>
          </a:xfrm>
          <a:custGeom>
            <a:avLst/>
            <a:gdLst>
              <a:gd name="T0" fmla="*/ 0 w 5452"/>
              <a:gd name="T1" fmla="*/ 2147483647 h 66"/>
              <a:gd name="T2" fmla="*/ 2147483647 w 5452"/>
              <a:gd name="T3" fmla="*/ 2147483647 h 66"/>
              <a:gd name="T4" fmla="*/ 2147483647 w 5452"/>
              <a:gd name="T5" fmla="*/ 0 h 66"/>
              <a:gd name="T6" fmla="*/ 0 w 5452"/>
              <a:gd name="T7" fmla="*/ 0 h 66"/>
              <a:gd name="T8" fmla="*/ 0 w 5452"/>
              <a:gd name="T9" fmla="*/ 2147483647 h 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452"/>
              <a:gd name="T16" fmla="*/ 0 h 66"/>
              <a:gd name="T17" fmla="*/ 5452 w 5452"/>
              <a:gd name="T18" fmla="*/ 66 h 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452" h="66">
                <a:moveTo>
                  <a:pt x="0" y="65"/>
                </a:moveTo>
                <a:lnTo>
                  <a:pt x="5451" y="65"/>
                </a:lnTo>
                <a:lnTo>
                  <a:pt x="5451" y="0"/>
                </a:lnTo>
                <a:lnTo>
                  <a:pt x="0" y="0"/>
                </a:lnTo>
                <a:lnTo>
                  <a:pt x="0" y="65"/>
                </a:lnTo>
              </a:path>
            </a:pathLst>
          </a:custGeom>
          <a:gradFill rotWithShape="0">
            <a:gsLst>
              <a:gs pos="0">
                <a:srgbClr val="A060A0"/>
              </a:gs>
              <a:gs pos="50000">
                <a:srgbClr val="515056"/>
              </a:gs>
              <a:gs pos="100000">
                <a:srgbClr val="A060A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9" name="Rectangle 4">
            <a:extLst>
              <a:ext uri="{FF2B5EF4-FFF2-40B4-BE49-F238E27FC236}">
                <a16:creationId xmlns:a16="http://schemas.microsoft.com/office/drawing/2014/main" id="{CF19718D-3047-374E-9336-0CA21CD97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495800"/>
            <a:ext cx="8377238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endParaRPr lang="en-US" altLang="en-US" sz="2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349877"/>
      </p:ext>
    </p:extLst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7E05ED-0944-22EC-DCAF-7965AD032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578FDB7-B3BD-66E7-8366-F50C33B6F9E2}"/>
              </a:ext>
            </a:extLst>
          </p:cNvPr>
          <p:cNvSpPr txBox="1"/>
          <p:nvPr/>
        </p:nvSpPr>
        <p:spPr>
          <a:xfrm>
            <a:off x="1007918" y="2057400"/>
            <a:ext cx="712816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sz="4400" b="1" u="none" strike="noStrike" dirty="0">
                <a:effectLst/>
                <a:latin typeface="Arial Black" panose="020B0604020202020204" pitchFamily="34" charset="0"/>
                <a:cs typeface="Arial Black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Pitch Presentation #1</a:t>
            </a:r>
            <a:endParaRPr lang="en-US" sz="4400" b="1" u="none" strike="noStrike" dirty="0">
              <a:effectLst/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pPr algn="l" fontAlgn="base"/>
            <a:endParaRPr lang="en-US" sz="4400" b="1" dirty="0">
              <a:effectLst/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sz="4400" b="1" u="none" strike="noStrike" dirty="0">
                <a:effectLst/>
                <a:latin typeface="Arial Black" panose="020B0604020202020204" pitchFamily="34" charset="0"/>
                <a:cs typeface="Arial Black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Pitch Presentation #2</a:t>
            </a:r>
            <a:endParaRPr lang="en-US" sz="4400" b="1" dirty="0">
              <a:effectLst/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987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B99D9D00-78DF-B548-8949-B42E1BDD4F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b="1" dirty="0"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…Group Project Activities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F7A123F8-62AD-454E-8038-D0B1A2DD64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29600" cy="48768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3. Peer Evaluations</a:t>
            </a:r>
          </a:p>
          <a:p>
            <a:pPr lvl="1"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Students will evaluate all other students in their group project agency besides themselves</a:t>
            </a:r>
          </a:p>
          <a:p>
            <a:pPr lvl="1"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Evaluations by other members are averaged to be worth 25 point toward the final grade</a:t>
            </a:r>
          </a:p>
          <a:p>
            <a:pPr lvl="1"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Submit these at the final exam. </a:t>
            </a:r>
          </a:p>
          <a:p>
            <a:pPr lvl="1" eaLnBrk="1" hangingPunct="1"/>
            <a:endParaRPr lang="en-US" altLang="en-US" sz="2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411480" lvl="1" indent="0" eaLnBrk="1" hangingPunct="1">
              <a:buNone/>
            </a:pPr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IT’S A FORM ON FINAL PAGE OF EXAM SHEET</a:t>
            </a:r>
          </a:p>
          <a:p>
            <a:pPr lvl="1" eaLnBrk="1" hangingPunct="1"/>
            <a:endParaRPr lang="en-US" altLang="en-US" sz="2400" dirty="0">
              <a:ea typeface="ＭＳ Ｐゴシック" panose="020B0600070205080204" pitchFamily="34" charset="-128"/>
            </a:endParaRPr>
          </a:p>
          <a:p>
            <a:pPr lvl="1" eaLnBrk="1" hangingPunct="1">
              <a:buFont typeface="Wingdings" pitchFamily="2" charset="2"/>
              <a:buNone/>
            </a:pPr>
            <a:endParaRPr lang="en-US" altLang="en-US" sz="18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4732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07002B26-4A5B-FE43-9CA4-065DDC1291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741363"/>
            <a:ext cx="7772400" cy="879475"/>
          </a:xfrm>
        </p:spPr>
        <p:txBody>
          <a:bodyPr/>
          <a:lstStyle/>
          <a:p>
            <a:pPr eaLnBrk="1" hangingPunct="1"/>
            <a:r>
              <a:rPr lang="en-US" altLang="en-US" b="1" dirty="0"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Outside Class Meetings</a:t>
            </a: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39158B4D-B491-AD4B-984A-2F9C2A5D1F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en-US" sz="28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Pitch meeting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Two pitch sessions</a:t>
            </a:r>
          </a:p>
          <a:p>
            <a:pPr lvl="2">
              <a:lnSpc>
                <a:spcPct val="90000"/>
              </a:lnSpc>
              <a:spcBef>
                <a:spcPts val="1200"/>
              </a:spcBef>
            </a:pPr>
            <a:r>
              <a:rPr lang="en-US" altLang="en-US" sz="20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6:00 PM – 8:00 PM, December 11th – Sections 301/303</a:t>
            </a:r>
          </a:p>
          <a:p>
            <a:pPr lvl="2">
              <a:lnSpc>
                <a:spcPct val="90000"/>
              </a:lnSpc>
              <a:spcBef>
                <a:spcPts val="1200"/>
              </a:spcBef>
            </a:pPr>
            <a:r>
              <a:rPr lang="en-US" altLang="en-US" sz="20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8:00 PM – 10:00 PM, December 11th - Sections 302/304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Faculty and Students Vote on Winner</a:t>
            </a:r>
          </a:p>
          <a:p>
            <a:pPr lvl="2"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en-US" sz="20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Student vote winner will receive 5 bonus pts. </a:t>
            </a:r>
          </a:p>
          <a:p>
            <a:pPr lvl="2"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en-US" sz="20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 professor and TAs will award 10 bonus points</a:t>
            </a:r>
          </a:p>
          <a:p>
            <a:pPr lvl="3">
              <a:lnSpc>
                <a:spcPct val="90000"/>
              </a:lnSpc>
              <a:spcBef>
                <a:spcPts val="1200"/>
              </a:spcBef>
            </a:pPr>
            <a:r>
              <a:rPr lang="en-US" altLang="en-US" sz="17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May split the business between two winning teams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Professor and TAs base their evaluations of the campaign plans books and pitch presentation</a:t>
            </a:r>
          </a:p>
          <a:p>
            <a:pPr lvl="3">
              <a:lnSpc>
                <a:spcPct val="90000"/>
              </a:lnSpc>
              <a:spcBef>
                <a:spcPts val="1200"/>
              </a:spcBef>
            </a:pPr>
            <a:r>
              <a:rPr lang="en-US" altLang="en-US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This determines the winning account(s)</a:t>
            </a:r>
          </a:p>
          <a:p>
            <a:pPr lvl="2" eaLnBrk="1" hangingPunct="1">
              <a:lnSpc>
                <a:spcPct val="90000"/>
              </a:lnSpc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402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862BE047-E350-994B-95B0-8C5BBAA9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768350"/>
          </a:xfrm>
        </p:spPr>
        <p:txBody>
          <a:bodyPr>
            <a:normAutofit fontScale="90000"/>
          </a:bodyPr>
          <a:lstStyle/>
          <a:p>
            <a:r>
              <a:rPr lang="en-US" altLang="en-US" b="1" dirty="0">
                <a:latin typeface="Arial Black" panose="020B0604020202020204" pitchFamily="34" charset="0"/>
                <a:cs typeface="Arial Black" panose="020B0604020202020204" pitchFamily="34" charset="0"/>
              </a:rPr>
              <a:t>Final Exam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278E67-161D-65B6-9355-3CB05F61DF29}"/>
              </a:ext>
            </a:extLst>
          </p:cNvPr>
          <p:cNvSpPr txBox="1"/>
          <p:nvPr/>
        </p:nvSpPr>
        <p:spPr>
          <a:xfrm>
            <a:off x="571500" y="1720840"/>
            <a:ext cx="8153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Exam time for the final in 2195, this classroom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Listed time: 5:05 PM –7:05 PM, December 13th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Exam will be the same format as midterm exam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50 items, multiple-choice format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Please let us know today if you need accommodations</a:t>
            </a:r>
          </a:p>
        </p:txBody>
      </p:sp>
    </p:spTree>
    <p:extLst>
      <p:ext uri="{BB962C8B-B14F-4D97-AF65-F5344CB8AC3E}">
        <p14:creationId xmlns:p14="http://schemas.microsoft.com/office/powerpoint/2010/main" val="4596122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F50F1-7820-37EE-1185-3A434FE81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latin typeface="Arial Black" panose="020B0604020202020204" pitchFamily="34" charset="0"/>
                <a:cs typeface="Arial Black" panose="020B0604020202020204" pitchFamily="34" charset="0"/>
              </a:rPr>
              <a:t>Your Evaluation of the Course</a:t>
            </a:r>
          </a:p>
        </p:txBody>
      </p:sp>
      <p:pic>
        <p:nvPicPr>
          <p:cNvPr id="5" name="Content Placeholder 4" descr="A screenshot of a email&#10;&#10;Description automatically generated">
            <a:extLst>
              <a:ext uri="{FF2B5EF4-FFF2-40B4-BE49-F238E27FC236}">
                <a16:creationId xmlns:a16="http://schemas.microsoft.com/office/drawing/2014/main" id="{017E28B4-3EA3-C90B-797A-E847195260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5400" y="1519846"/>
            <a:ext cx="6858000" cy="5050944"/>
          </a:xfrm>
        </p:spPr>
      </p:pic>
    </p:spTree>
    <p:extLst>
      <p:ext uri="{BB962C8B-B14F-4D97-AF65-F5344CB8AC3E}">
        <p14:creationId xmlns:p14="http://schemas.microsoft.com/office/powerpoint/2010/main" val="4041126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people standing together&#10;&#10;Description automatically generated">
            <a:extLst>
              <a:ext uri="{FF2B5EF4-FFF2-40B4-BE49-F238E27FC236}">
                <a16:creationId xmlns:a16="http://schemas.microsoft.com/office/drawing/2014/main" id="{CCCA15C2-DFD0-4B38-FC97-4905B9C3F6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0300" y="457200"/>
            <a:ext cx="4343400" cy="43434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81E7F8A-AABC-CF39-6B11-B0C08A3A77F4}"/>
              </a:ext>
            </a:extLst>
          </p:cNvPr>
          <p:cNvSpPr txBox="1"/>
          <p:nvPr/>
        </p:nvSpPr>
        <p:spPr>
          <a:xfrm>
            <a:off x="1828800" y="5042118"/>
            <a:ext cx="67056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Course evaluation is online: 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it.wisc.edu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/services/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heliocampusac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32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7CBE3525-5C59-2E4B-9C40-1DAE47552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76993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b="1" dirty="0"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Class Grade</a:t>
            </a:r>
          </a:p>
        </p:txBody>
      </p:sp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691ED22A-F18E-9446-A42B-0892B7D24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2600"/>
            <a:ext cx="7772400" cy="4724400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en-US" altLang="en-US" sz="1400" b="1" dirty="0"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	</a:t>
            </a: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					</a:t>
            </a:r>
            <a:r>
              <a:rPr lang="en-US" altLang="en-US" sz="1400" b="1" u="sng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Points</a:t>
            </a: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:		</a:t>
            </a:r>
          </a:p>
          <a:p>
            <a:pPr marL="0" indent="0">
              <a:buFontTx/>
              <a:buNone/>
            </a:pPr>
            <a:r>
              <a:rPr lang="en-US" altLang="en-US" sz="1400" b="1" u="sng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Exams:</a:t>
            </a:r>
            <a:endParaRPr lang="en-US" altLang="en-US" sz="1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Exam 1						 100	</a:t>
            </a: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Exam 2						 100 </a:t>
            </a:r>
          </a:p>
          <a:p>
            <a:pPr marL="0" indent="0">
              <a:buFontTx/>
              <a:buNone/>
            </a:pPr>
            <a:endParaRPr lang="en-US" altLang="en-US" sz="1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FontTx/>
              <a:buNone/>
            </a:pPr>
            <a:r>
              <a:rPr lang="en-US" altLang="en-US" sz="1400" b="1" u="sng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Group Project:</a:t>
            </a:r>
            <a:endParaRPr lang="en-US" altLang="en-US" sz="1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Draft of Situation Analysis				   10</a:t>
            </a: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Draft of Campaign Strategy				   10</a:t>
            </a: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Draft of Remaining Sections				   30</a:t>
            </a: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Group Project Campaign Summary Report	  		  	</a:t>
            </a: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	Group Grade			  	   40</a:t>
            </a: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	Individual Grade			 	   60</a:t>
            </a: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Group Project Pitch Meeting				   25</a:t>
            </a: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Group Project Peer Evaluation	 			   25	</a:t>
            </a: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			</a:t>
            </a:r>
          </a:p>
          <a:p>
            <a:pPr marL="0" indent="0">
              <a:buFontTx/>
              <a:buNone/>
            </a:pPr>
            <a:r>
              <a:rPr lang="en-US" altLang="en-US" sz="1400" b="1" u="sng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Participation and Attendance:</a:t>
            </a:r>
            <a:endParaRPr lang="en-US" altLang="en-US" sz="1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Participation Score					   </a:t>
            </a:r>
            <a:r>
              <a:rPr lang="en-US" altLang="en-US" sz="1400" b="1" u="sng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50</a:t>
            </a: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      			</a:t>
            </a: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TOTAL						 450 </a:t>
            </a:r>
          </a:p>
        </p:txBody>
      </p:sp>
    </p:spTree>
    <p:extLst>
      <p:ext uri="{BB962C8B-B14F-4D97-AF65-F5344CB8AC3E}">
        <p14:creationId xmlns:p14="http://schemas.microsoft.com/office/powerpoint/2010/main" val="2703251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A9BD433D-5CFC-8548-81B4-BCDD63569B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87947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b="1" dirty="0"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Group Project Activities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88CFC728-BDCE-A548-B679-3A39BC7DE3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0" indent="0">
              <a:buFontTx/>
              <a:buNone/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Draft of Situation Analysis			10</a:t>
            </a:r>
          </a:p>
          <a:p>
            <a:pPr marL="0" indent="0">
              <a:buFontTx/>
              <a:buNone/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Draft of Campaign Strategy			10</a:t>
            </a:r>
          </a:p>
          <a:p>
            <a:pPr marL="0" indent="0">
              <a:buFontTx/>
              <a:buNone/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Draft of Remaining Sections			30</a:t>
            </a:r>
          </a:p>
          <a:p>
            <a:pPr marL="0" indent="0">
              <a:buFontTx/>
              <a:buNone/>
              <a:defRPr/>
            </a:pPr>
            <a:endParaRPr lang="en-US" sz="2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Tx/>
              <a:buNone/>
              <a:defRPr/>
            </a:pP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Group Project: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Tx/>
              <a:buNone/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Campaign Summary Report	  		  	</a:t>
            </a:r>
          </a:p>
          <a:p>
            <a:pPr marL="0" indent="0">
              <a:buFontTx/>
              <a:buNone/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	Group Grade			   	40</a:t>
            </a:r>
          </a:p>
          <a:p>
            <a:pPr marL="0" indent="0">
              <a:buFontTx/>
              <a:buNone/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	Individual Grade			    	60</a:t>
            </a:r>
          </a:p>
          <a:p>
            <a:pPr marL="0" indent="0">
              <a:buFontTx/>
              <a:buNone/>
              <a:defRPr/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Tx/>
              <a:buNone/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Group Project Pitch Meeting	              	25</a:t>
            </a:r>
          </a:p>
          <a:p>
            <a:pPr marL="0" indent="0">
              <a:buFontTx/>
              <a:buNone/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Group Project Peer Evaluation	          25	</a:t>
            </a:r>
          </a:p>
          <a:p>
            <a:pPr eaLnBrk="1" hangingPunct="1"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888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9DF1454-E49D-3D32-8D43-636B7B2D9E58}"/>
              </a:ext>
            </a:extLst>
          </p:cNvPr>
          <p:cNvSpPr txBox="1"/>
          <p:nvPr/>
        </p:nvSpPr>
        <p:spPr>
          <a:xfrm>
            <a:off x="533400" y="458956"/>
            <a:ext cx="86868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u="none" strike="noStrike" dirty="0">
                <a:effectLst/>
                <a:latin typeface="Helvetica" pitchFamily="2" charset="0"/>
              </a:rPr>
              <a:t>Project: Made up of group grade and an individual grade. </a:t>
            </a:r>
          </a:p>
          <a:p>
            <a:pPr algn="l"/>
            <a:r>
              <a:rPr lang="en-US" sz="2000" b="1" u="none" strike="noStrike" dirty="0">
                <a:effectLst/>
                <a:latin typeface="Helvetica" pitchFamily="2" charset="0"/>
              </a:rPr>
              <a:t>Recall that the overall grade is calculated as follows: </a:t>
            </a:r>
          </a:p>
          <a:p>
            <a:pPr algn="l"/>
            <a:endParaRPr lang="en-US" sz="2000" b="1" u="none" strike="noStrike" dirty="0">
              <a:effectLst/>
              <a:latin typeface="Helvetica" pitchFamily="2" charset="0"/>
            </a:endParaRPr>
          </a:p>
          <a:p>
            <a:pPr algn="l"/>
            <a:r>
              <a:rPr lang="en-US" sz="2000" b="1" u="none" strike="noStrike" dirty="0">
                <a:effectLst/>
                <a:latin typeface="Helvetica" pitchFamily="2" charset="0"/>
              </a:rPr>
              <a:t>Two people in the same group could have this breakdown:</a:t>
            </a:r>
          </a:p>
          <a:p>
            <a:pPr algn="l"/>
            <a:endParaRPr lang="en-US" sz="2000" b="1" dirty="0">
              <a:latin typeface="Helvetica" pitchFamily="2" charset="0"/>
            </a:endParaRP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Draft of Situation Analysis 9.5/10</a:t>
            </a: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Draft of Campaign Strategy 9.5/10</a:t>
            </a: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Draft of Remaining Sections 26/30</a:t>
            </a: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Final Campaign Group Grade 36/40</a:t>
            </a: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Final Campaign Individual Grade 59/60</a:t>
            </a:r>
          </a:p>
          <a:p>
            <a:pPr lvl="1"/>
            <a:endParaRPr lang="en-US" sz="1600" b="1" u="none" strike="noStrike" dirty="0">
              <a:effectLst/>
              <a:latin typeface="Helvetica" pitchFamily="2" charset="0"/>
            </a:endParaRP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140/150 = 93.3% = A</a:t>
            </a:r>
          </a:p>
          <a:p>
            <a:pPr lvl="1"/>
            <a:endParaRPr lang="en-US" sz="1600" b="1" u="none" strike="noStrike" dirty="0">
              <a:effectLst/>
              <a:latin typeface="Helvetica" pitchFamily="2" charset="0"/>
            </a:endParaRP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Draft of Situation Analysis 9.5/10</a:t>
            </a: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Draft of Campaign Strategy 9.5/10</a:t>
            </a: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Draft of Remaining Sections 26/30</a:t>
            </a: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Final Campaign Group Grade 36/40</a:t>
            </a: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Final Campaign Individual Grade 42/60</a:t>
            </a:r>
          </a:p>
          <a:p>
            <a:pPr lvl="1"/>
            <a:endParaRPr lang="en-US" sz="1600" b="1" u="none" strike="noStrike" dirty="0">
              <a:effectLst/>
              <a:latin typeface="Helvetica" pitchFamily="2" charset="0"/>
            </a:endParaRP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123/150 = 82% = BC</a:t>
            </a:r>
          </a:p>
          <a:p>
            <a:pPr algn="l"/>
            <a:endParaRPr lang="en-US" sz="2000" b="1" u="none" strike="noStrike" dirty="0">
              <a:effectLst/>
              <a:latin typeface="Helvetica" pitchFamily="2" charset="0"/>
            </a:endParaRPr>
          </a:p>
          <a:p>
            <a:pPr algn="l"/>
            <a:r>
              <a:rPr lang="en-US" sz="2000" b="1" dirty="0">
                <a:latin typeface="Helvetica" pitchFamily="2" charset="0"/>
              </a:rPr>
              <a:t>W</a:t>
            </a:r>
            <a:r>
              <a:rPr lang="en-US" sz="2000" b="1" u="none" strike="noStrike" dirty="0">
                <a:effectLst/>
                <a:latin typeface="Helvetica" pitchFamily="2" charset="0"/>
              </a:rPr>
              <a:t>ill also have peer evaluations to provide feedback – 25 pts</a:t>
            </a:r>
          </a:p>
        </p:txBody>
      </p:sp>
    </p:spTree>
    <p:extLst>
      <p:ext uri="{BB962C8B-B14F-4D97-AF65-F5344CB8AC3E}">
        <p14:creationId xmlns:p14="http://schemas.microsoft.com/office/powerpoint/2010/main" val="3854684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C2A60114-8E47-6B43-8882-54B9433319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772400" cy="76835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b="1" dirty="0"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Campaign Plan Books </a:t>
            </a: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519D9F2D-0E0B-5249-BABB-023BE163A3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5133699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Campaign plan</a:t>
            </a:r>
          </a:p>
          <a:p>
            <a:pPr lvl="1"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5 Sections, 40-50 pages</a:t>
            </a:r>
          </a:p>
          <a:p>
            <a:pPr lvl="2"/>
            <a:r>
              <a:rPr lang="en-US" altLang="en-US" sz="18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Yes, you can go a bit longer, but not over 60 total</a:t>
            </a:r>
          </a:p>
          <a:p>
            <a:pPr lvl="2"/>
            <a:r>
              <a:rPr lang="en-US" altLang="en-US" sz="18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We need to read 50 pages x 20 teams = 1000 pages</a:t>
            </a:r>
          </a:p>
          <a:p>
            <a:pPr lvl="2"/>
            <a:endParaRPr lang="en-US" altLang="en-US" sz="18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1"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Each person has primary responsibility for one section of the plan (individual grade), but must be integrated with the other sections (group grade)</a:t>
            </a:r>
          </a:p>
          <a:p>
            <a:pPr lvl="2"/>
            <a:r>
              <a:rPr lang="en-US" altLang="en-US" sz="18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 more integrated your structure, the more integrated the plan</a:t>
            </a:r>
          </a:p>
          <a:p>
            <a:pPr lvl="2"/>
            <a:endParaRPr lang="en-US" altLang="en-US" sz="18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1"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Describes in detail the nature of the campaign proposed for the client while persuading them</a:t>
            </a:r>
          </a:p>
        </p:txBody>
      </p:sp>
    </p:spTree>
    <p:extLst>
      <p:ext uri="{BB962C8B-B14F-4D97-AF65-F5344CB8AC3E}">
        <p14:creationId xmlns:p14="http://schemas.microsoft.com/office/powerpoint/2010/main" val="2816300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F7DEC-7D41-D1EF-6E57-F08A05330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49F5D466-02FC-AC1D-80F5-37CC37CB59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772400" cy="76835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b="1" dirty="0"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Campaign Plan Books </a:t>
            </a: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67E844AF-763C-767C-0EB8-FE360C9178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5133699"/>
          </a:xfrm>
        </p:spPr>
        <p:txBody>
          <a:bodyPr>
            <a:normAutofit/>
          </a:bodyPr>
          <a:lstStyle/>
          <a:p>
            <a:r>
              <a:rPr lang="en-US" altLang="en-US" sz="27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Should be detailed and highly polished.  </a:t>
            </a:r>
          </a:p>
          <a:p>
            <a:pPr marL="0" indent="0">
              <a:buNone/>
            </a:pPr>
            <a:endParaRPr lang="en-US" altLang="en-US" sz="27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r>
              <a:rPr lang="en-US" altLang="en-US" sz="27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Graded on creativity, integration, critical thinking, strategic decision-making, problem solving, and the application of course concepts.</a:t>
            </a:r>
          </a:p>
          <a:p>
            <a:pPr marL="0" indent="0">
              <a:buNone/>
            </a:pPr>
            <a:endParaRPr lang="en-US" altLang="en-US" sz="27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r>
              <a:rPr lang="en-US" altLang="en-US" sz="27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Choices should be clearly identified and backed by research, references, reasoning. </a:t>
            </a:r>
          </a:p>
          <a:p>
            <a:pPr marL="0" indent="0">
              <a:buNone/>
            </a:pPr>
            <a:endParaRPr lang="en-US" altLang="en-US" sz="27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r>
              <a:rPr lang="en-US" altLang="en-US" sz="27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You will not be penalized for another team member’s weak section, though that may reduce your chances of “winning the business.”</a:t>
            </a:r>
          </a:p>
          <a:p>
            <a:pPr lvl="1" eaLnBrk="1" hangingPunct="1"/>
            <a:endParaRPr lang="en-US" altLang="en-US" sz="24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4739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FE6478F-4AAA-8F88-C0BB-889D52A7A99A}"/>
              </a:ext>
            </a:extLst>
          </p:cNvPr>
          <p:cNvSpPr txBox="1"/>
          <p:nvPr/>
        </p:nvSpPr>
        <p:spPr>
          <a:xfrm>
            <a:off x="1371600" y="1600200"/>
            <a:ext cx="6670964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base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4800" b="1" u="none" strike="noStrike" dirty="0">
                <a:effectLst/>
                <a:latin typeface="Arial Black" panose="020B0604020202020204" pitchFamily="34" charset="0"/>
                <a:cs typeface="Arial Black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Plan Example #1</a:t>
            </a:r>
            <a:endParaRPr lang="en-US" sz="4800" b="1" dirty="0">
              <a:effectLst/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pPr algn="l" fontAlgn="base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4800" b="1" u="none" strike="noStrike" dirty="0">
                <a:effectLst/>
                <a:latin typeface="Arial Black" panose="020B0604020202020204" pitchFamily="34" charset="0"/>
                <a:cs typeface="Arial Black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Plan Example #2</a:t>
            </a:r>
            <a:endParaRPr lang="en-US" sz="4800" b="1" dirty="0">
              <a:effectLst/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pPr algn="l" fontAlgn="base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4800" b="1" u="none" strike="noStrike" dirty="0">
                <a:effectLst/>
                <a:latin typeface="Arial Black" panose="020B0604020202020204" pitchFamily="34" charset="0"/>
                <a:cs typeface="Arial Black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Plan Example #3</a:t>
            </a:r>
            <a:endParaRPr lang="en-US" sz="4800" b="1" dirty="0">
              <a:effectLst/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pPr algn="l" fontAlgn="base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4800" b="1" u="none" strike="noStrike" dirty="0">
                <a:effectLst/>
                <a:latin typeface="Arial Black" panose="020B0604020202020204" pitchFamily="34" charset="0"/>
                <a:cs typeface="Arial Black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Plan Example #4</a:t>
            </a:r>
            <a:endParaRPr lang="en-US" sz="4800" b="1" dirty="0">
              <a:effectLst/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737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B22C5C40-D8B1-444C-975D-E670C7635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768350"/>
          </a:xfrm>
        </p:spPr>
        <p:txBody>
          <a:bodyPr>
            <a:normAutofit fontScale="90000"/>
          </a:bodyPr>
          <a:lstStyle/>
          <a:p>
            <a:r>
              <a:rPr lang="en-US" altLang="en-US" b="1" dirty="0"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Pitch Presentations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ED6F7B37-1527-5F4F-AE2D-138B891C9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sz="28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Pitch meeting</a:t>
            </a:r>
          </a:p>
          <a:p>
            <a:pPr lvl="1"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Oral summary and slide deck presentation of your campaign plan to “win the business.”</a:t>
            </a:r>
          </a:p>
          <a:p>
            <a:pPr marL="411480" lvl="1" indent="0" eaLnBrk="1" hangingPunct="1">
              <a:buNone/>
            </a:pPr>
            <a:endParaRPr lang="en-US" altLang="en-US" sz="2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1"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Covers all aspects; each team member presents</a:t>
            </a:r>
          </a:p>
          <a:p>
            <a:pPr lvl="1"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10 minutes max -  </a:t>
            </a:r>
            <a:r>
              <a:rPr lang="en-US" altLang="en-US" sz="2400" b="1" u="sng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Will stop you at 30 seconds over</a:t>
            </a:r>
          </a:p>
          <a:p>
            <a:pPr lvl="2"/>
            <a:r>
              <a:rPr lang="en-US" altLang="en-US" sz="21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5 x 10 minutes x 2 clients + transitions – very tight</a:t>
            </a:r>
          </a:p>
          <a:p>
            <a:pPr lvl="2"/>
            <a:r>
              <a:rPr lang="en-US" altLang="en-US" sz="21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Will have an order set in advance so we can move quickly.  Report any issues to us today. </a:t>
            </a:r>
          </a:p>
          <a:p>
            <a:pPr marL="630936" lvl="2" indent="0">
              <a:buNone/>
            </a:pPr>
            <a:endParaRPr lang="en-US" altLang="en-US" sz="21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 will have Ian’s Pizza delivered to enjoy the while we listen to the pitch presentations. </a:t>
            </a:r>
          </a:p>
          <a:p>
            <a:pPr lvl="2"/>
            <a:endParaRPr lang="en-US" altLang="en-US" sz="2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720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722B0-725D-7EBE-5640-7C3A4BE222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5800BF44-213A-3DDF-C86A-6D514DAE4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768350"/>
          </a:xfrm>
        </p:spPr>
        <p:txBody>
          <a:bodyPr>
            <a:normAutofit fontScale="90000"/>
          </a:bodyPr>
          <a:lstStyle/>
          <a:p>
            <a:r>
              <a:rPr lang="en-US" altLang="en-US" b="1" dirty="0"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Pitch Presentations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7D9AE899-B52C-7E8B-6584-723CA983D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06963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Grade based on the quality and skill with which the agency presents an oral summary of its campaign plan.</a:t>
            </a:r>
          </a:p>
          <a:p>
            <a:pPr eaLnBrk="1" hangingPunct="1"/>
            <a:endParaRPr lang="en-US" altLang="en-US" sz="2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Be informative and persuasive - need both specific details and broad themes and the ideas that connect them.  </a:t>
            </a:r>
          </a:p>
          <a:p>
            <a:pPr eaLnBrk="1" hangingPunct="1"/>
            <a:endParaRPr lang="en-US" altLang="en-US" sz="2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Must articulate the goals/strategies of the campaign and the rationale behind creative, media, and pr/promotional strategies</a:t>
            </a:r>
          </a:p>
          <a:p>
            <a:pPr eaLnBrk="1" hangingPunct="1"/>
            <a:endParaRPr lang="en-US" altLang="en-US" sz="2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1"/>
            <a:r>
              <a:rPr lang="en-US" altLang="en-US" sz="19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Be sure to emphasize integration of campaign elements </a:t>
            </a:r>
          </a:p>
          <a:p>
            <a:pPr eaLnBrk="1" hangingPunct="1"/>
            <a:endParaRPr lang="en-US" altLang="en-US" sz="2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Assemble with care as it plays an outsized role in the vote</a:t>
            </a:r>
          </a:p>
          <a:p>
            <a:pPr eaLnBrk="1" hangingPunct="1"/>
            <a:endParaRPr lang="en-US" altLang="en-US" sz="2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1"/>
            <a:r>
              <a:rPr lang="en-US" altLang="en-US" sz="19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Instructional team weighs the campaign book and pitch in the overall selection while students have less time with the campaign plan books</a:t>
            </a:r>
          </a:p>
          <a:p>
            <a:pPr eaLnBrk="1" hangingPunct="1"/>
            <a:endParaRPr lang="en-US" altLang="en-US" sz="2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Prepare the deck and practice your presentation</a:t>
            </a:r>
          </a:p>
          <a:p>
            <a:pPr eaLnBrk="1" hangingPunct="1"/>
            <a:endParaRPr lang="en-US" altLang="en-US" sz="2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1"/>
            <a:r>
              <a:rPr lang="en-US" altLang="en-US" sz="19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”The book is the steak; the pitch is the sizzle”</a:t>
            </a:r>
          </a:p>
        </p:txBody>
      </p:sp>
    </p:spTree>
    <p:extLst>
      <p:ext uri="{BB962C8B-B14F-4D97-AF65-F5344CB8AC3E}">
        <p14:creationId xmlns:p14="http://schemas.microsoft.com/office/powerpoint/2010/main" val="708480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Foundry.thmx</Template>
  <TotalTime>2821</TotalTime>
  <Words>932</Words>
  <Application>Microsoft Macintosh PowerPoint</Application>
  <PresentationFormat>On-screen Show (4:3)</PresentationFormat>
  <Paragraphs>137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ＭＳ Ｐゴシック</vt:lpstr>
      <vt:lpstr>Arial</vt:lpstr>
      <vt:lpstr>Arial Black</vt:lpstr>
      <vt:lpstr>Helvetica</vt:lpstr>
      <vt:lpstr>Rockwell</vt:lpstr>
      <vt:lpstr>Times New Roman</vt:lpstr>
      <vt:lpstr>Wingdings</vt:lpstr>
      <vt:lpstr>Wingdings 2</vt:lpstr>
      <vt:lpstr>Foundry</vt:lpstr>
      <vt:lpstr>Plan books and Presentations</vt:lpstr>
      <vt:lpstr>Class Grade</vt:lpstr>
      <vt:lpstr>Group Project Activities</vt:lpstr>
      <vt:lpstr>PowerPoint Presentation</vt:lpstr>
      <vt:lpstr>Campaign Plan Books </vt:lpstr>
      <vt:lpstr>Campaign Plan Books </vt:lpstr>
      <vt:lpstr>PowerPoint Presentation</vt:lpstr>
      <vt:lpstr>Pitch Presentations</vt:lpstr>
      <vt:lpstr>Pitch Presentations</vt:lpstr>
      <vt:lpstr>PowerPoint Presentation</vt:lpstr>
      <vt:lpstr>…Group Project Activities</vt:lpstr>
      <vt:lpstr>Outside Class Meetings</vt:lpstr>
      <vt:lpstr>Final Exam</vt:lpstr>
      <vt:lpstr>Your Evaluation of the Course</vt:lpstr>
      <vt:lpstr>PowerPoint Presentation</vt:lpstr>
    </vt:vector>
  </TitlesOfParts>
  <Company>Inso Corp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Keith Mickunas</dc:creator>
  <cp:lastModifiedBy>Dhavan Shah</cp:lastModifiedBy>
  <cp:revision>62</cp:revision>
  <dcterms:created xsi:type="dcterms:W3CDTF">2009-11-24T05:52:46Z</dcterms:created>
  <dcterms:modified xsi:type="dcterms:W3CDTF">2024-12-03T07:46:44Z</dcterms:modified>
</cp:coreProperties>
</file>