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29"/>
  </p:notesMasterIdLst>
  <p:sldIdLst>
    <p:sldId id="257" r:id="rId2"/>
    <p:sldId id="463" r:id="rId3"/>
    <p:sldId id="258" r:id="rId4"/>
    <p:sldId id="461" r:id="rId5"/>
    <p:sldId id="356" r:id="rId6"/>
    <p:sldId id="462" r:id="rId7"/>
    <p:sldId id="460" r:id="rId8"/>
    <p:sldId id="259" r:id="rId9"/>
    <p:sldId id="260" r:id="rId10"/>
    <p:sldId id="261" r:id="rId11"/>
    <p:sldId id="464" r:id="rId12"/>
    <p:sldId id="465" r:id="rId13"/>
    <p:sldId id="263" r:id="rId14"/>
    <p:sldId id="269" r:id="rId15"/>
    <p:sldId id="270" r:id="rId16"/>
    <p:sldId id="458" r:id="rId17"/>
    <p:sldId id="276" r:id="rId18"/>
    <p:sldId id="277" r:id="rId19"/>
    <p:sldId id="278" r:id="rId20"/>
    <p:sldId id="279" r:id="rId21"/>
    <p:sldId id="466" r:id="rId22"/>
    <p:sldId id="281" r:id="rId23"/>
    <p:sldId id="283" r:id="rId24"/>
    <p:sldId id="284" r:id="rId25"/>
    <p:sldId id="288" r:id="rId26"/>
    <p:sldId id="468" r:id="rId27"/>
    <p:sldId id="29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96"/>
    <p:restoredTop sz="94728"/>
  </p:normalViewPr>
  <p:slideViewPr>
    <p:cSldViewPr>
      <p:cViewPr varScale="1">
        <p:scale>
          <a:sx n="95" d="100"/>
          <a:sy n="95" d="100"/>
        </p:scale>
        <p:origin x="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6" charset="-128"/>
        <a:cs typeface="ＭＳ Ｐゴシック" pitchFamily="-106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Online advertising</a:t>
            </a:r>
          </a:p>
          <a:p>
            <a:r>
              <a:rPr lang="en-US">
                <a:latin typeface="Times New Roman" charset="0"/>
              </a:rPr>
              <a:t>Hulu – streaming TV</a:t>
            </a:r>
          </a:p>
          <a:p>
            <a:r>
              <a:rPr lang="en-US">
                <a:latin typeface="Times New Roman" charset="0"/>
              </a:rPr>
              <a:t>Pandora – streaming audio</a:t>
            </a:r>
          </a:p>
          <a:p>
            <a:r>
              <a:rPr lang="en-US">
                <a:latin typeface="Times New Roman" charset="0"/>
              </a:rPr>
              <a:t>Search Engine marketing and Search Engine Optimization – SEM, SEO</a:t>
            </a:r>
          </a:p>
          <a:p>
            <a:r>
              <a:rPr lang="en-US">
                <a:latin typeface="Times New Roman" charset="0"/>
              </a:rPr>
              <a:t>Mobile</a:t>
            </a:r>
          </a:p>
          <a:p>
            <a:r>
              <a:rPr lang="en-US">
                <a:latin typeface="Times New Roman" charset="0"/>
              </a:rPr>
              <a:t>Social – Facebook, plus others</a:t>
            </a:r>
          </a:p>
        </p:txBody>
      </p:sp>
    </p:spTree>
    <p:extLst>
      <p:ext uri="{BB962C8B-B14F-4D97-AF65-F5344CB8AC3E}">
        <p14:creationId xmlns:p14="http://schemas.microsoft.com/office/powerpoint/2010/main" val="315417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8A18C4-38F0-4C46-AC92-6F21C66ED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0E07-42ED-9B4F-88E2-F77167116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26232-A6C4-A145-B495-DE8DBC9DA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40B2F-E078-534D-BC3E-D490BAE34A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94E4EC-1D58-D143-9F18-5E1E799DB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9837FED5-029C-B84D-92EF-63217573E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CA90DDEE-0F2B-0545-8417-B27F0FB23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A780-0644-D147-BB95-6325CC70C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3EB1-B818-FA48-B01C-524DE7EF4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417CEC-7B49-CD46-AABC-4376BFBF98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C8749A-C448-A84E-A415-B74AF1F2DB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6597062-868F-8343-9633-644E820D1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76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Interactive Media: </a:t>
            </a:r>
            <a:b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89824473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Content Creation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3688"/>
            <a:ext cx="8574088" cy="4684712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Wanted:   We “need strong hybrids ….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technology, but also have a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of story and interconnectivity.”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skills </a:t>
            </a: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Communications</a:t>
            </a: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Writing</a:t>
            </a: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4F4D876-8BC8-1445-92FC-7C3AC783BEF4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1047"/>
            <a:ext cx="2939815" cy="32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010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43B-9240-EF58-1FFB-DCD25DCE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3536"/>
            <a:ext cx="8534400" cy="114300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Three ”A” of Social Media Engagement </a:t>
            </a:r>
          </a:p>
        </p:txBody>
      </p:sp>
      <p:pic>
        <p:nvPicPr>
          <p:cNvPr id="5" name="Content Placeholder 4" descr="A screenshot of a chat&#10;&#10;Description automatically generated">
            <a:extLst>
              <a:ext uri="{FF2B5EF4-FFF2-40B4-BE49-F238E27FC236}">
                <a16:creationId xmlns:a16="http://schemas.microsoft.com/office/drawing/2014/main" id="{00FAE900-5765-5ED3-D89E-FCD487516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590800"/>
            <a:ext cx="5791200" cy="41825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84864-324F-B6ED-6319-21E766BBD487}"/>
              </a:ext>
            </a:extLst>
          </p:cNvPr>
          <p:cNvSpPr txBox="1"/>
          <p:nvPr/>
        </p:nvSpPr>
        <p:spPr>
          <a:xfrm>
            <a:off x="1143000" y="175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Ask, Answer, and Acknowledge</a:t>
            </a:r>
          </a:p>
        </p:txBody>
      </p:sp>
    </p:spTree>
    <p:extLst>
      <p:ext uri="{BB962C8B-B14F-4D97-AF65-F5344CB8AC3E}">
        <p14:creationId xmlns:p14="http://schemas.microsoft.com/office/powerpoint/2010/main" val="62104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social media ads&#10;&#10;Description automatically generated">
            <a:extLst>
              <a:ext uri="{FF2B5EF4-FFF2-40B4-BE49-F238E27FC236}">
                <a16:creationId xmlns:a16="http://schemas.microsoft.com/office/drawing/2014/main" id="{1B90A975-CF6E-E0B0-C60F-32FB8CF5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" y="914400"/>
            <a:ext cx="8809910" cy="5867400"/>
          </a:xfrm>
          <a:prstGeom prst="rect">
            <a:avLst/>
          </a:prstGeom>
        </p:spPr>
      </p:pic>
      <p:pic>
        <p:nvPicPr>
          <p:cNvPr id="5" name="Picture 4" descr="A graph of percentages&#10;&#10;Description automatically generated">
            <a:extLst>
              <a:ext uri="{FF2B5EF4-FFF2-40B4-BE49-F238E27FC236}">
                <a16:creationId xmlns:a16="http://schemas.microsoft.com/office/drawing/2014/main" id="{D3402D7D-F45B-A171-B472-8B5422C49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0" y="914400"/>
            <a:ext cx="9068380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B0432-D73B-7739-4158-EC8924986FB7}"/>
              </a:ext>
            </a:extLst>
          </p:cNvPr>
          <p:cNvSpPr txBox="1"/>
          <p:nvPr/>
        </p:nvSpPr>
        <p:spPr>
          <a:xfrm>
            <a:off x="411735" y="304800"/>
            <a:ext cx="869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Spending on Social Up over 50% from 2022… but can shift </a:t>
            </a:r>
          </a:p>
        </p:txBody>
      </p:sp>
      <p:pic>
        <p:nvPicPr>
          <p:cNvPr id="7" name="Picture 6" descr="A silhouette of a person&#10;&#10;Description automatically generated">
            <a:extLst>
              <a:ext uri="{FF2B5EF4-FFF2-40B4-BE49-F238E27FC236}">
                <a16:creationId xmlns:a16="http://schemas.microsoft.com/office/drawing/2014/main" id="{578784B7-C196-4280-A74D-2A0CEEC21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46" y="433"/>
            <a:ext cx="8328597" cy="68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10575" cy="85248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Tahoma" charset="0"/>
              </a:rPr>
              <a:t>Some Social Media Ads Moving to Cost Per Click</a:t>
            </a:r>
            <a:br>
              <a:rPr lang="en-US" sz="2800" dirty="0">
                <a:latin typeface="Tahoma" charset="0"/>
              </a:rPr>
            </a:br>
            <a:endParaRPr lang="en-US" sz="2800" dirty="0">
              <a:latin typeface="Tahoma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2CEF9CF-7D17-D84B-A9C6-6874E897516E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5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DB0D999-45D0-1821-A92D-4A0C53FF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43" y="1143000"/>
            <a:ext cx="6400800" cy="55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4586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Promoted Accounts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w Cen MT" charset="0"/>
              </a:rPr>
              <a:t>Promoted accounts are the “first results that come up in searches” and in the “Who to Follow section”</a:t>
            </a:r>
          </a:p>
          <a:p>
            <a:pPr lvl="1"/>
            <a:r>
              <a:rPr lang="en-US" dirty="0">
                <a:latin typeface="Tw Cen MT" charset="0"/>
              </a:rPr>
              <a:t>For example:  I follow Southwest airlines.  United Airlines knows that.  They pay X to promote the United account in the Who to follow” section.</a:t>
            </a:r>
            <a:br>
              <a:rPr lang="en-US" dirty="0">
                <a:latin typeface="Tw Cen MT" charset="0"/>
              </a:rPr>
            </a:br>
            <a:endParaRPr lang="en-US" dirty="0">
              <a:latin typeface="Tw Cen MT" charset="0"/>
            </a:endParaRPr>
          </a:p>
          <a:p>
            <a:r>
              <a:rPr lang="en-US" dirty="0">
                <a:latin typeface="Tw Cen MT" charset="0"/>
              </a:rPr>
              <a:t>On average, it costs $2.50 to $4.00 per follower</a:t>
            </a:r>
          </a:p>
          <a:p>
            <a:pPr lvl="1"/>
            <a:r>
              <a:rPr lang="en-US" dirty="0">
                <a:latin typeface="Tw Cen MT" charset="0"/>
              </a:rPr>
              <a:t>Can ‘bid’ to the be promoted account – bigger bid wins</a:t>
            </a:r>
          </a:p>
          <a:p>
            <a:pPr lvl="1"/>
            <a:r>
              <a:rPr lang="en-US" dirty="0">
                <a:latin typeface="Tw Cen MT" charset="0"/>
              </a:rPr>
              <a:t>Can set a budget, so don’t overspend</a:t>
            </a:r>
          </a:p>
        </p:txBody>
      </p:sp>
    </p:spTree>
    <p:extLst>
      <p:ext uri="{BB962C8B-B14F-4D97-AF65-F5344CB8AC3E}">
        <p14:creationId xmlns:p14="http://schemas.microsoft.com/office/powerpoint/2010/main" val="71402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Promoted Posts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Marketers pay to have a greater ‘reach’ / distribution of a post, sent to more people</a:t>
            </a:r>
          </a:p>
          <a:p>
            <a:pPr lvl="1"/>
            <a:r>
              <a:rPr lang="en-US" dirty="0">
                <a:latin typeface="Tw Cen MT" charset="0"/>
              </a:rPr>
              <a:t>More people than just your current followers</a:t>
            </a:r>
          </a:p>
          <a:p>
            <a:r>
              <a:rPr lang="en-US" dirty="0">
                <a:latin typeface="Tw Cen MT" charset="0"/>
              </a:rPr>
              <a:t>Can be used to generate new followers, drive behavior, or increase awareness</a:t>
            </a:r>
          </a:p>
        </p:txBody>
      </p:sp>
    </p:spTree>
    <p:extLst>
      <p:ext uri="{BB962C8B-B14F-4D97-AF65-F5344CB8AC3E}">
        <p14:creationId xmlns:p14="http://schemas.microsoft.com/office/powerpoint/2010/main" val="362598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0285-9B5E-1C45-8171-B732D916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Visual Sharing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4C66-5BDA-9241-A6D4-C793D06C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 vs. Pinterest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 is about sharing your own photos/clips, Pinterest is about curation.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  is more about revealing, while Pinterest is more about discovering.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Instagram/TikTok’s  audience is more diverse, and larger than Pinterest’s.  Pinterest’s audience skews female and more affluent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Instagram/TikTok  is mainly mobile, while Pinterest in for mobile and desktop use.</a:t>
            </a:r>
          </a:p>
          <a:p>
            <a:pPr lvl="2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Pinterest users buy more – share their experiences</a:t>
            </a:r>
          </a:p>
        </p:txBody>
      </p:sp>
    </p:spTree>
    <p:extLst>
      <p:ext uri="{BB962C8B-B14F-4D97-AF65-F5344CB8AC3E}">
        <p14:creationId xmlns:p14="http://schemas.microsoft.com/office/powerpoint/2010/main" val="409451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For Your Project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495800"/>
          </a:xfrm>
        </p:spPr>
        <p:txBody>
          <a:bodyPr/>
          <a:lstStyle/>
          <a:p>
            <a:r>
              <a:rPr lang="en-US" dirty="0">
                <a:latin typeface="Tw Cen MT" charset="0"/>
              </a:rPr>
              <a:t>For final project, work with the following assumptions for Social Media:</a:t>
            </a:r>
          </a:p>
          <a:p>
            <a:pPr lvl="1"/>
            <a:r>
              <a:rPr lang="en-US" dirty="0">
                <a:latin typeface="Tw Cen MT" charset="0"/>
              </a:rPr>
              <a:t>Having a brand page on Facebook, Instagram, X, YouTube and/or Pinterest are free</a:t>
            </a:r>
          </a:p>
          <a:p>
            <a:pPr lvl="1"/>
            <a:r>
              <a:rPr lang="en-US" dirty="0">
                <a:latin typeface="Tw Cen MT" charset="0"/>
              </a:rPr>
              <a:t>Facebook, Instagram, X, YouTube, other Social Advertising cost $ as noted in the project manual. </a:t>
            </a:r>
          </a:p>
          <a:p>
            <a:pPr lvl="1"/>
            <a:r>
              <a:rPr lang="en-US" dirty="0">
                <a:latin typeface="Tw Cen MT" charset="0"/>
              </a:rPr>
              <a:t>Purchase space and allocate as explained</a:t>
            </a:r>
          </a:p>
          <a:p>
            <a:pPr marL="0" indent="0">
              <a:buNone/>
            </a:pPr>
            <a:r>
              <a:rPr lang="en-US" sz="3200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167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324230559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Core Benefits:  Any Time, Any Where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E68331C-F1F8-3743-8E0B-85EBD32D91F8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3" r="-11523"/>
          <a:stretch>
            <a:fillRect/>
          </a:stretch>
        </p:blipFill>
        <p:spPr>
          <a:xfrm>
            <a:off x="612775" y="1600200"/>
            <a:ext cx="8153400" cy="4495800"/>
          </a:xfrm>
          <a:noFill/>
        </p:spPr>
      </p:pic>
    </p:spTree>
    <p:extLst>
      <p:ext uri="{BB962C8B-B14F-4D97-AF65-F5344CB8AC3E}">
        <p14:creationId xmlns:p14="http://schemas.microsoft.com/office/powerpoint/2010/main" val="15046608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A0B9-02A9-3A74-1DF1-D0D91419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 has exploded 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417B55EC-FB57-BB5F-524C-C888DAB12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76" y="1686028"/>
            <a:ext cx="8077200" cy="2180844"/>
          </a:xfrm>
        </p:spPr>
      </p:pic>
      <p:pic>
        <p:nvPicPr>
          <p:cNvPr id="7" name="Picture 6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08EF05F1-7518-FD8C-45FD-84E0C9545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14800"/>
            <a:ext cx="3299976" cy="17599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77A7F5-377E-33AB-F763-2788DD6BBC76}"/>
              </a:ext>
            </a:extLst>
          </p:cNvPr>
          <p:cNvSpPr txBox="1">
            <a:spLocks/>
          </p:cNvSpPr>
          <p:nvPr/>
        </p:nvSpPr>
        <p:spPr bwMode="auto">
          <a:xfrm>
            <a:off x="582534" y="4114800"/>
            <a:ext cx="4675266" cy="24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19088" indent="-319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9763" indent="-273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000" dirty="0">
                <a:solidFill>
                  <a:schemeClr val="tx2"/>
                </a:solidFill>
                <a:latin typeface="Tw Cen MT" charset="0"/>
              </a:rPr>
              <a:t>$173 billion in ad spending in 2022</a:t>
            </a:r>
          </a:p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000" dirty="0">
                <a:solidFill>
                  <a:schemeClr val="tx2"/>
                </a:solidFill>
                <a:latin typeface="Tw Cen MT" charset="0"/>
              </a:rPr>
              <a:t>$234 billion estimated spending in 2024</a:t>
            </a:r>
          </a:p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000" dirty="0">
                <a:solidFill>
                  <a:schemeClr val="tx2"/>
                </a:solidFill>
                <a:latin typeface="Tw Cen MT" charset="0"/>
              </a:rPr>
              <a:t>$277 billion estimated spending in 2025</a:t>
            </a:r>
          </a:p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000" dirty="0">
                <a:solidFill>
                  <a:schemeClr val="tx2"/>
                </a:solidFill>
                <a:latin typeface="Tw Cen MT" charset="0"/>
              </a:rPr>
              <a:t>Over 90% of marketers use social media for marketing, paid and unpaid</a:t>
            </a:r>
          </a:p>
        </p:txBody>
      </p:sp>
      <p:pic>
        <p:nvPicPr>
          <p:cNvPr id="10" name="Picture 9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2C6CB1A2-C779-EB5A-6F93-74AD19FC9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19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 charset="0"/>
              </a:rPr>
              <a:t>Smart Phone Usage is Exploding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EED040D-DA20-AA45-829D-92533606CB2C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43502" y="6237569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Tahoma" charset="0"/>
              </a:rPr>
              <a:t>2018 data</a:t>
            </a:r>
          </a:p>
        </p:txBody>
      </p:sp>
      <p:pic>
        <p:nvPicPr>
          <p:cNvPr id="6" name="Picture 5" descr="A cell phone with a screen showing the time&#10;&#10;Description automatically generated with medium confidence">
            <a:extLst>
              <a:ext uri="{FF2B5EF4-FFF2-40B4-BE49-F238E27FC236}">
                <a16:creationId xmlns:a16="http://schemas.microsoft.com/office/drawing/2014/main" id="{D0455DBB-FD96-21FB-A222-5E18F151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4" y="1446865"/>
            <a:ext cx="8140829" cy="45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678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8021-5E7E-1C24-483E-33199F114952}"/>
              </a:ext>
            </a:extLst>
          </p:cNvPr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Tahoma" charset="0"/>
              </a:rPr>
              <a:t>Global and cross-generational</a:t>
            </a:r>
          </a:p>
        </p:txBody>
      </p:sp>
      <p:pic>
        <p:nvPicPr>
          <p:cNvPr id="4" name="Picture 3" descr="A graph of the country&#10;&#10;Description automatically generated with medium confidence">
            <a:extLst>
              <a:ext uri="{FF2B5EF4-FFF2-40B4-BE49-F238E27FC236}">
                <a16:creationId xmlns:a16="http://schemas.microsoft.com/office/drawing/2014/main" id="{4F4AA40F-1638-61AA-FE40-5AB29FF8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63" y="1590303"/>
            <a:ext cx="1888094" cy="4866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CBBDB-82ED-2272-C8F5-340D4713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02" y="1590303"/>
            <a:ext cx="3010150" cy="4866410"/>
          </a:xfrm>
          <a:prstGeom prst="rect">
            <a:avLst/>
          </a:prstGeom>
        </p:spPr>
      </p:pic>
      <p:pic>
        <p:nvPicPr>
          <p:cNvPr id="12" name="Picture 11" descr="A poster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DF67583A-A07F-2181-E14B-56109945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43" y="1590303"/>
            <a:ext cx="3538858" cy="4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175" cy="990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ahoma" charset="0"/>
              </a:rPr>
              <a:t>Mobile “Advertising” Tactics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Text Messaging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Display Advertisements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Promotions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Search</a:t>
            </a:r>
            <a:br>
              <a:rPr lang="en-US" dirty="0">
                <a:latin typeface="Tahoma" charset="0"/>
              </a:rPr>
            </a:b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Mobile Social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C2073A69-8E4C-1D4B-8AC7-6E1BAB7B4811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879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Streaming video and audio</a:t>
            </a:r>
          </a:p>
        </p:txBody>
      </p:sp>
      <p:sp>
        <p:nvSpPr>
          <p:cNvPr id="59394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4078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3FAF39E-97B7-BD41-B74B-027C6BD79BB7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24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Streaming Video/Connected TV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5088"/>
            <a:ext cx="8782752" cy="34655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1800" dirty="0">
              <a:latin typeface="Tahoma" charset="0"/>
            </a:endParaRPr>
          </a:p>
          <a:p>
            <a:pPr lvl="1" eaLnBrk="1" hangingPunct="1"/>
            <a:r>
              <a:rPr lang="en-US" sz="1800" dirty="0">
                <a:latin typeface="Tahoma" charset="0"/>
              </a:rPr>
              <a:t>Ads placed within streaming video content on the internet 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Free or lower cost online video content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Video ads are placed generally within the content of the TV show or movie</a:t>
            </a:r>
            <a:br>
              <a:rPr lang="en-US" sz="1800" dirty="0">
                <a:latin typeface="Tahoma" charset="0"/>
              </a:rPr>
            </a:br>
            <a:endParaRPr lang="en-US" sz="1800" dirty="0">
              <a:latin typeface="Tahoma" charset="0"/>
            </a:endParaRPr>
          </a:p>
          <a:p>
            <a:pPr lvl="1" eaLnBrk="1" hangingPunct="1"/>
            <a:r>
              <a:rPr lang="en-US" sz="1800" dirty="0">
                <a:latin typeface="Tahoma" charset="0"/>
              </a:rPr>
              <a:t>Growing opportunity as content consolidation grows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About $1 billion was spent on streaming video ads in 2007</a:t>
            </a:r>
          </a:p>
          <a:p>
            <a:pPr lvl="2" eaLnBrk="1" hangingPunct="1"/>
            <a:r>
              <a:rPr lang="en-US" sz="1800" dirty="0">
                <a:latin typeface="Tahoma" charset="0"/>
              </a:rPr>
              <a:t>Over $62 billion was spent on streaming video ads in 2024</a:t>
            </a:r>
          </a:p>
          <a:p>
            <a:pPr lvl="3"/>
            <a:r>
              <a:rPr lang="en-US" sz="1500" dirty="0">
                <a:latin typeface="Tahoma" charset="0"/>
              </a:rPr>
              <a:t>Of this $24 Billion on Connected TV like Hulu and Prime</a:t>
            </a:r>
          </a:p>
          <a:p>
            <a:pPr eaLnBrk="1" hangingPunct="1">
              <a:buFont typeface="Wingdings" charset="0"/>
              <a:buNone/>
            </a:pPr>
            <a:endParaRPr lang="en-US" sz="1800" dirty="0">
              <a:latin typeface="Tahoma" charset="0"/>
            </a:endParaRPr>
          </a:p>
        </p:txBody>
      </p:sp>
      <p:pic>
        <p:nvPicPr>
          <p:cNvPr id="60420" name="Picture 5" descr="c8c613e5811c3cc4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" y="4648200"/>
            <a:ext cx="4954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F3CFD-00C3-90CE-D37B-1A031F3D2492}"/>
              </a:ext>
            </a:extLst>
          </p:cNvPr>
          <p:cNvSpPr txBox="1"/>
          <p:nvPr/>
        </p:nvSpPr>
        <p:spPr>
          <a:xfrm>
            <a:off x="6172200" y="4294138"/>
            <a:ext cx="179004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Hulu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Peacock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Sling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Paramount+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Max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2"/>
                </a:solidFill>
                <a:effectLst/>
                <a:latin typeface="Gotham"/>
              </a:rPr>
              <a:t>Pluto TV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Gotham"/>
              </a:rPr>
              <a:t>Amazon Prime</a:t>
            </a:r>
            <a:endParaRPr lang="en-US" sz="2000" b="0" i="0" dirty="0">
              <a:solidFill>
                <a:schemeClr val="tx2"/>
              </a:solidFill>
              <a:effectLst/>
              <a:latin typeface="Gotha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595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ahoma" charset="0"/>
              </a:rPr>
              <a:t>Music Streaming’s Mobile Explosion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81000" y="1639887"/>
            <a:ext cx="6248400" cy="4684713"/>
          </a:xfrm>
        </p:spPr>
        <p:txBody>
          <a:bodyPr/>
          <a:lstStyle/>
          <a:p>
            <a:r>
              <a:rPr lang="en-US" sz="2400" dirty="0">
                <a:latin typeface="Tahoma" charset="0"/>
              </a:rPr>
              <a:t>More than half of all Spotify / Apple Music usage comes from mobile</a:t>
            </a:r>
            <a:br>
              <a:rPr lang="en-US" sz="2400" dirty="0">
                <a:latin typeface="Tahoma" charset="0"/>
              </a:rPr>
            </a:br>
            <a:endParaRPr lang="en-US" sz="2400" dirty="0">
              <a:latin typeface="Tahoma" charset="0"/>
            </a:endParaRPr>
          </a:p>
          <a:p>
            <a:r>
              <a:rPr lang="en-US" sz="2400" dirty="0">
                <a:latin typeface="Tahoma" charset="0"/>
              </a:rPr>
              <a:t>Spotify among the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most used apps, with 365 million active monthly users in 2023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247FA16-5605-F946-A2B2-06EFC84FD946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3" name="Picture 2" descr="A green circle with black lines in it&#10;&#10;Description automatically generated">
            <a:extLst>
              <a:ext uri="{FF2B5EF4-FFF2-40B4-BE49-F238E27FC236}">
                <a16:creationId xmlns:a16="http://schemas.microsoft.com/office/drawing/2014/main" id="{0DD8C3AB-10AD-49FF-4817-DD191F485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978891"/>
            <a:ext cx="1422400" cy="1422400"/>
          </a:xfrm>
          <a:prstGeom prst="rect">
            <a:avLst/>
          </a:prstGeom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2C96B739-69AB-3880-260E-E219C8CBE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2" y="3975316"/>
            <a:ext cx="7546975" cy="21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0425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graph with numbers and text&#10;&#10;Description automatically generated">
            <a:extLst>
              <a:ext uri="{FF2B5EF4-FFF2-40B4-BE49-F238E27FC236}">
                <a16:creationId xmlns:a16="http://schemas.microsoft.com/office/drawing/2014/main" id="{5B93C654-F147-FFD7-7D11-164F7159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9726"/>
            <a:ext cx="8102600" cy="61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Highly Targetable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Via the user, through their sign-up profile</a:t>
            </a:r>
          </a:p>
          <a:p>
            <a:pPr marL="0" indent="0">
              <a:buNone/>
            </a:pP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</a:rPr>
              <a:t>Basic Demographic Characteristics</a:t>
            </a:r>
          </a:p>
          <a:p>
            <a:pPr lvl="1"/>
            <a:r>
              <a:rPr lang="en-US" dirty="0">
                <a:latin typeface="Tahoma" charset="0"/>
              </a:rPr>
              <a:t>Geographic:  register via their zip code</a:t>
            </a:r>
          </a:p>
          <a:p>
            <a:pPr lvl="1"/>
            <a:r>
              <a:rPr lang="en-US" dirty="0">
                <a:latin typeface="Tahoma" charset="0"/>
              </a:rPr>
              <a:t>Genre:  type of music</a:t>
            </a:r>
          </a:p>
          <a:p>
            <a:pPr lvl="1"/>
            <a:r>
              <a:rPr lang="en-US" dirty="0">
                <a:latin typeface="Tahoma" charset="0"/>
              </a:rPr>
              <a:t>By the type of device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D445FD8C-76E8-4D49-A640-D1B91C7BD158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943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4352D46-5210-AD47-A610-C62323C3839F}" type="slidenum">
              <a:rPr lang="en-US" sz="140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 Tactics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33400"/>
            <a:ext cx="8534400" cy="5105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b="1" i="1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/>
            <a:endParaRPr lang="en-US">
              <a:latin typeface="Tahoma" charset="0"/>
            </a:endParaRPr>
          </a:p>
        </p:txBody>
      </p:sp>
      <p:sp>
        <p:nvSpPr>
          <p:cNvPr id="36870" name="Content Placeholder 2"/>
          <p:cNvSpPr txBox="1">
            <a:spLocks/>
          </p:cNvSpPr>
          <p:nvPr/>
        </p:nvSpPr>
        <p:spPr bwMode="auto">
          <a:xfrm>
            <a:off x="485552" y="1997986"/>
            <a:ext cx="421871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19088" indent="-319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9763" indent="-2730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charset="0"/>
              <a:buChar char=""/>
            </a:pP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main ways to use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in your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media plan: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defTabSz="914400" fontAlgn="base">
              <a:spcBef>
                <a:spcPts val="550"/>
              </a:spcBef>
              <a:spcAft>
                <a:spcPct val="0"/>
              </a:spcAft>
              <a:buClr>
                <a:srgbClr val="94B6D2"/>
              </a:buClr>
              <a:buSzPct val="70000"/>
              <a:buFont typeface="Wingdings 2" charset="0"/>
              <a:buChar char=""/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Unpaid - manage ‘free’ content on your page </a:t>
            </a:r>
            <a:b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defTabSz="914400" fontAlgn="base">
              <a:spcBef>
                <a:spcPts val="550"/>
              </a:spcBef>
              <a:spcAft>
                <a:spcPct val="0"/>
              </a:spcAft>
              <a:buClr>
                <a:srgbClr val="94B6D2"/>
              </a:buClr>
              <a:buSzPct val="70000"/>
              <a:buFont typeface="Wingdings 2" charset="0"/>
              <a:buChar char=""/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– buying ads on social media sites</a:t>
            </a:r>
          </a:p>
        </p:txBody>
      </p:sp>
      <p:pic>
        <p:nvPicPr>
          <p:cNvPr id="5" name="Picture 4" descr="A screenshot of a social media page&#10;&#10;Description automatically generated">
            <a:extLst>
              <a:ext uri="{FF2B5EF4-FFF2-40B4-BE49-F238E27FC236}">
                <a16:creationId xmlns:a16="http://schemas.microsoft.com/office/drawing/2014/main" id="{1AEA70CE-287F-C34C-9F79-DF059E5C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2" y="1433489"/>
            <a:ext cx="3830781" cy="5218239"/>
          </a:xfrm>
          <a:prstGeom prst="rect">
            <a:avLst/>
          </a:prstGeom>
        </p:spPr>
      </p:pic>
      <p:pic>
        <p:nvPicPr>
          <p:cNvPr id="6" name="Picture 5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6B80D309-1973-ED07-2097-A82F2230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37806"/>
            <a:ext cx="3810000" cy="52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Social Media Marketing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52045" cy="4495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Tw Cen MT" charset="0"/>
              </a:rPr>
              <a:t> </a:t>
            </a: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your platform profile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Accurate, complete, active, and interlinked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 content to your profile page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and entertaining posts, videos, stories, live feeds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Engage with followers and audiences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Like, share, comment &amp; follow – customers/influencers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Advertise on platform using sponsored content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 methods to target key audiences</a:t>
            </a:r>
          </a:p>
          <a:p>
            <a:pPr>
              <a:spcBef>
                <a:spcPts val="600"/>
              </a:spcBef>
            </a:pP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influencers to “tell-not-sell” to their followers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Influencer marketing to bring authenticity &amp; targeted reach</a:t>
            </a:r>
          </a:p>
          <a:p>
            <a:pPr>
              <a:spcBef>
                <a:spcPts val="600"/>
              </a:spcBef>
            </a:pP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Measure your impact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web analytics to see what is working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6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alendar&#10;&#10;Description automatically generated">
            <a:extLst>
              <a:ext uri="{FF2B5EF4-FFF2-40B4-BE49-F238E27FC236}">
                <a16:creationId xmlns:a16="http://schemas.microsoft.com/office/drawing/2014/main" id="{D1C42BA7-DD08-936D-CEF5-6A3FA8FF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0"/>
            <a:ext cx="854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7EA3579F-B7FA-B2E6-FFE2-5803F50C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4800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7A3F22-703B-973C-DE4F-4018A3F31D28}"/>
              </a:ext>
            </a:extLst>
          </p:cNvPr>
          <p:cNvSpPr/>
          <p:nvPr/>
        </p:nvSpPr>
        <p:spPr>
          <a:xfrm>
            <a:off x="838200" y="5562600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02815-2F11-9D65-5B23-E3B5FB76B1ED}"/>
              </a:ext>
            </a:extLst>
          </p:cNvPr>
          <p:cNvSpPr/>
          <p:nvPr/>
        </p:nvSpPr>
        <p:spPr>
          <a:xfrm>
            <a:off x="2286000" y="5773882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69ABA-E407-EB19-B500-49163E73B10D}"/>
              </a:ext>
            </a:extLst>
          </p:cNvPr>
          <p:cNvSpPr/>
          <p:nvPr/>
        </p:nvSpPr>
        <p:spPr>
          <a:xfrm>
            <a:off x="3642360" y="5583382"/>
            <a:ext cx="874222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3.06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4C723-B8AB-BA3E-18F9-F780852F9783}"/>
              </a:ext>
            </a:extLst>
          </p:cNvPr>
          <p:cNvSpPr/>
          <p:nvPr/>
        </p:nvSpPr>
        <p:spPr>
          <a:xfrm>
            <a:off x="5072553" y="5562600"/>
            <a:ext cx="874222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0A5CA-B823-49FA-8BA6-8D63BEFE67BD}"/>
              </a:ext>
            </a:extLst>
          </p:cNvPr>
          <p:cNvSpPr/>
          <p:nvPr/>
        </p:nvSpPr>
        <p:spPr>
          <a:xfrm>
            <a:off x="6502746" y="5799513"/>
            <a:ext cx="874222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850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3C52E-E0E3-8BE2-F803-2F8C14959702}"/>
              </a:ext>
            </a:extLst>
          </p:cNvPr>
          <p:cNvSpPr/>
          <p:nvPr/>
        </p:nvSpPr>
        <p:spPr>
          <a:xfrm>
            <a:off x="7913543" y="5773882"/>
            <a:ext cx="874222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social media marketing platforms&#10;&#10;Description automatically generated">
            <a:extLst>
              <a:ext uri="{FF2B5EF4-FFF2-40B4-BE49-F238E27FC236}">
                <a16:creationId xmlns:a16="http://schemas.microsoft.com/office/drawing/2014/main" id="{A360B778-377C-2664-307E-A8E1E32F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324600" cy="6816513"/>
          </a:xfrm>
          <a:prstGeom prst="rect">
            <a:avLst/>
          </a:prstGeom>
        </p:spPr>
      </p:pic>
      <p:pic>
        <p:nvPicPr>
          <p:cNvPr id="4" name="Picture 3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F343A111-80BC-2681-017C-F5BC4FD5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94400"/>
            <a:ext cx="720399" cy="7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FC47F08E-E32C-A1DA-6B66-C048263CE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49027"/>
            <a:ext cx="6389914" cy="6290073"/>
          </a:xfrm>
        </p:spPr>
      </p:pic>
      <p:pic>
        <p:nvPicPr>
          <p:cNvPr id="6" name="Picture 5" descr="A chart with numbers and dots&#10;&#10;Description automatically generated with medium confidence">
            <a:extLst>
              <a:ext uri="{FF2B5EF4-FFF2-40B4-BE49-F238E27FC236}">
                <a16:creationId xmlns:a16="http://schemas.microsoft.com/office/drawing/2014/main" id="{AA1270D9-E2CE-C1D6-186A-A91B141E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584" y="369809"/>
            <a:ext cx="2230161" cy="61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9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 in Unpaid Social Media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sz="quarter" idx="1"/>
          </p:nvPr>
        </p:nvSpPr>
        <p:spPr>
          <a:xfrm>
            <a:off x="579645" y="15240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Know when and how to find your audience</a:t>
            </a:r>
            <a:b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Engage in 2-way communications </a:t>
            </a:r>
          </a:p>
          <a:p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Not just talking to them, but listening as well</a:t>
            </a:r>
            <a:b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Integrate marketing messages from social media into all forms of your marketing mix</a:t>
            </a:r>
            <a:b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Create Awesome Content!!!</a:t>
            </a:r>
          </a:p>
        </p:txBody>
      </p:sp>
    </p:spTree>
    <p:extLst>
      <p:ext uri="{BB962C8B-B14F-4D97-AF65-F5344CB8AC3E}">
        <p14:creationId xmlns:p14="http://schemas.microsoft.com/office/powerpoint/2010/main" val="156347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ahoma" charset="0"/>
              </a:rPr>
              <a:t>Content (and Branding) Drives All!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9BF0605-405D-AE48-8FB4-04DBC6680E41}" type="slidenum">
              <a:rPr lang="en-US" sz="1400">
                <a:solidFill>
                  <a:prstClr val="black"/>
                </a:solidFill>
              </a:rPr>
              <a:pPr eaLnBrk="1" hangingPunct="1">
                <a:defRPr/>
              </a:pPr>
              <a:t>9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04800" y="6443663"/>
            <a:ext cx="701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Tahoma" charset="0"/>
            </a:endParaRP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26431"/>
            <a:ext cx="2247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29744"/>
            <a:ext cx="1961997" cy="159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9263"/>
            <a:ext cx="381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4411"/>
            <a:ext cx="3744572" cy="233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5E787B-D8A8-D344-B428-84D12F51AD09}"/>
              </a:ext>
            </a:extLst>
          </p:cNvPr>
          <p:cNvSpPr txBox="1"/>
          <p:nvPr/>
        </p:nvSpPr>
        <p:spPr>
          <a:xfrm>
            <a:off x="6961528" y="3951824"/>
            <a:ext cx="1804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Lives across all points of consumer contact</a:t>
            </a:r>
          </a:p>
        </p:txBody>
      </p:sp>
    </p:spTree>
    <p:extLst>
      <p:ext uri="{BB962C8B-B14F-4D97-AF65-F5344CB8AC3E}">
        <p14:creationId xmlns:p14="http://schemas.microsoft.com/office/powerpoint/2010/main" val="2705397887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3611</TotalTime>
  <Words>825</Words>
  <Application>Microsoft Macintosh PowerPoint</Application>
  <PresentationFormat>On-screen Show (4:3)</PresentationFormat>
  <Paragraphs>127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Gotham</vt:lpstr>
      <vt:lpstr>Rockwell</vt:lpstr>
      <vt:lpstr>Tahoma</vt:lpstr>
      <vt:lpstr>Times New Roman</vt:lpstr>
      <vt:lpstr>Tw Cen MT</vt:lpstr>
      <vt:lpstr>Wingdings</vt:lpstr>
      <vt:lpstr>Wingdings 2</vt:lpstr>
      <vt:lpstr>Foundry</vt:lpstr>
      <vt:lpstr>Interactive Media:  Social Media</vt:lpstr>
      <vt:lpstr>Social media has exploded </vt:lpstr>
      <vt:lpstr>Social Media Tactics</vt:lpstr>
      <vt:lpstr>Social Media Marketing</vt:lpstr>
      <vt:lpstr>PowerPoint Presentation</vt:lpstr>
      <vt:lpstr>PowerPoint Presentation</vt:lpstr>
      <vt:lpstr>PowerPoint Presentation</vt:lpstr>
      <vt:lpstr>Success in Unpaid Social Media</vt:lpstr>
      <vt:lpstr>Content (and Branding) Drives All!</vt:lpstr>
      <vt:lpstr>Content Creation Skills</vt:lpstr>
      <vt:lpstr>The Three ”A” of Social Media Engagement </vt:lpstr>
      <vt:lpstr>PowerPoint Presentation</vt:lpstr>
      <vt:lpstr>Some Social Media Ads Moving to Cost Per Click </vt:lpstr>
      <vt:lpstr>Promoted Accounts</vt:lpstr>
      <vt:lpstr>Promoted Posts</vt:lpstr>
      <vt:lpstr>Visual Sharing Sites</vt:lpstr>
      <vt:lpstr>For Your Project</vt:lpstr>
      <vt:lpstr>mobile</vt:lpstr>
      <vt:lpstr>Core Benefits:  Any Time, Any Where</vt:lpstr>
      <vt:lpstr>Smart Phone Usage is Exploding</vt:lpstr>
      <vt:lpstr>PowerPoint Presentation</vt:lpstr>
      <vt:lpstr>Mobile “Advertising” Tactics</vt:lpstr>
      <vt:lpstr>Streaming video and audio</vt:lpstr>
      <vt:lpstr>Streaming Video/Connected TV</vt:lpstr>
      <vt:lpstr>Music Streaming’s Mobile Explosion</vt:lpstr>
      <vt:lpstr>PowerPoint Presentation</vt:lpstr>
      <vt:lpstr>Highly Targetable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55</cp:revision>
  <dcterms:created xsi:type="dcterms:W3CDTF">2009-11-24T05:52:46Z</dcterms:created>
  <dcterms:modified xsi:type="dcterms:W3CDTF">2025-11-20T22:50:40Z</dcterms:modified>
</cp:coreProperties>
</file>