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805" r:id="rId1"/>
  </p:sldMasterIdLst>
  <p:notesMasterIdLst>
    <p:notesMasterId r:id="rId39"/>
  </p:notesMasterIdLst>
  <p:handoutMasterIdLst>
    <p:handoutMasterId r:id="rId40"/>
  </p:handoutMasterIdLst>
  <p:sldIdLst>
    <p:sldId id="299" r:id="rId2"/>
    <p:sldId id="307" r:id="rId3"/>
    <p:sldId id="314" r:id="rId4"/>
    <p:sldId id="315" r:id="rId5"/>
    <p:sldId id="316" r:id="rId6"/>
    <p:sldId id="317" r:id="rId7"/>
    <p:sldId id="318" r:id="rId8"/>
    <p:sldId id="308" r:id="rId9"/>
    <p:sldId id="309" r:id="rId10"/>
    <p:sldId id="310" r:id="rId11"/>
    <p:sldId id="311" r:id="rId12"/>
    <p:sldId id="312" r:id="rId13"/>
    <p:sldId id="313" r:id="rId14"/>
    <p:sldId id="334" r:id="rId15"/>
    <p:sldId id="335" r:id="rId16"/>
    <p:sldId id="319" r:id="rId17"/>
    <p:sldId id="320" r:id="rId18"/>
    <p:sldId id="321" r:id="rId19"/>
    <p:sldId id="322" r:id="rId20"/>
    <p:sldId id="323" r:id="rId21"/>
    <p:sldId id="324" r:id="rId22"/>
    <p:sldId id="336" r:id="rId23"/>
    <p:sldId id="325" r:id="rId24"/>
    <p:sldId id="326" r:id="rId25"/>
    <p:sldId id="327" r:id="rId26"/>
    <p:sldId id="328" r:id="rId27"/>
    <p:sldId id="329" r:id="rId28"/>
    <p:sldId id="330" r:id="rId29"/>
    <p:sldId id="331" r:id="rId30"/>
    <p:sldId id="332" r:id="rId31"/>
    <p:sldId id="333" r:id="rId32"/>
    <p:sldId id="339" r:id="rId33"/>
    <p:sldId id="360" r:id="rId34"/>
    <p:sldId id="340" r:id="rId35"/>
    <p:sldId id="338" r:id="rId36"/>
    <p:sldId id="341" r:id="rId37"/>
    <p:sldId id="361" r:id="rId38"/>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p:cViewPr varScale="1">
        <p:scale>
          <a:sx n="93" d="100"/>
          <a:sy n="93" d="100"/>
        </p:scale>
        <p:origin x="1336" y="20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6AA2FF7-FEEE-15AD-698C-1AA2BC538E43}"/>
              </a:ext>
            </a:extLst>
          </p:cNvPr>
          <p:cNvSpPr>
            <a:spLocks noGrp="1" noRot="1" noChangeAspect="1" noChangeArrowheads="1" noTextEdit="1"/>
          </p:cNvSpPr>
          <p:nvPr>
            <p:ph type="sldImg" idx="2"/>
          </p:nvPr>
        </p:nvSpPr>
        <p:spPr bwMode="auto">
          <a:xfrm>
            <a:off x="866775" y="692150"/>
            <a:ext cx="512445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a:extLst>
              <a:ext uri="{FF2B5EF4-FFF2-40B4-BE49-F238E27FC236}">
                <a16:creationId xmlns:a16="http://schemas.microsoft.com/office/drawing/2014/main" id="{2652AFC6-0DDB-8A68-EE39-2301F77359F3}"/>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38DC923-44CD-06F6-67A8-94B1F84D0FCC}"/>
              </a:ext>
            </a:extLst>
          </p:cNvPr>
          <p:cNvGrpSpPr>
            <a:grpSpLocks/>
          </p:cNvGrpSpPr>
          <p:nvPr/>
        </p:nvGrpSpPr>
        <p:grpSpPr bwMode="auto">
          <a:xfrm>
            <a:off x="0" y="1460500"/>
            <a:ext cx="10287000" cy="46038"/>
            <a:chOff x="0" y="1613647"/>
            <a:chExt cx="9144000" cy="45291"/>
          </a:xfrm>
        </p:grpSpPr>
        <p:cxnSp>
          <p:nvCxnSpPr>
            <p:cNvPr id="5" name="Straight Connector 4">
              <a:extLst>
                <a:ext uri="{FF2B5EF4-FFF2-40B4-BE49-F238E27FC236}">
                  <a16:creationId xmlns:a16="http://schemas.microsoft.com/office/drawing/2014/main" id="{25714D58-1775-7C6C-EC5D-D99C9F4C9D5A}"/>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8B8045F-2EBC-1140-B69C-26AA8B9D9148}"/>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4E3FE54A-3B9A-781C-D1E2-33AA7BF58D3D}"/>
              </a:ext>
            </a:extLst>
          </p:cNvPr>
          <p:cNvGrpSpPr>
            <a:grpSpLocks/>
          </p:cNvGrpSpPr>
          <p:nvPr/>
        </p:nvGrpSpPr>
        <p:grpSpPr bwMode="auto">
          <a:xfrm>
            <a:off x="0" y="4953000"/>
            <a:ext cx="10287000" cy="46038"/>
            <a:chOff x="0" y="1613647"/>
            <a:chExt cx="9144000" cy="45291"/>
          </a:xfrm>
        </p:grpSpPr>
        <p:cxnSp>
          <p:nvCxnSpPr>
            <p:cNvPr id="8" name="Straight Connector 7">
              <a:extLst>
                <a:ext uri="{FF2B5EF4-FFF2-40B4-BE49-F238E27FC236}">
                  <a16:creationId xmlns:a16="http://schemas.microsoft.com/office/drawing/2014/main" id="{082127B0-BBB4-7B1A-B2C2-F853A42955F0}"/>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72A9A6-EA1F-AB72-BB6E-D21ED393248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E878CA71-8932-4318-90FA-9F68077954AB}"/>
              </a:ext>
            </a:extLst>
          </p:cNvPr>
          <p:cNvSpPr>
            <a:spLocks noChangeAspect="1"/>
          </p:cNvSpPr>
          <p:nvPr/>
        </p:nvSpPr>
        <p:spPr>
          <a:xfrm>
            <a:off x="136154" y="85168"/>
            <a:ext cx="4987178"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sp>
        <p:nvSpPr>
          <p:cNvPr id="11" name="Oval 10">
            <a:extLst>
              <a:ext uri="{FF2B5EF4-FFF2-40B4-BE49-F238E27FC236}">
                <a16:creationId xmlns:a16="http://schemas.microsoft.com/office/drawing/2014/main" id="{499567F6-7B27-D5F5-FDA6-4C3C65EA8256}"/>
              </a:ext>
            </a:extLst>
          </p:cNvPr>
          <p:cNvSpPr/>
          <p:nvPr/>
        </p:nvSpPr>
        <p:spPr>
          <a:xfrm>
            <a:off x="201706" y="112061"/>
            <a:ext cx="4726412"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a:extLst>
              <a:ext uri="{FF2B5EF4-FFF2-40B4-BE49-F238E27FC236}">
                <a16:creationId xmlns:a16="http://schemas.microsoft.com/office/drawing/2014/main" id="{44FEBF3D-BE42-C064-ED20-4B81EF8FF927}"/>
              </a:ext>
            </a:extLst>
          </p:cNvPr>
          <p:cNvSpPr/>
          <p:nvPr/>
        </p:nvSpPr>
        <p:spPr>
          <a:xfrm>
            <a:off x="297518" y="138955"/>
            <a:ext cx="4487374"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a:extLst>
              <a:ext uri="{FF2B5EF4-FFF2-40B4-BE49-F238E27FC236}">
                <a16:creationId xmlns:a16="http://schemas.microsoft.com/office/drawing/2014/main" id="{7D04247E-FC12-D404-144D-DC8DAC6012E7}"/>
              </a:ext>
            </a:extLst>
          </p:cNvPr>
          <p:cNvSpPr/>
          <p:nvPr/>
        </p:nvSpPr>
        <p:spPr>
          <a:xfrm>
            <a:off x="297518" y="138953"/>
            <a:ext cx="4384154"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sp>
        <p:nvSpPr>
          <p:cNvPr id="2" name="Title 1"/>
          <p:cNvSpPr>
            <a:spLocks noGrp="1"/>
          </p:cNvSpPr>
          <p:nvPr>
            <p:ph type="ctrTitle"/>
          </p:nvPr>
        </p:nvSpPr>
        <p:spPr>
          <a:xfrm>
            <a:off x="4629150" y="1572768"/>
            <a:ext cx="5524119" cy="2130552"/>
          </a:xfrm>
        </p:spPr>
        <p:txBody>
          <a:bodyPr anchor="b"/>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629150" y="3711388"/>
            <a:ext cx="5524119"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Date Placeholder 3">
            <a:extLst>
              <a:ext uri="{FF2B5EF4-FFF2-40B4-BE49-F238E27FC236}">
                <a16:creationId xmlns:a16="http://schemas.microsoft.com/office/drawing/2014/main" id="{18114F5B-CFA0-D8DD-626F-95D2FD2F895F}"/>
              </a:ext>
            </a:extLst>
          </p:cNvPr>
          <p:cNvSpPr>
            <a:spLocks noGrp="1"/>
          </p:cNvSpPr>
          <p:nvPr>
            <p:ph type="dt" sz="half" idx="10"/>
          </p:nvPr>
        </p:nvSpPr>
        <p:spPr/>
        <p:txBody>
          <a:bodyPr/>
          <a:lstStyle>
            <a:lvl1pPr>
              <a:defRPr/>
            </a:lvl1pPr>
          </a:lstStyle>
          <a:p>
            <a:pPr>
              <a:defRPr/>
            </a:pPr>
            <a:fld id="{C141462D-62AE-F848-8A15-C96A4B4BF7B5}" type="datetime1">
              <a:rPr lang="en-US" altLang="en-US"/>
              <a:pPr>
                <a:defRPr/>
              </a:pPr>
              <a:t>8/22/22</a:t>
            </a:fld>
            <a:endParaRPr lang="en-US" altLang="en-US"/>
          </a:p>
        </p:txBody>
      </p:sp>
      <p:sp>
        <p:nvSpPr>
          <p:cNvPr id="15" name="Footer Placeholder 4">
            <a:extLst>
              <a:ext uri="{FF2B5EF4-FFF2-40B4-BE49-F238E27FC236}">
                <a16:creationId xmlns:a16="http://schemas.microsoft.com/office/drawing/2014/main" id="{7E0FD277-F760-029C-A1AC-41660E68EB00}"/>
              </a:ext>
            </a:extLst>
          </p:cNvPr>
          <p:cNvSpPr>
            <a:spLocks noGrp="1"/>
          </p:cNvSpPr>
          <p:nvPr>
            <p:ph type="ftr" sz="quarter" idx="11"/>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710B4976-7F64-0297-144B-3B3A2BAF6C6D}"/>
              </a:ext>
            </a:extLst>
          </p:cNvPr>
          <p:cNvSpPr>
            <a:spLocks noGrp="1"/>
          </p:cNvSpPr>
          <p:nvPr>
            <p:ph type="sldNum" sz="quarter" idx="12"/>
          </p:nvPr>
        </p:nvSpPr>
        <p:spPr/>
        <p:txBody>
          <a:bodyPr/>
          <a:lstStyle>
            <a:lvl1pPr>
              <a:defRPr/>
            </a:lvl1pPr>
          </a:lstStyle>
          <a:p>
            <a:pPr>
              <a:defRPr/>
            </a:pPr>
            <a:fld id="{16E760D2-031B-4740-9DDC-7542991A722F}" type="slidenum">
              <a:rPr lang="en-US" altLang="en-US"/>
              <a:pPr>
                <a:defRPr/>
              </a:pPr>
              <a:t>‹#›</a:t>
            </a:fld>
            <a:endParaRPr lang="en-US" altLang="en-US"/>
          </a:p>
        </p:txBody>
      </p:sp>
    </p:spTree>
    <p:extLst>
      <p:ext uri="{BB962C8B-B14F-4D97-AF65-F5344CB8AC3E}">
        <p14:creationId xmlns:p14="http://schemas.microsoft.com/office/powerpoint/2010/main" val="414909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CD38CF93-1538-3131-7A72-CE0203E2979E}"/>
              </a:ext>
            </a:extLst>
          </p:cNvPr>
          <p:cNvGrpSpPr>
            <a:grpSpLocks/>
          </p:cNvGrpSpPr>
          <p:nvPr/>
        </p:nvGrpSpPr>
        <p:grpSpPr bwMode="auto">
          <a:xfrm>
            <a:off x="0" y="1179513"/>
            <a:ext cx="10287000" cy="44450"/>
            <a:chOff x="0" y="1613647"/>
            <a:chExt cx="9144000" cy="45291"/>
          </a:xfrm>
        </p:grpSpPr>
        <p:cxnSp>
          <p:nvCxnSpPr>
            <p:cNvPr id="6" name="Straight Connector 5">
              <a:extLst>
                <a:ext uri="{FF2B5EF4-FFF2-40B4-BE49-F238E27FC236}">
                  <a16:creationId xmlns:a16="http://schemas.microsoft.com/office/drawing/2014/main" id="{26D3E16E-BBA6-F08A-3CC3-16FBF2AF55A9}"/>
                </a:ext>
              </a:extLst>
            </p:cNvPr>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E385F7-F9BC-7CD4-8835-22A51E070391}"/>
                </a:ext>
              </a:extLst>
            </p:cNvPr>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a:extLst>
              <a:ext uri="{FF2B5EF4-FFF2-40B4-BE49-F238E27FC236}">
                <a16:creationId xmlns:a16="http://schemas.microsoft.com/office/drawing/2014/main" id="{63BA2A7F-EA43-4F28-035D-D75666E09102}"/>
              </a:ext>
            </a:extLst>
          </p:cNvPr>
          <p:cNvGrpSpPr>
            <a:grpSpLocks/>
          </p:cNvGrpSpPr>
          <p:nvPr/>
        </p:nvGrpSpPr>
        <p:grpSpPr bwMode="auto">
          <a:xfrm>
            <a:off x="0" y="5715000"/>
            <a:ext cx="10287000" cy="46038"/>
            <a:chOff x="0" y="1613647"/>
            <a:chExt cx="9144000" cy="45291"/>
          </a:xfrm>
        </p:grpSpPr>
        <p:cxnSp>
          <p:nvCxnSpPr>
            <p:cNvPr id="9" name="Straight Connector 8">
              <a:extLst>
                <a:ext uri="{FF2B5EF4-FFF2-40B4-BE49-F238E27FC236}">
                  <a16:creationId xmlns:a16="http://schemas.microsoft.com/office/drawing/2014/main" id="{6AF59F2E-7EE4-19EF-D7B2-C5D3E0707CB0}"/>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554D02-4738-A0B4-D2A9-4B4A234E7741}"/>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8C6F919-A85D-0D07-0E37-3B3FA5903C3D}"/>
              </a:ext>
            </a:extLst>
          </p:cNvPr>
          <p:cNvSpPr>
            <a:spLocks noChangeAspect="1"/>
          </p:cNvSpPr>
          <p:nvPr/>
        </p:nvSpPr>
        <p:spPr>
          <a:xfrm>
            <a:off x="4820772" y="1116106"/>
            <a:ext cx="531495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800"/>
          </a:p>
        </p:txBody>
      </p:sp>
      <p:sp>
        <p:nvSpPr>
          <p:cNvPr id="2" name="Title 1"/>
          <p:cNvSpPr>
            <a:spLocks noGrp="1"/>
          </p:cNvSpPr>
          <p:nvPr>
            <p:ph type="title"/>
          </p:nvPr>
        </p:nvSpPr>
        <p:spPr>
          <a:xfrm>
            <a:off x="514350" y="1524000"/>
            <a:ext cx="4029075" cy="1252538"/>
          </a:xfrm>
        </p:spPr>
        <p:txBody>
          <a:bodyPr anchor="b"/>
          <a:lstStyle>
            <a:lvl1pPr algn="l">
              <a:defRPr sz="3600" b="1"/>
            </a:lvl1pPr>
          </a:lstStyle>
          <a:p>
            <a:r>
              <a:rPr lang="en-US"/>
              <a:t>Click to edit Master title style</a:t>
            </a:r>
            <a:endParaRPr/>
          </a:p>
        </p:txBody>
      </p:sp>
      <p:sp>
        <p:nvSpPr>
          <p:cNvPr id="4" name="Text Placeholder 3"/>
          <p:cNvSpPr>
            <a:spLocks noGrp="1"/>
          </p:cNvSpPr>
          <p:nvPr>
            <p:ph type="body" sz="half" idx="2"/>
          </p:nvPr>
        </p:nvSpPr>
        <p:spPr>
          <a:xfrm>
            <a:off x="514350" y="2895600"/>
            <a:ext cx="4029075"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5032559" y="1148004"/>
            <a:ext cx="4989195" cy="4434987"/>
          </a:xfrm>
          <a:prstGeom prst="ellipse">
            <a:avLst/>
          </a:prstGeom>
          <a:effectLst>
            <a:innerShdw blurRad="63500" dist="50800" dir="18900000">
              <a:prstClr val="black">
                <a:alpha val="30000"/>
              </a:prstClr>
            </a:innerShdw>
          </a:effectLst>
        </p:spPr>
        <p:txBody>
          <a:bodyPr rtlCol="0"/>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Date Placeholder 4">
            <a:extLst>
              <a:ext uri="{FF2B5EF4-FFF2-40B4-BE49-F238E27FC236}">
                <a16:creationId xmlns:a16="http://schemas.microsoft.com/office/drawing/2014/main" id="{47A5471B-21E5-7E01-7097-B174DB22D95C}"/>
              </a:ext>
            </a:extLst>
          </p:cNvPr>
          <p:cNvSpPr>
            <a:spLocks noGrp="1"/>
          </p:cNvSpPr>
          <p:nvPr>
            <p:ph type="dt" sz="half" idx="10"/>
          </p:nvPr>
        </p:nvSpPr>
        <p:spPr/>
        <p:txBody>
          <a:bodyPr/>
          <a:lstStyle>
            <a:lvl1pPr>
              <a:defRPr/>
            </a:lvl1pPr>
          </a:lstStyle>
          <a:p>
            <a:pPr>
              <a:defRPr/>
            </a:pPr>
            <a:fld id="{BE1706F8-B8AD-9D43-AC58-358C2182E02C}" type="datetime1">
              <a:rPr lang="en-US" altLang="en-US"/>
              <a:pPr>
                <a:defRPr/>
              </a:pPr>
              <a:t>8/22/22</a:t>
            </a:fld>
            <a:endParaRPr lang="en-US" altLang="en-US"/>
          </a:p>
        </p:txBody>
      </p:sp>
      <p:sp>
        <p:nvSpPr>
          <p:cNvPr id="13" name="Footer Placeholder 5">
            <a:extLst>
              <a:ext uri="{FF2B5EF4-FFF2-40B4-BE49-F238E27FC236}">
                <a16:creationId xmlns:a16="http://schemas.microsoft.com/office/drawing/2014/main" id="{99FF6FB3-0A86-60B8-82DD-3E722BF8B907}"/>
              </a:ext>
            </a:extLst>
          </p:cNvPr>
          <p:cNvSpPr>
            <a:spLocks noGrp="1"/>
          </p:cNvSpPr>
          <p:nvPr>
            <p:ph type="ftr" sz="quarter" idx="11"/>
          </p:nvPr>
        </p:nvSpPr>
        <p:spPr/>
        <p:txBody>
          <a:bodyPr/>
          <a:lstStyle>
            <a:lvl1pPr>
              <a:defRPr/>
            </a:lvl1pPr>
          </a:lstStyle>
          <a:p>
            <a:pPr>
              <a:defRPr/>
            </a:pPr>
            <a:r>
              <a:rPr lang="en-US"/>
              <a:t>
              </a:t>
            </a:r>
          </a:p>
        </p:txBody>
      </p:sp>
      <p:sp>
        <p:nvSpPr>
          <p:cNvPr id="14" name="Slide Number Placeholder 6">
            <a:extLst>
              <a:ext uri="{FF2B5EF4-FFF2-40B4-BE49-F238E27FC236}">
                <a16:creationId xmlns:a16="http://schemas.microsoft.com/office/drawing/2014/main" id="{AC701A58-1C0A-E37E-23FB-D0C4BA258E81}"/>
              </a:ext>
            </a:extLst>
          </p:cNvPr>
          <p:cNvSpPr>
            <a:spLocks noGrp="1"/>
          </p:cNvSpPr>
          <p:nvPr>
            <p:ph type="sldNum" sz="quarter" idx="12"/>
          </p:nvPr>
        </p:nvSpPr>
        <p:spPr/>
        <p:txBody>
          <a:bodyPr/>
          <a:lstStyle>
            <a:lvl1pPr>
              <a:defRPr/>
            </a:lvl1pPr>
          </a:lstStyle>
          <a:p>
            <a:pPr>
              <a:defRPr/>
            </a:pPr>
            <a:fld id="{2D7B4FC8-BA65-294F-990B-740EDA3DD792}" type="slidenum">
              <a:rPr lang="en-US" altLang="en-US"/>
              <a:pPr>
                <a:defRPr/>
              </a:pPr>
              <a:t>‹#›</a:t>
            </a:fld>
            <a:endParaRPr lang="en-US" altLang="en-US"/>
          </a:p>
        </p:txBody>
      </p:sp>
    </p:spTree>
    <p:extLst>
      <p:ext uri="{BB962C8B-B14F-4D97-AF65-F5344CB8AC3E}">
        <p14:creationId xmlns:p14="http://schemas.microsoft.com/office/powerpoint/2010/main" val="83286631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20A2989A-FADF-1565-EF13-1AA2E95E15A9}"/>
              </a:ext>
            </a:extLst>
          </p:cNvPr>
          <p:cNvGrpSpPr>
            <a:grpSpLocks/>
          </p:cNvGrpSpPr>
          <p:nvPr/>
        </p:nvGrpSpPr>
        <p:grpSpPr bwMode="auto">
          <a:xfrm>
            <a:off x="0" y="1584325"/>
            <a:ext cx="10287000" cy="44450"/>
            <a:chOff x="0" y="1613647"/>
            <a:chExt cx="9144000" cy="45291"/>
          </a:xfrm>
        </p:grpSpPr>
        <p:cxnSp>
          <p:nvCxnSpPr>
            <p:cNvPr id="5" name="Straight Connector 4">
              <a:extLst>
                <a:ext uri="{FF2B5EF4-FFF2-40B4-BE49-F238E27FC236}">
                  <a16:creationId xmlns:a16="http://schemas.microsoft.com/office/drawing/2014/main" id="{4DE91119-DDA1-65C9-518B-B29CAFE0E86F}"/>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0EFFC5-3B02-A1E7-BC5F-5B4BD458B5A4}"/>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4FD0D0EF-D6EA-599E-7163-8D605971E702}"/>
              </a:ext>
            </a:extLst>
          </p:cNvPr>
          <p:cNvSpPr>
            <a:spLocks noGrp="1"/>
          </p:cNvSpPr>
          <p:nvPr>
            <p:ph type="dt" sz="half" idx="10"/>
          </p:nvPr>
        </p:nvSpPr>
        <p:spPr/>
        <p:txBody>
          <a:bodyPr/>
          <a:lstStyle>
            <a:lvl1pPr>
              <a:defRPr/>
            </a:lvl1pPr>
          </a:lstStyle>
          <a:p>
            <a:pPr>
              <a:defRPr/>
            </a:pPr>
            <a:fld id="{80A1546C-C0B2-2441-BB9E-3430B195E704}" type="datetime1">
              <a:rPr lang="en-US" altLang="en-US"/>
              <a:pPr>
                <a:defRPr/>
              </a:pPr>
              <a:t>8/22/22</a:t>
            </a:fld>
            <a:endParaRPr lang="en-US" altLang="en-US"/>
          </a:p>
        </p:txBody>
      </p:sp>
      <p:sp>
        <p:nvSpPr>
          <p:cNvPr id="8" name="Footer Placeholder 4">
            <a:extLst>
              <a:ext uri="{FF2B5EF4-FFF2-40B4-BE49-F238E27FC236}">
                <a16:creationId xmlns:a16="http://schemas.microsoft.com/office/drawing/2014/main" id="{50C7FD0C-B1F8-16FB-FDD2-70685BD84DFF}"/>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D85A1701-8EEB-51E9-88C5-B4491796D277}"/>
              </a:ext>
            </a:extLst>
          </p:cNvPr>
          <p:cNvSpPr>
            <a:spLocks noGrp="1"/>
          </p:cNvSpPr>
          <p:nvPr>
            <p:ph type="sldNum" sz="quarter" idx="12"/>
          </p:nvPr>
        </p:nvSpPr>
        <p:spPr/>
        <p:txBody>
          <a:bodyPr/>
          <a:lstStyle>
            <a:lvl1pPr>
              <a:defRPr/>
            </a:lvl1pPr>
          </a:lstStyle>
          <a:p>
            <a:pPr>
              <a:defRPr/>
            </a:pPr>
            <a:fld id="{B4CB311C-3ED6-D347-9E78-38B1D89405BD}" type="slidenum">
              <a:rPr lang="en-US" altLang="en-US"/>
              <a:pPr>
                <a:defRPr/>
              </a:pPr>
              <a:t>‹#›</a:t>
            </a:fld>
            <a:endParaRPr lang="en-US" altLang="en-US"/>
          </a:p>
        </p:txBody>
      </p:sp>
    </p:spTree>
    <p:extLst>
      <p:ext uri="{BB962C8B-B14F-4D97-AF65-F5344CB8AC3E}">
        <p14:creationId xmlns:p14="http://schemas.microsoft.com/office/powerpoint/2010/main" val="399346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A5BCD7E-DF77-EB6F-42E9-538B8401D874}"/>
              </a:ext>
            </a:extLst>
          </p:cNvPr>
          <p:cNvGrpSpPr>
            <a:grpSpLocks/>
          </p:cNvGrpSpPr>
          <p:nvPr/>
        </p:nvGrpSpPr>
        <p:grpSpPr bwMode="auto">
          <a:xfrm rot="5400000">
            <a:off x="5002213" y="3403600"/>
            <a:ext cx="6858000" cy="50800"/>
            <a:chOff x="0" y="1613647"/>
            <a:chExt cx="9144000" cy="45291"/>
          </a:xfrm>
        </p:grpSpPr>
        <p:cxnSp>
          <p:nvCxnSpPr>
            <p:cNvPr id="5" name="Straight Connector 4">
              <a:extLst>
                <a:ext uri="{FF2B5EF4-FFF2-40B4-BE49-F238E27FC236}">
                  <a16:creationId xmlns:a16="http://schemas.microsoft.com/office/drawing/2014/main" id="{442ED184-5341-1BD2-2691-1500DE11627F}"/>
                </a:ext>
              </a:extLst>
            </p:cNvPr>
            <p:cNvCxnSpPr/>
            <p:nvPr/>
          </p:nvCxnSpPr>
          <p:spPr>
            <a:xfrm>
              <a:off x="-12700" y="1678753"/>
              <a:ext cx="9144000" cy="1416"/>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AFDEA91-3856-5CFB-3319-1F82DE6FE07B}"/>
                </a:ext>
              </a:extLst>
            </p:cNvPr>
            <p:cNvCxnSpPr/>
            <p:nvPr/>
          </p:nvCxnSpPr>
          <p:spPr>
            <a:xfrm>
              <a:off x="-12701" y="1634877"/>
              <a:ext cx="9144000" cy="14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8501062" y="609603"/>
            <a:ext cx="1785938"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14350" y="609603"/>
            <a:ext cx="7458075"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8C1181B5-A827-D8A5-94A8-A4B7F11D0527}"/>
              </a:ext>
            </a:extLst>
          </p:cNvPr>
          <p:cNvSpPr>
            <a:spLocks noGrp="1"/>
          </p:cNvSpPr>
          <p:nvPr>
            <p:ph type="dt" sz="half" idx="10"/>
          </p:nvPr>
        </p:nvSpPr>
        <p:spPr>
          <a:xfrm>
            <a:off x="8501063" y="6356350"/>
            <a:ext cx="1292225" cy="365125"/>
          </a:xfrm>
        </p:spPr>
        <p:txBody>
          <a:bodyPr/>
          <a:lstStyle>
            <a:lvl1pPr>
              <a:defRPr/>
            </a:lvl1pPr>
          </a:lstStyle>
          <a:p>
            <a:pPr>
              <a:defRPr/>
            </a:pPr>
            <a:fld id="{927FF676-91C6-524C-BC7D-8286381CB275}" type="datetime1">
              <a:rPr lang="en-US" altLang="en-US"/>
              <a:pPr>
                <a:defRPr/>
              </a:pPr>
              <a:t>8/22/22</a:t>
            </a:fld>
            <a:endParaRPr lang="en-US" altLang="en-US"/>
          </a:p>
        </p:txBody>
      </p:sp>
      <p:sp>
        <p:nvSpPr>
          <p:cNvPr id="8" name="Footer Placeholder 4">
            <a:extLst>
              <a:ext uri="{FF2B5EF4-FFF2-40B4-BE49-F238E27FC236}">
                <a16:creationId xmlns:a16="http://schemas.microsoft.com/office/drawing/2014/main" id="{4331726C-D7E7-D6AD-C094-589E667E6F35}"/>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029BB0AD-FB52-2FB2-C379-5EA3D89D64D6}"/>
              </a:ext>
            </a:extLst>
          </p:cNvPr>
          <p:cNvSpPr>
            <a:spLocks noGrp="1"/>
          </p:cNvSpPr>
          <p:nvPr>
            <p:ph type="sldNum" sz="quarter" idx="12"/>
          </p:nvPr>
        </p:nvSpPr>
        <p:spPr/>
        <p:txBody>
          <a:bodyPr/>
          <a:lstStyle>
            <a:lvl1pPr>
              <a:defRPr/>
            </a:lvl1pPr>
          </a:lstStyle>
          <a:p>
            <a:pPr>
              <a:defRPr/>
            </a:pPr>
            <a:fld id="{C337B9FB-CB3E-3440-B643-C05AB9AA5930}" type="slidenum">
              <a:rPr lang="en-US" altLang="en-US"/>
              <a:pPr>
                <a:defRPr/>
              </a:pPr>
              <a:t>‹#›</a:t>
            </a:fld>
            <a:endParaRPr lang="en-US" altLang="en-US"/>
          </a:p>
        </p:txBody>
      </p:sp>
    </p:spTree>
    <p:extLst>
      <p:ext uri="{BB962C8B-B14F-4D97-AF65-F5344CB8AC3E}">
        <p14:creationId xmlns:p14="http://schemas.microsoft.com/office/powerpoint/2010/main" val="13645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8872CAE1-4D02-CD00-D990-7B9E631AE1C9}"/>
              </a:ext>
            </a:extLst>
          </p:cNvPr>
          <p:cNvGrpSpPr>
            <a:grpSpLocks/>
          </p:cNvGrpSpPr>
          <p:nvPr/>
        </p:nvGrpSpPr>
        <p:grpSpPr bwMode="auto">
          <a:xfrm>
            <a:off x="0" y="1584325"/>
            <a:ext cx="10287000" cy="44450"/>
            <a:chOff x="0" y="1613647"/>
            <a:chExt cx="9144000" cy="45291"/>
          </a:xfrm>
        </p:grpSpPr>
        <p:cxnSp>
          <p:nvCxnSpPr>
            <p:cNvPr id="5" name="Straight Connector 4">
              <a:extLst>
                <a:ext uri="{FF2B5EF4-FFF2-40B4-BE49-F238E27FC236}">
                  <a16:creationId xmlns:a16="http://schemas.microsoft.com/office/drawing/2014/main" id="{2890EFAB-518C-F94F-9220-869A412A655E}"/>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4A40AE-38A4-75C4-BDA6-41EA88413EA6}"/>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F6E61446-8E56-4688-E9AE-3F8C5149EAF9}"/>
              </a:ext>
            </a:extLst>
          </p:cNvPr>
          <p:cNvSpPr>
            <a:spLocks noGrp="1"/>
          </p:cNvSpPr>
          <p:nvPr>
            <p:ph type="dt" sz="half" idx="10"/>
          </p:nvPr>
        </p:nvSpPr>
        <p:spPr/>
        <p:txBody>
          <a:bodyPr/>
          <a:lstStyle>
            <a:lvl1pPr>
              <a:defRPr/>
            </a:lvl1pPr>
          </a:lstStyle>
          <a:p>
            <a:pPr>
              <a:defRPr/>
            </a:pPr>
            <a:fld id="{629C9016-1B03-0E48-8B6F-F25F19868BA8}" type="datetime1">
              <a:rPr lang="en-US" altLang="en-US"/>
              <a:pPr>
                <a:defRPr/>
              </a:pPr>
              <a:t>8/22/22</a:t>
            </a:fld>
            <a:endParaRPr lang="en-US" altLang="en-US"/>
          </a:p>
        </p:txBody>
      </p:sp>
      <p:sp>
        <p:nvSpPr>
          <p:cNvPr id="8" name="Footer Placeholder 4">
            <a:extLst>
              <a:ext uri="{FF2B5EF4-FFF2-40B4-BE49-F238E27FC236}">
                <a16:creationId xmlns:a16="http://schemas.microsoft.com/office/drawing/2014/main" id="{B1097159-B308-CD08-02E7-23CFABA0BE89}"/>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BBD098C8-6FAE-4578-D1C0-5896E0448239}"/>
              </a:ext>
            </a:extLst>
          </p:cNvPr>
          <p:cNvSpPr>
            <a:spLocks noGrp="1"/>
          </p:cNvSpPr>
          <p:nvPr>
            <p:ph type="sldNum" sz="quarter" idx="12"/>
          </p:nvPr>
        </p:nvSpPr>
        <p:spPr/>
        <p:txBody>
          <a:bodyPr/>
          <a:lstStyle>
            <a:lvl1pPr>
              <a:defRPr/>
            </a:lvl1pPr>
          </a:lstStyle>
          <a:p>
            <a:pPr>
              <a:defRPr/>
            </a:pPr>
            <a:fld id="{BBB0BDE6-913E-5641-87BF-4B2D12933785}" type="slidenum">
              <a:rPr lang="en-US" altLang="en-US"/>
              <a:pPr>
                <a:defRPr/>
              </a:pPr>
              <a:t>‹#›</a:t>
            </a:fld>
            <a:endParaRPr lang="en-US" altLang="en-US"/>
          </a:p>
        </p:txBody>
      </p:sp>
    </p:spTree>
    <p:extLst>
      <p:ext uri="{BB962C8B-B14F-4D97-AF65-F5344CB8AC3E}">
        <p14:creationId xmlns:p14="http://schemas.microsoft.com/office/powerpoint/2010/main" val="39047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7949C9E-DC62-460D-DC70-587D53BD241C}"/>
              </a:ext>
            </a:extLst>
          </p:cNvPr>
          <p:cNvGrpSpPr>
            <a:grpSpLocks/>
          </p:cNvGrpSpPr>
          <p:nvPr/>
        </p:nvGrpSpPr>
        <p:grpSpPr bwMode="auto">
          <a:xfrm>
            <a:off x="0" y="1460500"/>
            <a:ext cx="10287000" cy="46038"/>
            <a:chOff x="0" y="1613647"/>
            <a:chExt cx="9144000" cy="45291"/>
          </a:xfrm>
        </p:grpSpPr>
        <p:cxnSp>
          <p:nvCxnSpPr>
            <p:cNvPr id="5" name="Straight Connector 4">
              <a:extLst>
                <a:ext uri="{FF2B5EF4-FFF2-40B4-BE49-F238E27FC236}">
                  <a16:creationId xmlns:a16="http://schemas.microsoft.com/office/drawing/2014/main" id="{79A1DE54-5E96-B838-9E30-036F2D536E9F}"/>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54C3E1-9276-0C98-33E9-AC54C939D106}"/>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BE4D8505-77B0-BB3F-685E-64315598CF70}"/>
              </a:ext>
            </a:extLst>
          </p:cNvPr>
          <p:cNvGrpSpPr>
            <a:grpSpLocks/>
          </p:cNvGrpSpPr>
          <p:nvPr/>
        </p:nvGrpSpPr>
        <p:grpSpPr bwMode="auto">
          <a:xfrm>
            <a:off x="0" y="4953000"/>
            <a:ext cx="10287000" cy="46038"/>
            <a:chOff x="0" y="1613647"/>
            <a:chExt cx="9144000" cy="45291"/>
          </a:xfrm>
        </p:grpSpPr>
        <p:cxnSp>
          <p:nvCxnSpPr>
            <p:cNvPr id="8" name="Straight Connector 7">
              <a:extLst>
                <a:ext uri="{FF2B5EF4-FFF2-40B4-BE49-F238E27FC236}">
                  <a16:creationId xmlns:a16="http://schemas.microsoft.com/office/drawing/2014/main" id="{D3F8A970-4E06-0887-CF21-DFBE0895523E}"/>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BF0B54-DE2C-B60B-CA57-A21DB1A0BD29}"/>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D39A0786-C427-821C-4A41-834C3A5915A1}"/>
              </a:ext>
            </a:extLst>
          </p:cNvPr>
          <p:cNvSpPr>
            <a:spLocks noChangeAspect="1"/>
          </p:cNvSpPr>
          <p:nvPr/>
        </p:nvSpPr>
        <p:spPr>
          <a:xfrm>
            <a:off x="151282" y="685803"/>
            <a:ext cx="5926555"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a:extLst>
              <a:ext uri="{FF2B5EF4-FFF2-40B4-BE49-F238E27FC236}">
                <a16:creationId xmlns:a16="http://schemas.microsoft.com/office/drawing/2014/main" id="{C5E4953A-337E-AA18-5980-DCF43D5F5510}"/>
              </a:ext>
            </a:extLst>
          </p:cNvPr>
          <p:cNvSpPr/>
          <p:nvPr/>
        </p:nvSpPr>
        <p:spPr>
          <a:xfrm>
            <a:off x="258387" y="712694"/>
            <a:ext cx="5606415"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ctrTitle"/>
          </p:nvPr>
        </p:nvSpPr>
        <p:spPr>
          <a:xfrm>
            <a:off x="6036050" y="1573306"/>
            <a:ext cx="4109757" cy="2133600"/>
          </a:xfrm>
        </p:spPr>
        <p:txBody>
          <a:bodyPr anchor="b"/>
          <a:lstStyle>
            <a:lvl1pPr algn="r">
              <a:defRPr/>
            </a:lvl1pPr>
          </a:lstStyle>
          <a:p>
            <a:r>
              <a:rPr lang="en-US"/>
              <a:t>Click to edit Master title style</a:t>
            </a:r>
            <a:endParaRPr/>
          </a:p>
        </p:txBody>
      </p:sp>
      <p:sp>
        <p:nvSpPr>
          <p:cNvPr id="3" name="Subtitle 2"/>
          <p:cNvSpPr>
            <a:spLocks noGrp="1"/>
          </p:cNvSpPr>
          <p:nvPr>
            <p:ph type="subTitle" idx="1"/>
          </p:nvPr>
        </p:nvSpPr>
        <p:spPr>
          <a:xfrm>
            <a:off x="6036050" y="3998259"/>
            <a:ext cx="410975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8" name="Picture Placeholder 24"/>
          <p:cNvSpPr>
            <a:spLocks noGrp="1"/>
          </p:cNvSpPr>
          <p:nvPr>
            <p:ph type="pic" sz="quarter" idx="13"/>
          </p:nvPr>
        </p:nvSpPr>
        <p:spPr>
          <a:xfrm>
            <a:off x="271388" y="716995"/>
            <a:ext cx="5519766" cy="4852935"/>
          </a:xfrm>
          <a:prstGeom prst="ellipse">
            <a:avLst/>
          </a:prstGeom>
          <a:effectLst>
            <a:innerShdw blurRad="63500" dist="50800" dir="16200000">
              <a:prstClr val="black">
                <a:alpha val="30000"/>
              </a:prstClr>
            </a:innerShdw>
          </a:effectLst>
        </p:spPr>
        <p:txBody>
          <a:bodyPr rtlCol="0"/>
          <a:lstStyle>
            <a:lvl1pPr algn="r">
              <a:buNone/>
              <a:defRPr sz="1800"/>
            </a:lvl1pPr>
          </a:lstStyle>
          <a:p>
            <a:pPr lvl="0"/>
            <a:r>
              <a:rPr lang="en-US" noProof="0"/>
              <a:t>Click icon to add picture</a:t>
            </a:r>
            <a:endParaRPr noProof="0"/>
          </a:p>
        </p:txBody>
      </p:sp>
      <p:sp>
        <p:nvSpPr>
          <p:cNvPr id="12" name="Date Placeholder 3">
            <a:extLst>
              <a:ext uri="{FF2B5EF4-FFF2-40B4-BE49-F238E27FC236}">
                <a16:creationId xmlns:a16="http://schemas.microsoft.com/office/drawing/2014/main" id="{F44DB7B8-31CB-4FE9-68F1-677018596539}"/>
              </a:ext>
            </a:extLst>
          </p:cNvPr>
          <p:cNvSpPr>
            <a:spLocks noGrp="1"/>
          </p:cNvSpPr>
          <p:nvPr>
            <p:ph type="dt" sz="half" idx="14"/>
          </p:nvPr>
        </p:nvSpPr>
        <p:spPr/>
        <p:txBody>
          <a:bodyPr/>
          <a:lstStyle>
            <a:lvl1pPr>
              <a:defRPr/>
            </a:lvl1pPr>
          </a:lstStyle>
          <a:p>
            <a:pPr>
              <a:defRPr/>
            </a:pPr>
            <a:fld id="{325E5194-8919-DF4B-9A72-C0BEFC02D364}" type="datetime1">
              <a:rPr lang="en-US" altLang="en-US"/>
              <a:pPr>
                <a:defRPr/>
              </a:pPr>
              <a:t>8/22/22</a:t>
            </a:fld>
            <a:endParaRPr lang="en-US" altLang="en-US"/>
          </a:p>
        </p:txBody>
      </p:sp>
      <p:sp>
        <p:nvSpPr>
          <p:cNvPr id="13" name="Footer Placeholder 4">
            <a:extLst>
              <a:ext uri="{FF2B5EF4-FFF2-40B4-BE49-F238E27FC236}">
                <a16:creationId xmlns:a16="http://schemas.microsoft.com/office/drawing/2014/main" id="{AE7C9F01-6EB1-560C-C562-A6AAA933FFB4}"/>
              </a:ext>
            </a:extLst>
          </p:cNvPr>
          <p:cNvSpPr>
            <a:spLocks noGrp="1"/>
          </p:cNvSpPr>
          <p:nvPr>
            <p:ph type="ftr" sz="quarter" idx="15"/>
          </p:nvPr>
        </p:nvSpPr>
        <p:spPr>
          <a:xfrm>
            <a:off x="3514725" y="6356350"/>
            <a:ext cx="3257550" cy="365125"/>
          </a:xfrm>
        </p:spPr>
        <p:txBody>
          <a:bodyPr/>
          <a:lstStyle>
            <a:lvl1pPr algn="ctr">
              <a:defRPr/>
            </a:lvl1pPr>
          </a:lstStyle>
          <a:p>
            <a:pPr>
              <a:defRPr/>
            </a:pPr>
            <a:r>
              <a:rPr lang="en-US"/>
              <a:t>
              </a:t>
            </a:r>
          </a:p>
        </p:txBody>
      </p:sp>
    </p:spTree>
    <p:extLst>
      <p:ext uri="{BB962C8B-B14F-4D97-AF65-F5344CB8AC3E}">
        <p14:creationId xmlns:p14="http://schemas.microsoft.com/office/powerpoint/2010/main" val="27018413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B4934A8-FDF8-B7BB-F15C-642BAABED181}"/>
              </a:ext>
            </a:extLst>
          </p:cNvPr>
          <p:cNvGrpSpPr>
            <a:grpSpLocks/>
          </p:cNvGrpSpPr>
          <p:nvPr/>
        </p:nvGrpSpPr>
        <p:grpSpPr bwMode="auto">
          <a:xfrm>
            <a:off x="0" y="1447800"/>
            <a:ext cx="10287000" cy="46038"/>
            <a:chOff x="0" y="1613647"/>
            <a:chExt cx="9144000" cy="45291"/>
          </a:xfrm>
        </p:grpSpPr>
        <p:cxnSp>
          <p:nvCxnSpPr>
            <p:cNvPr id="5" name="Straight Connector 4">
              <a:extLst>
                <a:ext uri="{FF2B5EF4-FFF2-40B4-BE49-F238E27FC236}">
                  <a16:creationId xmlns:a16="http://schemas.microsoft.com/office/drawing/2014/main" id="{ABF89620-70AA-F465-A027-6CAA6C7DE544}"/>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44C0E3-C4D3-6675-1E7E-000284A56E26}"/>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3782FC7C-5898-DDDD-7135-578475C5580D}"/>
              </a:ext>
            </a:extLst>
          </p:cNvPr>
          <p:cNvGrpSpPr>
            <a:grpSpLocks/>
          </p:cNvGrpSpPr>
          <p:nvPr/>
        </p:nvGrpSpPr>
        <p:grpSpPr bwMode="auto">
          <a:xfrm>
            <a:off x="0" y="4940300"/>
            <a:ext cx="10287000" cy="44450"/>
            <a:chOff x="0" y="1613647"/>
            <a:chExt cx="9144000" cy="45291"/>
          </a:xfrm>
        </p:grpSpPr>
        <p:cxnSp>
          <p:nvCxnSpPr>
            <p:cNvPr id="8" name="Straight Connector 7">
              <a:extLst>
                <a:ext uri="{FF2B5EF4-FFF2-40B4-BE49-F238E27FC236}">
                  <a16:creationId xmlns:a16="http://schemas.microsoft.com/office/drawing/2014/main" id="{60C6658A-B71B-734D-7D26-F56D3D5960A9}"/>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0E22C9-F42C-199B-BAAD-10A852451EAD}"/>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14352" y="2133603"/>
            <a:ext cx="9256515"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514352" y="3529016"/>
            <a:ext cx="9256515"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6CFB1D2-B237-79D7-EB25-5E0586517134}"/>
              </a:ext>
            </a:extLst>
          </p:cNvPr>
          <p:cNvSpPr>
            <a:spLocks noGrp="1"/>
          </p:cNvSpPr>
          <p:nvPr>
            <p:ph type="dt" sz="half" idx="10"/>
          </p:nvPr>
        </p:nvSpPr>
        <p:spPr/>
        <p:txBody>
          <a:bodyPr/>
          <a:lstStyle>
            <a:lvl1pPr>
              <a:defRPr/>
            </a:lvl1pPr>
          </a:lstStyle>
          <a:p>
            <a:pPr>
              <a:defRPr/>
            </a:pPr>
            <a:fld id="{DDB7C344-135A-2849-B2B6-59B264723B5B}" type="datetime1">
              <a:rPr lang="en-US" altLang="en-US"/>
              <a:pPr>
                <a:defRPr/>
              </a:pPr>
              <a:t>8/22/22</a:t>
            </a:fld>
            <a:endParaRPr lang="en-US" altLang="en-US"/>
          </a:p>
        </p:txBody>
      </p:sp>
      <p:sp>
        <p:nvSpPr>
          <p:cNvPr id="11" name="Footer Placeholder 4">
            <a:extLst>
              <a:ext uri="{FF2B5EF4-FFF2-40B4-BE49-F238E27FC236}">
                <a16:creationId xmlns:a16="http://schemas.microsoft.com/office/drawing/2014/main" id="{8684FB1C-ABF5-A7F0-16C5-9E1180609A18}"/>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1E790-C700-56C1-0500-F3CE20BD7C72}"/>
              </a:ext>
            </a:extLst>
          </p:cNvPr>
          <p:cNvSpPr>
            <a:spLocks noGrp="1"/>
          </p:cNvSpPr>
          <p:nvPr>
            <p:ph type="sldNum" sz="quarter" idx="12"/>
          </p:nvPr>
        </p:nvSpPr>
        <p:spPr/>
        <p:txBody>
          <a:bodyPr/>
          <a:lstStyle>
            <a:lvl1pPr>
              <a:defRPr/>
            </a:lvl1pPr>
          </a:lstStyle>
          <a:p>
            <a:pPr>
              <a:defRPr/>
            </a:pPr>
            <a:fld id="{39E72B7F-168E-6A45-80E6-64623DD5BD66}" type="slidenum">
              <a:rPr lang="en-US" altLang="en-US"/>
              <a:pPr>
                <a:defRPr/>
              </a:pPr>
              <a:t>‹#›</a:t>
            </a:fld>
            <a:endParaRPr lang="en-US" altLang="en-US"/>
          </a:p>
        </p:txBody>
      </p:sp>
    </p:spTree>
    <p:extLst>
      <p:ext uri="{BB962C8B-B14F-4D97-AF65-F5344CB8AC3E}">
        <p14:creationId xmlns:p14="http://schemas.microsoft.com/office/powerpoint/2010/main" val="3253061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CDDCCED5-CDD6-5BFB-8534-BC80305F33E6}"/>
              </a:ext>
            </a:extLst>
          </p:cNvPr>
          <p:cNvGrpSpPr>
            <a:grpSpLocks/>
          </p:cNvGrpSpPr>
          <p:nvPr/>
        </p:nvGrpSpPr>
        <p:grpSpPr bwMode="auto">
          <a:xfrm>
            <a:off x="0" y="1584325"/>
            <a:ext cx="10287000" cy="44450"/>
            <a:chOff x="0" y="1613647"/>
            <a:chExt cx="9144000" cy="45291"/>
          </a:xfrm>
        </p:grpSpPr>
        <p:cxnSp>
          <p:nvCxnSpPr>
            <p:cNvPr id="6" name="Straight Connector 5">
              <a:extLst>
                <a:ext uri="{FF2B5EF4-FFF2-40B4-BE49-F238E27FC236}">
                  <a16:creationId xmlns:a16="http://schemas.microsoft.com/office/drawing/2014/main" id="{801EBA5C-B105-0372-A5F0-EB05B816AC8B}"/>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172159-BE46-BBF8-16BA-A6ADE3C94788}"/>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14350" y="2057401"/>
            <a:ext cx="442341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349240" y="2057401"/>
            <a:ext cx="442341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FD8E8DC7-C158-EB63-CFE5-E215D152C827}"/>
              </a:ext>
            </a:extLst>
          </p:cNvPr>
          <p:cNvSpPr>
            <a:spLocks noGrp="1"/>
          </p:cNvSpPr>
          <p:nvPr>
            <p:ph type="dt" sz="half" idx="10"/>
          </p:nvPr>
        </p:nvSpPr>
        <p:spPr/>
        <p:txBody>
          <a:bodyPr/>
          <a:lstStyle>
            <a:lvl1pPr>
              <a:defRPr/>
            </a:lvl1pPr>
          </a:lstStyle>
          <a:p>
            <a:pPr>
              <a:defRPr/>
            </a:pPr>
            <a:fld id="{DE35BB54-2866-9342-AA6F-013E2C111F1B}" type="datetime1">
              <a:rPr lang="en-US" altLang="en-US"/>
              <a:pPr>
                <a:defRPr/>
              </a:pPr>
              <a:t>8/22/22</a:t>
            </a:fld>
            <a:endParaRPr lang="en-US" altLang="en-US"/>
          </a:p>
        </p:txBody>
      </p:sp>
      <p:sp>
        <p:nvSpPr>
          <p:cNvPr id="9" name="Footer Placeholder 5">
            <a:extLst>
              <a:ext uri="{FF2B5EF4-FFF2-40B4-BE49-F238E27FC236}">
                <a16:creationId xmlns:a16="http://schemas.microsoft.com/office/drawing/2014/main" id="{9693E072-1F12-2F77-88B8-9AFD24803870}"/>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9319E90A-423D-459A-7182-9A3F0CD9B339}"/>
              </a:ext>
            </a:extLst>
          </p:cNvPr>
          <p:cNvSpPr>
            <a:spLocks noGrp="1"/>
          </p:cNvSpPr>
          <p:nvPr>
            <p:ph type="sldNum" sz="quarter" idx="12"/>
          </p:nvPr>
        </p:nvSpPr>
        <p:spPr/>
        <p:txBody>
          <a:bodyPr/>
          <a:lstStyle>
            <a:lvl1pPr>
              <a:defRPr/>
            </a:lvl1pPr>
          </a:lstStyle>
          <a:p>
            <a:pPr>
              <a:defRPr/>
            </a:pPr>
            <a:fld id="{B23DDB42-81EC-D840-A754-AC52C226651D}" type="slidenum">
              <a:rPr lang="en-US" altLang="en-US"/>
              <a:pPr>
                <a:defRPr/>
              </a:pPr>
              <a:t>‹#›</a:t>
            </a:fld>
            <a:endParaRPr lang="en-US" altLang="en-US"/>
          </a:p>
        </p:txBody>
      </p:sp>
    </p:spTree>
    <p:extLst>
      <p:ext uri="{BB962C8B-B14F-4D97-AF65-F5344CB8AC3E}">
        <p14:creationId xmlns:p14="http://schemas.microsoft.com/office/powerpoint/2010/main" val="110479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CF244A-D7B6-D036-6425-6068AC43CB99}"/>
              </a:ext>
            </a:extLst>
          </p:cNvPr>
          <p:cNvGrpSpPr>
            <a:grpSpLocks/>
          </p:cNvGrpSpPr>
          <p:nvPr/>
        </p:nvGrpSpPr>
        <p:grpSpPr bwMode="auto">
          <a:xfrm>
            <a:off x="0" y="1584325"/>
            <a:ext cx="10287000" cy="44450"/>
            <a:chOff x="0" y="1613647"/>
            <a:chExt cx="9144000" cy="45291"/>
          </a:xfrm>
        </p:grpSpPr>
        <p:cxnSp>
          <p:nvCxnSpPr>
            <p:cNvPr id="8" name="Straight Connector 7">
              <a:extLst>
                <a:ext uri="{FF2B5EF4-FFF2-40B4-BE49-F238E27FC236}">
                  <a16:creationId xmlns:a16="http://schemas.microsoft.com/office/drawing/2014/main" id="{BB4B5BE6-B346-6C2A-6319-BADB410A6461}"/>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145811-6B74-BF06-258F-EC4ADA8A2490}"/>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14350" y="1734673"/>
            <a:ext cx="442341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514603"/>
            <a:ext cx="442341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349240" y="1734673"/>
            <a:ext cx="442341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49240" y="2514603"/>
            <a:ext cx="442341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6">
            <a:extLst>
              <a:ext uri="{FF2B5EF4-FFF2-40B4-BE49-F238E27FC236}">
                <a16:creationId xmlns:a16="http://schemas.microsoft.com/office/drawing/2014/main" id="{AA188A35-2446-B47C-80CC-6EAA6A47EBA5}"/>
              </a:ext>
            </a:extLst>
          </p:cNvPr>
          <p:cNvSpPr>
            <a:spLocks noGrp="1"/>
          </p:cNvSpPr>
          <p:nvPr>
            <p:ph type="dt" sz="half" idx="10"/>
          </p:nvPr>
        </p:nvSpPr>
        <p:spPr/>
        <p:txBody>
          <a:bodyPr/>
          <a:lstStyle>
            <a:lvl1pPr>
              <a:defRPr/>
            </a:lvl1pPr>
          </a:lstStyle>
          <a:p>
            <a:pPr>
              <a:defRPr/>
            </a:pPr>
            <a:fld id="{A3D99EF2-E1DB-D046-8612-C7CDBF427719}" type="datetime1">
              <a:rPr lang="en-US" altLang="en-US"/>
              <a:pPr>
                <a:defRPr/>
              </a:pPr>
              <a:t>8/22/22</a:t>
            </a:fld>
            <a:endParaRPr lang="en-US" altLang="en-US"/>
          </a:p>
        </p:txBody>
      </p:sp>
      <p:sp>
        <p:nvSpPr>
          <p:cNvPr id="11" name="Footer Placeholder 7">
            <a:extLst>
              <a:ext uri="{FF2B5EF4-FFF2-40B4-BE49-F238E27FC236}">
                <a16:creationId xmlns:a16="http://schemas.microsoft.com/office/drawing/2014/main" id="{847817A5-5FAE-10ED-D62E-23978536470E}"/>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A0A05D99-8569-0418-C4AD-70CB971A9D99}"/>
              </a:ext>
            </a:extLst>
          </p:cNvPr>
          <p:cNvSpPr>
            <a:spLocks noGrp="1"/>
          </p:cNvSpPr>
          <p:nvPr>
            <p:ph type="sldNum" sz="quarter" idx="12"/>
          </p:nvPr>
        </p:nvSpPr>
        <p:spPr/>
        <p:txBody>
          <a:bodyPr/>
          <a:lstStyle>
            <a:lvl1pPr>
              <a:defRPr/>
            </a:lvl1pPr>
          </a:lstStyle>
          <a:p>
            <a:pPr>
              <a:defRPr/>
            </a:pPr>
            <a:fld id="{428D7AE9-D9B1-D646-92C4-30CAC23079D1}" type="slidenum">
              <a:rPr lang="en-US" altLang="en-US"/>
              <a:pPr>
                <a:defRPr/>
              </a:pPr>
              <a:t>‹#›</a:t>
            </a:fld>
            <a:endParaRPr lang="en-US" altLang="en-US"/>
          </a:p>
        </p:txBody>
      </p:sp>
    </p:spTree>
    <p:extLst>
      <p:ext uri="{BB962C8B-B14F-4D97-AF65-F5344CB8AC3E}">
        <p14:creationId xmlns:p14="http://schemas.microsoft.com/office/powerpoint/2010/main" val="146464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140FB6A-5562-F5F5-DB87-2F3D0FE184FF}"/>
              </a:ext>
            </a:extLst>
          </p:cNvPr>
          <p:cNvGrpSpPr>
            <a:grpSpLocks/>
          </p:cNvGrpSpPr>
          <p:nvPr/>
        </p:nvGrpSpPr>
        <p:grpSpPr bwMode="auto">
          <a:xfrm>
            <a:off x="0" y="1584325"/>
            <a:ext cx="10287000" cy="44450"/>
            <a:chOff x="0" y="1613647"/>
            <a:chExt cx="9144000" cy="45291"/>
          </a:xfrm>
        </p:grpSpPr>
        <p:cxnSp>
          <p:nvCxnSpPr>
            <p:cNvPr id="4" name="Straight Connector 3">
              <a:extLst>
                <a:ext uri="{FF2B5EF4-FFF2-40B4-BE49-F238E27FC236}">
                  <a16:creationId xmlns:a16="http://schemas.microsoft.com/office/drawing/2014/main" id="{1D725DC0-D397-2492-7D2A-CA5849CA12F5}"/>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39D175-CF66-BE3B-4945-829CAC5D6576}"/>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6" name="Date Placeholder 2">
            <a:extLst>
              <a:ext uri="{FF2B5EF4-FFF2-40B4-BE49-F238E27FC236}">
                <a16:creationId xmlns:a16="http://schemas.microsoft.com/office/drawing/2014/main" id="{81F9327D-5779-443E-DC9B-ADC2085EE197}"/>
              </a:ext>
            </a:extLst>
          </p:cNvPr>
          <p:cNvSpPr>
            <a:spLocks noGrp="1"/>
          </p:cNvSpPr>
          <p:nvPr>
            <p:ph type="dt" sz="half" idx="10"/>
          </p:nvPr>
        </p:nvSpPr>
        <p:spPr/>
        <p:txBody>
          <a:bodyPr/>
          <a:lstStyle>
            <a:lvl1pPr>
              <a:defRPr/>
            </a:lvl1pPr>
          </a:lstStyle>
          <a:p>
            <a:pPr>
              <a:defRPr/>
            </a:pPr>
            <a:fld id="{745A8F0E-8828-F34A-9A61-6A99947BA08C}" type="datetime1">
              <a:rPr lang="en-US" altLang="en-US"/>
              <a:pPr>
                <a:defRPr/>
              </a:pPr>
              <a:t>8/22/22</a:t>
            </a:fld>
            <a:endParaRPr lang="en-US" altLang="en-US"/>
          </a:p>
        </p:txBody>
      </p:sp>
      <p:sp>
        <p:nvSpPr>
          <p:cNvPr id="7" name="Footer Placeholder 3">
            <a:extLst>
              <a:ext uri="{FF2B5EF4-FFF2-40B4-BE49-F238E27FC236}">
                <a16:creationId xmlns:a16="http://schemas.microsoft.com/office/drawing/2014/main" id="{EBD9E309-9AA6-E8E0-88FB-498750574048}"/>
              </a:ext>
            </a:extLst>
          </p:cNvPr>
          <p:cNvSpPr>
            <a:spLocks noGrp="1"/>
          </p:cNvSpPr>
          <p:nvPr>
            <p:ph type="ftr" sz="quarter" idx="11"/>
          </p:nvPr>
        </p:nvSpPr>
        <p:spPr/>
        <p:txBody>
          <a:bodyPr/>
          <a:lstStyle>
            <a:lvl1pPr>
              <a:defRPr/>
            </a:lvl1pPr>
          </a:lstStyle>
          <a:p>
            <a:pPr>
              <a:defRPr/>
            </a:pPr>
            <a:r>
              <a:rPr lang="en-US"/>
              <a:t>
              </a:t>
            </a:r>
          </a:p>
        </p:txBody>
      </p:sp>
      <p:sp>
        <p:nvSpPr>
          <p:cNvPr id="8" name="Slide Number Placeholder 4">
            <a:extLst>
              <a:ext uri="{FF2B5EF4-FFF2-40B4-BE49-F238E27FC236}">
                <a16:creationId xmlns:a16="http://schemas.microsoft.com/office/drawing/2014/main" id="{80A8B043-BB05-F503-F9D5-33C274451723}"/>
              </a:ext>
            </a:extLst>
          </p:cNvPr>
          <p:cNvSpPr>
            <a:spLocks noGrp="1"/>
          </p:cNvSpPr>
          <p:nvPr>
            <p:ph type="sldNum" sz="quarter" idx="12"/>
          </p:nvPr>
        </p:nvSpPr>
        <p:spPr/>
        <p:txBody>
          <a:bodyPr/>
          <a:lstStyle>
            <a:lvl1pPr>
              <a:defRPr/>
            </a:lvl1pPr>
          </a:lstStyle>
          <a:p>
            <a:pPr>
              <a:defRPr/>
            </a:pPr>
            <a:fld id="{5001CD40-1729-D743-83A4-EADF0C4F85BB}" type="slidenum">
              <a:rPr lang="en-US" altLang="en-US"/>
              <a:pPr>
                <a:defRPr/>
              </a:pPr>
              <a:t>‹#›</a:t>
            </a:fld>
            <a:endParaRPr lang="en-US" altLang="en-US"/>
          </a:p>
        </p:txBody>
      </p:sp>
    </p:spTree>
    <p:extLst>
      <p:ext uri="{BB962C8B-B14F-4D97-AF65-F5344CB8AC3E}">
        <p14:creationId xmlns:p14="http://schemas.microsoft.com/office/powerpoint/2010/main" val="252518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8335CD-277C-EA22-EB7B-4985627B74EF}"/>
              </a:ext>
            </a:extLst>
          </p:cNvPr>
          <p:cNvSpPr>
            <a:spLocks noGrp="1"/>
          </p:cNvSpPr>
          <p:nvPr>
            <p:ph type="dt" sz="half" idx="10"/>
          </p:nvPr>
        </p:nvSpPr>
        <p:spPr/>
        <p:txBody>
          <a:bodyPr/>
          <a:lstStyle>
            <a:lvl1pPr>
              <a:defRPr/>
            </a:lvl1pPr>
          </a:lstStyle>
          <a:p>
            <a:pPr>
              <a:defRPr/>
            </a:pPr>
            <a:fld id="{0567E474-4A1F-1748-A0FA-F626BCA9F796}" type="datetime1">
              <a:rPr lang="en-US" altLang="en-US"/>
              <a:pPr>
                <a:defRPr/>
              </a:pPr>
              <a:t>8/22/22</a:t>
            </a:fld>
            <a:endParaRPr lang="en-US" altLang="en-US"/>
          </a:p>
        </p:txBody>
      </p:sp>
      <p:sp>
        <p:nvSpPr>
          <p:cNvPr id="3" name="Footer Placeholder 4">
            <a:extLst>
              <a:ext uri="{FF2B5EF4-FFF2-40B4-BE49-F238E27FC236}">
                <a16:creationId xmlns:a16="http://schemas.microsoft.com/office/drawing/2014/main" id="{CCEEABFD-EF5A-E199-1440-65B604A1BD8E}"/>
              </a:ext>
            </a:extLst>
          </p:cNvPr>
          <p:cNvSpPr>
            <a:spLocks noGrp="1"/>
          </p:cNvSpPr>
          <p:nvPr>
            <p:ph type="ftr" sz="quarter" idx="11"/>
          </p:nvPr>
        </p:nvSpPr>
        <p:spPr/>
        <p:txBody>
          <a:bodyPr/>
          <a:lstStyle>
            <a:lvl1pPr>
              <a:defRPr/>
            </a:lvl1pPr>
          </a:lstStyle>
          <a:p>
            <a:pPr>
              <a:defRPr/>
            </a:pPr>
            <a:r>
              <a:rPr lang="en-US"/>
              <a:t>
              </a:t>
            </a:r>
          </a:p>
        </p:txBody>
      </p:sp>
      <p:sp>
        <p:nvSpPr>
          <p:cNvPr id="4" name="Slide Number Placeholder 5">
            <a:extLst>
              <a:ext uri="{FF2B5EF4-FFF2-40B4-BE49-F238E27FC236}">
                <a16:creationId xmlns:a16="http://schemas.microsoft.com/office/drawing/2014/main" id="{7DA240D0-6E7C-9987-CA8F-3176AAC0DCD5}"/>
              </a:ext>
            </a:extLst>
          </p:cNvPr>
          <p:cNvSpPr>
            <a:spLocks noGrp="1"/>
          </p:cNvSpPr>
          <p:nvPr>
            <p:ph type="sldNum" sz="quarter" idx="12"/>
          </p:nvPr>
        </p:nvSpPr>
        <p:spPr/>
        <p:txBody>
          <a:bodyPr/>
          <a:lstStyle>
            <a:lvl1pPr>
              <a:defRPr/>
            </a:lvl1pPr>
          </a:lstStyle>
          <a:p>
            <a:pPr>
              <a:defRPr/>
            </a:pPr>
            <a:fld id="{76838ED1-4904-324B-AD55-AF66642538C8}" type="slidenum">
              <a:rPr lang="en-US" altLang="en-US"/>
              <a:pPr>
                <a:defRPr/>
              </a:pPr>
              <a:t>‹#›</a:t>
            </a:fld>
            <a:endParaRPr lang="en-US" altLang="en-US"/>
          </a:p>
        </p:txBody>
      </p:sp>
    </p:spTree>
    <p:extLst>
      <p:ext uri="{BB962C8B-B14F-4D97-AF65-F5344CB8AC3E}">
        <p14:creationId xmlns:p14="http://schemas.microsoft.com/office/powerpoint/2010/main" val="187346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49" y="658906"/>
            <a:ext cx="4052294" cy="1162050"/>
          </a:xfrm>
        </p:spPr>
        <p:txBody>
          <a:bodyPr anchor="b"/>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5032562" y="273051"/>
            <a:ext cx="473202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4349" y="1905001"/>
            <a:ext cx="4052294"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8CBF5B-05F3-C526-F30E-DD23077B17E9}"/>
              </a:ext>
            </a:extLst>
          </p:cNvPr>
          <p:cNvSpPr>
            <a:spLocks noGrp="1"/>
          </p:cNvSpPr>
          <p:nvPr>
            <p:ph type="dt" sz="half" idx="10"/>
          </p:nvPr>
        </p:nvSpPr>
        <p:spPr/>
        <p:txBody>
          <a:bodyPr/>
          <a:lstStyle>
            <a:lvl1pPr>
              <a:defRPr/>
            </a:lvl1pPr>
          </a:lstStyle>
          <a:p>
            <a:pPr>
              <a:defRPr/>
            </a:pPr>
            <a:fld id="{089833D4-E13E-2746-B485-D092A56D479E}" type="datetime1">
              <a:rPr lang="en-US" altLang="en-US"/>
              <a:pPr>
                <a:defRPr/>
              </a:pPr>
              <a:t>8/22/22</a:t>
            </a:fld>
            <a:endParaRPr lang="en-US" altLang="en-US"/>
          </a:p>
        </p:txBody>
      </p:sp>
      <p:sp>
        <p:nvSpPr>
          <p:cNvPr id="6" name="Footer Placeholder 4">
            <a:extLst>
              <a:ext uri="{FF2B5EF4-FFF2-40B4-BE49-F238E27FC236}">
                <a16:creationId xmlns:a16="http://schemas.microsoft.com/office/drawing/2014/main" id="{A5490ECC-469F-824D-B769-76ABC4F78364}"/>
              </a:ext>
            </a:extLst>
          </p:cNvPr>
          <p:cNvSpPr>
            <a:spLocks noGrp="1"/>
          </p:cNvSpPr>
          <p:nvPr>
            <p:ph type="ftr" sz="quarter" idx="11"/>
          </p:nvPr>
        </p:nvSpPr>
        <p:spPr/>
        <p:txBody>
          <a:bodyPr/>
          <a:lstStyle>
            <a:lvl1pPr>
              <a:defRPr/>
            </a:lvl1pPr>
          </a:lstStyle>
          <a:p>
            <a:pPr>
              <a:defRPr/>
            </a:pPr>
            <a:r>
              <a:rPr lang="en-US"/>
              <a:t>
              </a:t>
            </a:r>
          </a:p>
        </p:txBody>
      </p:sp>
      <p:sp>
        <p:nvSpPr>
          <p:cNvPr id="7" name="Slide Number Placeholder 5">
            <a:extLst>
              <a:ext uri="{FF2B5EF4-FFF2-40B4-BE49-F238E27FC236}">
                <a16:creationId xmlns:a16="http://schemas.microsoft.com/office/drawing/2014/main" id="{DEE012E2-CDED-9C10-5046-01AC91C19856}"/>
              </a:ext>
            </a:extLst>
          </p:cNvPr>
          <p:cNvSpPr>
            <a:spLocks noGrp="1"/>
          </p:cNvSpPr>
          <p:nvPr>
            <p:ph type="sldNum" sz="quarter" idx="12"/>
          </p:nvPr>
        </p:nvSpPr>
        <p:spPr/>
        <p:txBody>
          <a:bodyPr/>
          <a:lstStyle>
            <a:lvl1pPr>
              <a:defRPr/>
            </a:lvl1pPr>
          </a:lstStyle>
          <a:p>
            <a:pPr>
              <a:defRPr/>
            </a:pPr>
            <a:fld id="{F3A3D1FF-024D-9B4A-9C6C-7653C686077F}" type="slidenum">
              <a:rPr lang="en-US" altLang="en-US"/>
              <a:pPr>
                <a:defRPr/>
              </a:pPr>
              <a:t>‹#›</a:t>
            </a:fld>
            <a:endParaRPr lang="en-US" altLang="en-US"/>
          </a:p>
        </p:txBody>
      </p:sp>
    </p:spTree>
    <p:extLst>
      <p:ext uri="{BB962C8B-B14F-4D97-AF65-F5344CB8AC3E}">
        <p14:creationId xmlns:p14="http://schemas.microsoft.com/office/powerpoint/2010/main" val="159374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43EF55-3A6E-7EFE-4D41-9F0DB68EE622}"/>
              </a:ext>
            </a:extLst>
          </p:cNvPr>
          <p:cNvSpPr>
            <a:spLocks noGrp="1"/>
          </p:cNvSpPr>
          <p:nvPr>
            <p:ph type="title"/>
          </p:nvPr>
        </p:nvSpPr>
        <p:spPr>
          <a:xfrm>
            <a:off x="514350" y="274638"/>
            <a:ext cx="92583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5E4212E5-E446-6292-2773-05E81C3ACF45}"/>
              </a:ext>
            </a:extLst>
          </p:cNvPr>
          <p:cNvSpPr>
            <a:spLocks noGrp="1"/>
          </p:cNvSpPr>
          <p:nvPr>
            <p:ph type="body" idx="1"/>
          </p:nvPr>
        </p:nvSpPr>
        <p:spPr>
          <a:xfrm>
            <a:off x="514350" y="2057400"/>
            <a:ext cx="9258300" cy="39624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9C6FA-FA72-D864-E878-A2443D6B79DB}"/>
              </a:ext>
            </a:extLst>
          </p:cNvPr>
          <p:cNvSpPr>
            <a:spLocks noGrp="1"/>
          </p:cNvSpPr>
          <p:nvPr>
            <p:ph type="dt" sz="half" idx="2"/>
          </p:nvPr>
        </p:nvSpPr>
        <p:spPr>
          <a:xfrm>
            <a:off x="7392988" y="6356350"/>
            <a:ext cx="24003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a:defRPr/>
            </a:pPr>
            <a:fld id="{CF6CBE4F-4480-5343-B323-B27B4168A5EF}" type="datetime1">
              <a:rPr lang="en-US" altLang="en-US"/>
              <a:pPr>
                <a:defRPr/>
              </a:pPr>
              <a:t>8/22/22</a:t>
            </a:fld>
            <a:endParaRPr lang="en-US" altLang="en-US"/>
          </a:p>
        </p:txBody>
      </p:sp>
      <p:sp>
        <p:nvSpPr>
          <p:cNvPr id="5" name="Footer Placeholder 4">
            <a:extLst>
              <a:ext uri="{FF2B5EF4-FFF2-40B4-BE49-F238E27FC236}">
                <a16:creationId xmlns:a16="http://schemas.microsoft.com/office/drawing/2014/main" id="{500C7078-E26C-CAFB-8C12-4C81D3B56F93}"/>
              </a:ext>
            </a:extLst>
          </p:cNvPr>
          <p:cNvSpPr>
            <a:spLocks noGrp="1"/>
          </p:cNvSpPr>
          <p:nvPr>
            <p:ph type="ftr" sz="quarter" idx="3"/>
          </p:nvPr>
        </p:nvSpPr>
        <p:spPr>
          <a:xfrm>
            <a:off x="514350" y="6356350"/>
            <a:ext cx="32575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Times New Roman" charset="0"/>
                <a:ea typeface="+mn-ea"/>
              </a:defRPr>
            </a:lvl1pPr>
          </a:lstStyle>
          <a:p>
            <a:pPr>
              <a:defRPr/>
            </a:pPr>
            <a:r>
              <a:rPr lang="en-US"/>
              <a:t>
              </a:t>
            </a:r>
          </a:p>
        </p:txBody>
      </p:sp>
      <p:sp>
        <p:nvSpPr>
          <p:cNvPr id="6" name="Slide Number Placeholder 5">
            <a:extLst>
              <a:ext uri="{FF2B5EF4-FFF2-40B4-BE49-F238E27FC236}">
                <a16:creationId xmlns:a16="http://schemas.microsoft.com/office/drawing/2014/main" id="{1062D602-76AF-3112-45BD-3644B60C532C}"/>
              </a:ext>
            </a:extLst>
          </p:cNvPr>
          <p:cNvSpPr>
            <a:spLocks noGrp="1"/>
          </p:cNvSpPr>
          <p:nvPr>
            <p:ph type="sldNum" sz="quarter" idx="4"/>
          </p:nvPr>
        </p:nvSpPr>
        <p:spPr>
          <a:xfrm>
            <a:off x="48006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pPr>
              <a:defRPr/>
            </a:pPr>
            <a:fld id="{608DE6BE-ED63-4349-AD4F-FA81C845D64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04" r:id="rId8"/>
    <p:sldLayoutId id="2147484005" r:id="rId9"/>
    <p:sldLayoutId id="2147484013" r:id="rId10"/>
    <p:sldLayoutId id="2147484014" r:id="rId11"/>
    <p:sldLayoutId id="2147484015"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800" b="1">
          <a:solidFill>
            <a:schemeClr val="tx1"/>
          </a:solidFill>
          <a:latin typeface="Corbe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ＭＳ Ｐゴシック" pitchFamily="-106" charset="-128"/>
        </a:defRPr>
      </a:lvl1pPr>
      <a:lvl2pPr marL="685800" indent="-336550" algn="l" rtl="0" eaLnBrk="0" fontAlgn="base" hangingPunct="0">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2pPr>
      <a:lvl3pPr marL="1035050" indent="-349250" algn="l" rtl="0" eaLnBrk="0" fontAlgn="base" hangingPunct="0">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3pPr>
      <a:lvl4pPr marL="1371600" indent="-336550" algn="l" rtl="0" eaLnBrk="0" fontAlgn="base" hangingPunct="0">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4pPr>
      <a:lvl5pPr marL="1720850" indent="-349250" algn="l" rtl="0" eaLnBrk="0" fontAlgn="base" hangingPunct="0">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FFFEF5A-FBF0-1C54-1D29-20E484F1396D}"/>
              </a:ext>
            </a:extLst>
          </p:cNvPr>
          <p:cNvSpPr>
            <a:spLocks noGrp="1" noChangeArrowheads="1"/>
          </p:cNvSpPr>
          <p:nvPr>
            <p:ph type="ctrTitle"/>
          </p:nvPr>
        </p:nvSpPr>
        <p:spPr>
          <a:xfrm>
            <a:off x="7048500" y="1828800"/>
            <a:ext cx="2847975" cy="1333500"/>
          </a:xfrm>
        </p:spPr>
        <p:txBody>
          <a:bodyPr>
            <a:normAutofit fontScale="90000"/>
          </a:bodyPr>
          <a:lstStyle/>
          <a:p>
            <a:pPr>
              <a:defRPr/>
            </a:pPr>
            <a:r>
              <a:rPr lang="en-US" sz="4300">
                <a:effectLst>
                  <a:outerShdw blurRad="38100" dist="38100" dir="2700000" algn="tl">
                    <a:srgbClr val="0064E2"/>
                  </a:outerShdw>
                </a:effectLst>
                <a:ea typeface="ＭＳ Ｐゴシック" charset="-128"/>
                <a:cs typeface="ＭＳ Ｐゴシック" charset="-128"/>
              </a:rPr>
              <a:t>Research </a:t>
            </a:r>
            <a:br>
              <a:rPr lang="en-US" sz="4300">
                <a:effectLst>
                  <a:outerShdw blurRad="38100" dist="38100" dir="2700000" algn="tl">
                    <a:srgbClr val="0064E2"/>
                  </a:outerShdw>
                </a:effectLst>
                <a:ea typeface="ＭＳ Ｐゴシック" charset="-128"/>
                <a:cs typeface="ＭＳ Ｐゴシック" charset="-128"/>
              </a:rPr>
            </a:br>
            <a:r>
              <a:rPr lang="en-US" sz="4300">
                <a:effectLst>
                  <a:outerShdw blurRad="38100" dist="38100" dir="2700000" algn="tl">
                    <a:srgbClr val="0064E2"/>
                  </a:outerShdw>
                </a:effectLst>
                <a:ea typeface="ＭＳ Ｐゴシック" charset="-128"/>
                <a:cs typeface="ＭＳ Ｐゴシック" charset="-128"/>
              </a:rPr>
              <a:t>Inquiry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5F4C6F1-EB2A-F355-4513-6252B3135B85}"/>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Value of Experiments</a:t>
            </a:r>
          </a:p>
        </p:txBody>
      </p:sp>
      <p:sp>
        <p:nvSpPr>
          <p:cNvPr id="28675" name="Rectangle 3">
            <a:extLst>
              <a:ext uri="{FF2B5EF4-FFF2-40B4-BE49-F238E27FC236}">
                <a16:creationId xmlns:a16="http://schemas.microsoft.com/office/drawing/2014/main" id="{C4A80A9E-867A-10DE-4816-7CF592803211}"/>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Isolating cause and effect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Exp vs. Control group</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All other factors are controlled</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Facilitates causal inferences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E97122B-641A-0383-E702-D9C09C1D0DB9}"/>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Limitations of Experiments</a:t>
            </a:r>
          </a:p>
        </p:txBody>
      </p:sp>
      <p:sp>
        <p:nvSpPr>
          <p:cNvPr id="28675" name="Rectangle 3">
            <a:extLst>
              <a:ext uri="{FF2B5EF4-FFF2-40B4-BE49-F238E27FC236}">
                <a16:creationId xmlns:a16="http://schemas.microsoft.com/office/drawing/2014/main" id="{FFBE7609-3C93-B276-32DA-6337BA59232A}"/>
              </a:ext>
            </a:extLst>
          </p:cNvPr>
          <p:cNvSpPr>
            <a:spLocks noGrp="1" noChangeArrowheads="1"/>
          </p:cNvSpPr>
          <p:nvPr>
            <p:ph idx="1"/>
          </p:nvPr>
        </p:nvSpPr>
        <p:spPr/>
        <p:txBody>
          <a:bodyPr/>
          <a:lstStyle/>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Narrow focus</a:t>
            </a:r>
          </a:p>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Limited number of variables at once</a:t>
            </a:r>
          </a:p>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Artificial situation</a:t>
            </a:r>
          </a:p>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Subjects are aware they are being observed</a:t>
            </a:r>
          </a:p>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Limited external generalizability</a:t>
            </a:r>
          </a:p>
          <a:p>
            <a:pPr eaLnBrk="1" hangingPunct="1">
              <a:lnSpc>
                <a:spcPct val="80000"/>
              </a:lnSpc>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Best at isolating short-term effects</a:t>
            </a:r>
          </a:p>
          <a:p>
            <a:pPr lvl="1" eaLnBrk="1" hangingPunct="1">
              <a:lnSpc>
                <a:spcPct val="80000"/>
              </a:lnSpc>
              <a:buClr>
                <a:srgbClr val="55A0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Many media effects are long-term</a:t>
            </a:r>
          </a:p>
          <a:p>
            <a:pPr lvl="1" eaLnBrk="1" hangingPunct="1">
              <a:lnSpc>
                <a:spcPct val="80000"/>
              </a:lnSpc>
              <a:buClr>
                <a:srgbClr val="55A0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How long do experimental effects last?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id="{354C38B6-1824-3A51-15EA-871808A75EF3}"/>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Field (Natural) Experiments</a:t>
            </a:r>
          </a:p>
        </p:txBody>
      </p:sp>
      <p:sp>
        <p:nvSpPr>
          <p:cNvPr id="30723" name="Rectangle 1027">
            <a:extLst>
              <a:ext uri="{FF2B5EF4-FFF2-40B4-BE49-F238E27FC236}">
                <a16:creationId xmlns:a16="http://schemas.microsoft.com/office/drawing/2014/main" id="{C39472FC-A3AD-D14D-9334-4B43364B8F78}"/>
              </a:ext>
            </a:extLst>
          </p:cNvPr>
          <p:cNvSpPr>
            <a:spLocks noGrp="1" noChangeArrowheads="1"/>
          </p:cNvSpPr>
          <p:nvPr>
            <p:ph idx="1"/>
          </p:nvPr>
        </p:nvSpPr>
        <p:spPr>
          <a:xfrm>
            <a:off x="571500" y="2133600"/>
            <a:ext cx="9296400" cy="3932238"/>
          </a:xfrm>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Experiments that take place in the real world</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By design:</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Public health campaign: intervention vs. control community</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By coincidence:</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Naturally occurring phenomenon</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E.g., Comparing Northern Jersey to Southern Jersey in terms of voter turnout due to differing media conditions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id="{2B76B183-5E23-330B-7604-B5098F069BE6}"/>
              </a:ext>
            </a:extLst>
          </p:cNvPr>
          <p:cNvSpPr>
            <a:spLocks noGrp="1" noChangeArrowheads="1"/>
          </p:cNvSpPr>
          <p:nvPr>
            <p:ph type="title"/>
          </p:nvPr>
        </p:nvSpPr>
        <p:spPr/>
        <p:txBody>
          <a:bodyPr/>
          <a:lstStyle/>
          <a:p>
            <a:pPr eaLnBrk="1" hangingPunct="1">
              <a:defRPr/>
            </a:pPr>
            <a:r>
              <a:rPr lang="en-US">
                <a:solidFill>
                  <a:srgbClr val="FFFFFF"/>
                </a:solidFill>
                <a:effectLst>
                  <a:outerShdw blurRad="38100" dist="38100" dir="2700000" algn="tl">
                    <a:srgbClr val="0064E2"/>
                  </a:outerShdw>
                </a:effectLst>
                <a:ea typeface="ＭＳ Ｐゴシック" charset="-128"/>
                <a:cs typeface="ＭＳ Ｐゴシック" charset="-128"/>
              </a:rPr>
              <a:t>Advantages of Field Experiments</a:t>
            </a:r>
          </a:p>
        </p:txBody>
      </p:sp>
      <p:sp>
        <p:nvSpPr>
          <p:cNvPr id="31747" name="Rectangle 1027">
            <a:extLst>
              <a:ext uri="{FF2B5EF4-FFF2-40B4-BE49-F238E27FC236}">
                <a16:creationId xmlns:a16="http://schemas.microsoft.com/office/drawing/2014/main" id="{EC7B0C85-7DB9-E8A2-32E8-2BD4A40158CF}"/>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Approximating control of experiment</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Less artificial setting</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Some control is sacrificed for greater generalizability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F466-9816-94F9-E08F-64FA50EA3AD9}"/>
              </a:ext>
            </a:extLst>
          </p:cNvPr>
          <p:cNvSpPr>
            <a:spLocks noGrp="1"/>
          </p:cNvSpPr>
          <p:nvPr>
            <p:ph type="title"/>
          </p:nvPr>
        </p:nvSpPr>
        <p:spPr/>
        <p:txBody>
          <a:bodyPr/>
          <a:lstStyle/>
          <a:p>
            <a:pPr>
              <a:defRPr/>
            </a:pPr>
            <a:r>
              <a:rPr lang="en-US">
                <a:effectLst>
                  <a:outerShdw blurRad="38100" dist="38100" dir="2700000" algn="tl">
                    <a:srgbClr val="0064E2"/>
                  </a:outerShdw>
                </a:effectLst>
                <a:ea typeface="ＭＳ Ｐゴシック" charset="-128"/>
                <a:cs typeface="ＭＳ Ｐゴシック" charset="-128"/>
              </a:rPr>
              <a:t>Social Network Analysis</a:t>
            </a:r>
          </a:p>
        </p:txBody>
      </p:sp>
      <p:sp>
        <p:nvSpPr>
          <p:cNvPr id="3" name="Content Placeholder 2">
            <a:extLst>
              <a:ext uri="{FF2B5EF4-FFF2-40B4-BE49-F238E27FC236}">
                <a16:creationId xmlns:a16="http://schemas.microsoft.com/office/drawing/2014/main" id="{4B6CE5E5-9B1A-2659-A38D-0478054C85AD}"/>
              </a:ext>
            </a:extLst>
          </p:cNvPr>
          <p:cNvSpPr>
            <a:spLocks noGrp="1"/>
          </p:cNvSpPr>
          <p:nvPr>
            <p:ph idx="1"/>
          </p:nvPr>
        </p:nvSpPr>
        <p:spPr/>
        <p:txBody>
          <a:bodyPr/>
          <a:lstStyle/>
          <a:p>
            <a:pPr>
              <a:defRPr/>
            </a:pPr>
            <a:r>
              <a:rPr lang="en-US" altLang="en-US">
                <a:effectLst>
                  <a:outerShdw blurRad="38100" dist="38100" dir="2700000" algn="tl">
                    <a:srgbClr val="0064E2"/>
                  </a:outerShdw>
                </a:effectLst>
                <a:ea typeface="ＭＳ Ｐゴシック" panose="020B0600070205080204" pitchFamily="34" charset="-128"/>
              </a:rPr>
              <a:t>Study of social networks</a:t>
            </a:r>
          </a:p>
          <a:p>
            <a:pPr lvl="1">
              <a:defRPr/>
            </a:pPr>
            <a:r>
              <a:rPr lang="en-US" altLang="en-US">
                <a:effectLst>
                  <a:outerShdw blurRad="38100" dist="38100" dir="2700000" algn="tl">
                    <a:srgbClr val="0064E2"/>
                  </a:outerShdw>
                </a:effectLst>
                <a:ea typeface="ＭＳ Ｐゴシック" panose="020B0600070205080204" pitchFamily="34" charset="-128"/>
              </a:rPr>
              <a:t>Understand social structure as made of nodes that are tied to one another in terms of strength, duration, frequency, quality, or some other feature. </a:t>
            </a:r>
          </a:p>
          <a:p>
            <a:pPr lvl="1">
              <a:defRPr/>
            </a:pPr>
            <a:r>
              <a:rPr lang="en-US" altLang="en-US">
                <a:effectLst>
                  <a:outerShdw blurRad="38100" dist="38100" dir="2700000" algn="tl">
                    <a:srgbClr val="0064E2"/>
                  </a:outerShdw>
                </a:effectLst>
                <a:ea typeface="ＭＳ Ｐゴシック" panose="020B0600070205080204" pitchFamily="34" charset="-128"/>
              </a:rPr>
              <a:t>Nodes are usually individuals or organizations</a:t>
            </a:r>
          </a:p>
          <a:p>
            <a:pPr lvl="1">
              <a:defRPr/>
            </a:pPr>
            <a:r>
              <a:rPr lang="en-US" altLang="en-US">
                <a:effectLst>
                  <a:outerShdw blurRad="38100" dist="38100" dir="2700000" algn="tl">
                    <a:srgbClr val="0064E2"/>
                  </a:outerShdw>
                </a:effectLst>
                <a:ea typeface="ＭＳ Ｐゴシック" panose="020B0600070205080204" pitchFamily="34" charset="-128"/>
              </a:rPr>
              <a:t> Ties can be any property of the relationships between nodes </a:t>
            </a:r>
          </a:p>
          <a:p>
            <a:pPr lvl="1">
              <a:defRPr/>
            </a:pPr>
            <a:r>
              <a:rPr lang="en-US" altLang="en-US">
                <a:effectLst>
                  <a:outerShdw blurRad="38100" dist="38100" dir="2700000" algn="tl">
                    <a:srgbClr val="0064E2"/>
                  </a:outerShdw>
                </a:effectLst>
                <a:ea typeface="ＭＳ Ｐゴシック" panose="020B0600070205080204" pitchFamily="34" charset="-128"/>
              </a:rPr>
              <a:t>Social networks operate on many levels</a:t>
            </a:r>
          </a:p>
          <a:p>
            <a:pPr lvl="2">
              <a:defRPr/>
            </a:pPr>
            <a:r>
              <a:rPr lang="en-US" altLang="en-US">
                <a:effectLst>
                  <a:outerShdw blurRad="38100" dist="38100" dir="2700000" algn="tl">
                    <a:srgbClr val="0064E2"/>
                  </a:outerShdw>
                </a:effectLst>
                <a:ea typeface="ＭＳ Ｐゴシック" panose="020B0600070205080204" pitchFamily="34" charset="-128"/>
              </a:rPr>
              <a:t>From families up to the level of nations</a:t>
            </a:r>
          </a:p>
        </p:txBody>
      </p:sp>
      <p:pic>
        <p:nvPicPr>
          <p:cNvPr id="35843" name="Picture 3" descr="simple_social_network.png">
            <a:extLst>
              <a:ext uri="{FF2B5EF4-FFF2-40B4-BE49-F238E27FC236}">
                <a16:creationId xmlns:a16="http://schemas.microsoft.com/office/drawing/2014/main" id="{0CF72936-DCB8-A681-C313-644218AA2A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4419600"/>
            <a:ext cx="2787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B601-2517-D354-FFD4-3355B5574CE4}"/>
              </a:ext>
            </a:extLst>
          </p:cNvPr>
          <p:cNvSpPr>
            <a:spLocks noGrp="1"/>
          </p:cNvSpPr>
          <p:nvPr>
            <p:ph type="title"/>
          </p:nvPr>
        </p:nvSpPr>
        <p:spPr/>
        <p:txBody>
          <a:bodyPr/>
          <a:lstStyle/>
          <a:p>
            <a:pPr>
              <a:defRPr/>
            </a:pPr>
            <a:r>
              <a:rPr lang="en-US">
                <a:effectLst>
                  <a:outerShdw blurRad="38100" dist="38100" dir="2700000" algn="tl">
                    <a:srgbClr val="0064E2"/>
                  </a:outerShdw>
                </a:effectLst>
                <a:ea typeface="ＭＳ Ｐゴシック" charset="-128"/>
                <a:cs typeface="ＭＳ Ｐゴシック" charset="-128"/>
              </a:rPr>
              <a:t>Social Network Metrics</a:t>
            </a:r>
          </a:p>
        </p:txBody>
      </p:sp>
      <p:sp>
        <p:nvSpPr>
          <p:cNvPr id="3" name="Content Placeholder 2">
            <a:extLst>
              <a:ext uri="{FF2B5EF4-FFF2-40B4-BE49-F238E27FC236}">
                <a16:creationId xmlns:a16="http://schemas.microsoft.com/office/drawing/2014/main" id="{9BD15E01-3CE0-D5E6-7D24-505A331444E9}"/>
              </a:ext>
            </a:extLst>
          </p:cNvPr>
          <p:cNvSpPr>
            <a:spLocks noGrp="1"/>
          </p:cNvSpPr>
          <p:nvPr>
            <p:ph idx="1"/>
          </p:nvPr>
        </p:nvSpPr>
        <p:spPr>
          <a:xfrm>
            <a:off x="514350" y="2057400"/>
            <a:ext cx="9258300" cy="4267200"/>
          </a:xfrm>
        </p:spPr>
        <p:txBody>
          <a:bodyPr/>
          <a:lstStyle/>
          <a:p>
            <a:pPr>
              <a:lnSpc>
                <a:spcPct val="80000"/>
              </a:lnSpc>
              <a:defRPr/>
            </a:pPr>
            <a:r>
              <a:rPr lang="en-US" altLang="en-US">
                <a:effectLst>
                  <a:outerShdw blurRad="38100" dist="38100" dir="2700000" algn="tl">
                    <a:srgbClr val="0064E2"/>
                  </a:outerShdw>
                </a:effectLst>
                <a:ea typeface="ＭＳ Ｐゴシック" panose="020B0600070205080204" pitchFamily="34" charset="-128"/>
              </a:rPr>
              <a:t>Centrality: This measure gives a rough indication of the social power of a node based on how well they "connect" the network.  Are they a hub or a spoke?</a:t>
            </a:r>
          </a:p>
          <a:p>
            <a:pPr>
              <a:lnSpc>
                <a:spcPct val="80000"/>
              </a:lnSpc>
              <a:defRPr/>
            </a:pPr>
            <a:r>
              <a:rPr lang="en-US" altLang="en-US">
                <a:effectLst>
                  <a:outerShdw blurRad="38100" dist="38100" dir="2700000" algn="tl">
                    <a:srgbClr val="0064E2"/>
                  </a:outerShdw>
                </a:effectLst>
                <a:ea typeface="ＭＳ Ｐゴシック" panose="020B0600070205080204" pitchFamily="34" charset="-128"/>
              </a:rPr>
              <a:t>Closeness: This measures gives a sense of whether a node is near all other nodes in a network (directly or indirectly). How far along the  "grapevine”?</a:t>
            </a:r>
          </a:p>
          <a:p>
            <a:pPr>
              <a:lnSpc>
                <a:spcPct val="80000"/>
              </a:lnSpc>
              <a:defRPr/>
            </a:pPr>
            <a:r>
              <a:rPr lang="en-US" altLang="en-US">
                <a:effectLst>
                  <a:outerShdw blurRad="38100" dist="38100" dir="2700000" algn="tl">
                    <a:srgbClr val="0064E2"/>
                  </a:outerShdw>
                </a:effectLst>
                <a:ea typeface="ＭＳ Ｐゴシック" panose="020B0600070205080204" pitchFamily="34" charset="-128"/>
              </a:rPr>
              <a:t>Cohesion: This measures the degree to which nodes are connected directly - ‘cliques’ if every nodes is directly tied to every other one, ‘social circles’ if nodes are directly and indirectly tied to each other.</a:t>
            </a:r>
          </a:p>
          <a:p>
            <a:pPr>
              <a:lnSpc>
                <a:spcPct val="80000"/>
              </a:lnSpc>
              <a:defRPr/>
            </a:pPr>
            <a:r>
              <a:rPr lang="en-US" altLang="en-US">
                <a:effectLst>
                  <a:outerShdw blurRad="38100" dist="38100" dir="2700000" algn="tl">
                    <a:srgbClr val="0064E2"/>
                  </a:outerShdw>
                </a:effectLst>
                <a:ea typeface="ＭＳ Ｐゴシック" panose="020B0600070205080204" pitchFamily="34" charset="-128"/>
              </a:rPr>
              <a:t>In-Degree and Out-Degree: The count of the number of ties to other nodes in the network – ties coming in vs. ties going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4ED33C7-8A3C-1C79-AF87-90872D55DDED}"/>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Content Analysis</a:t>
            </a:r>
          </a:p>
        </p:txBody>
      </p:sp>
      <p:sp>
        <p:nvSpPr>
          <p:cNvPr id="37891" name="Rectangle 3">
            <a:extLst>
              <a:ext uri="{FF2B5EF4-FFF2-40B4-BE49-F238E27FC236}">
                <a16:creationId xmlns:a16="http://schemas.microsoft.com/office/drawing/2014/main" id="{0BF4522C-0C8D-967E-BDD3-B5D5DF67252E}"/>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Systematic analysis of media texts, programs, etc.</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Design coding instrument with content variables to be measured</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More than one coder analyzes content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Codings compared to ensure reliability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842BD08-26E5-8D13-F987-EFC4FEF87DF0}"/>
              </a:ext>
            </a:extLst>
          </p:cNvPr>
          <p:cNvSpPr>
            <a:spLocks noGrp="1" noChangeArrowheads="1"/>
          </p:cNvSpPr>
          <p:nvPr>
            <p:ph type="title"/>
          </p:nvPr>
        </p:nvSpPr>
        <p:spPr/>
        <p:txBody>
          <a:bodyPr/>
          <a:lstStyle/>
          <a:p>
            <a:pPr eaLnBrk="1" hangingPunct="1">
              <a:defRPr/>
            </a:pPr>
            <a:r>
              <a:rPr lang="en-US">
                <a:solidFill>
                  <a:srgbClr val="FFFFFF"/>
                </a:solidFill>
                <a:effectLst>
                  <a:outerShdw blurRad="38100" dist="38100" dir="2700000" algn="tl">
                    <a:srgbClr val="0064E2"/>
                  </a:outerShdw>
                </a:effectLst>
                <a:ea typeface="ＭＳ Ｐゴシック" charset="-128"/>
                <a:cs typeface="ＭＳ Ｐゴシック" charset="-128"/>
              </a:rPr>
              <a:t>Advantages of Content Analysis</a:t>
            </a:r>
          </a:p>
        </p:txBody>
      </p:sp>
      <p:sp>
        <p:nvSpPr>
          <p:cNvPr id="38915" name="Rectangle 3">
            <a:extLst>
              <a:ext uri="{FF2B5EF4-FFF2-40B4-BE49-F238E27FC236}">
                <a16:creationId xmlns:a16="http://schemas.microsoft.com/office/drawing/2014/main" id="{294BCD2C-BF82-EAE5-CC9D-0591D1F29CF2}"/>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Systematic analysis of content</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Non-obtrusive</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Reliability easy to assess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Do two observers reach the same conclusion?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A1BBC6B6-837D-6691-42AF-CDF0ED1D12EC}"/>
              </a:ext>
            </a:extLst>
          </p:cNvPr>
          <p:cNvSpPr>
            <a:spLocks noGrp="1" noChangeArrowheads="1"/>
          </p:cNvSpPr>
          <p:nvPr>
            <p:ph type="title"/>
          </p:nvPr>
        </p:nvSpPr>
        <p:spPr/>
        <p:txBody>
          <a:bodyPr/>
          <a:lstStyle/>
          <a:p>
            <a:pPr eaLnBrk="1" hangingPunct="1">
              <a:defRPr/>
            </a:pPr>
            <a:r>
              <a:rPr lang="en-US">
                <a:solidFill>
                  <a:srgbClr val="FFFFFF"/>
                </a:solidFill>
                <a:effectLst>
                  <a:outerShdw blurRad="38100" dist="38100" dir="2700000" algn="tl">
                    <a:srgbClr val="0064E2"/>
                  </a:outerShdw>
                </a:effectLst>
                <a:ea typeface="ＭＳ Ｐゴシック" charset="-128"/>
                <a:cs typeface="ＭＳ Ｐゴシック" charset="-128"/>
              </a:rPr>
              <a:t>Limitations of Content Analysis</a:t>
            </a:r>
          </a:p>
        </p:txBody>
      </p:sp>
      <p:sp>
        <p:nvSpPr>
          <p:cNvPr id="39939" name="Rectangle 1027">
            <a:extLst>
              <a:ext uri="{FF2B5EF4-FFF2-40B4-BE49-F238E27FC236}">
                <a16:creationId xmlns:a16="http://schemas.microsoft.com/office/drawing/2014/main" id="{87669D3C-C9A8-C761-E9EE-870CB5DDC4DC}"/>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Hard to get at deep meaning of content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Mundane questions emphasized for reliable measurement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More interesting concepts are hard to measure reliably</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E.g., “media bias”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A35B323-F049-2317-F840-283E9DE121E6}"/>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Focused Interviews</a:t>
            </a:r>
          </a:p>
        </p:txBody>
      </p:sp>
      <p:sp>
        <p:nvSpPr>
          <p:cNvPr id="21507" name="Rectangle 3">
            <a:extLst>
              <a:ext uri="{FF2B5EF4-FFF2-40B4-BE49-F238E27FC236}">
                <a16:creationId xmlns:a16="http://schemas.microsoft.com/office/drawing/2014/main" id="{03C86CC6-4579-3720-48FB-2C539B606985}"/>
              </a:ext>
            </a:extLst>
          </p:cNvPr>
          <p:cNvSpPr>
            <a:spLocks noGrp="1" noChangeArrowheads="1"/>
          </p:cNvSpPr>
          <p:nvPr>
            <p:ph idx="1"/>
          </p:nvPr>
        </p:nvSpPr>
        <p:spPr/>
        <p:txBody>
          <a:bodyPr/>
          <a:lstStyle/>
          <a:p>
            <a:pPr eaLnBrk="1" hangingPunct="1">
              <a:lnSpc>
                <a:spcPct val="8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Trying to get a more in-depth look at opinion holding</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More open-ended questions</a:t>
            </a:r>
          </a:p>
          <a:p>
            <a:pPr eaLnBrk="1" hangingPunct="1">
              <a:lnSpc>
                <a:spcPct val="8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Focus groups:</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Planned discussions in an open-environment</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Loosely-structured script with moderator</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6 to 12 participants</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Samples usually not randomly selected</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1 to 2 hours</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Qualitative and quantitative analysis of transcript</a:t>
            </a:r>
          </a:p>
          <a:p>
            <a:pPr lvl="1" eaLnBrk="1" hangingPunct="1">
              <a:lnSpc>
                <a:spcPct val="8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Often combined with surveys of participants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2B805E9-A7C2-4BCA-1348-2C6FC405CF75}"/>
              </a:ext>
            </a:extLst>
          </p:cNvPr>
          <p:cNvSpPr>
            <a:spLocks noGrp="1" noChangeArrowheads="1"/>
          </p:cNvSpPr>
          <p:nvPr>
            <p:ph type="title"/>
          </p:nvPr>
        </p:nvSpPr>
        <p:spPr/>
        <p:txBody>
          <a:bodyPr/>
          <a:lstStyle/>
          <a:p>
            <a:pPr eaLnBrk="1" hangingPunct="1">
              <a:defRPr/>
            </a:pPr>
            <a:r>
              <a:rPr lang="en-US" sz="4300">
                <a:solidFill>
                  <a:srgbClr val="FFFFFF"/>
                </a:solidFill>
                <a:effectLst>
                  <a:outerShdw blurRad="38100" dist="38100" dir="2700000" algn="tl">
                    <a:srgbClr val="0064E2"/>
                  </a:outerShdw>
                </a:effectLst>
                <a:ea typeface="ＭＳ Ｐゴシック" charset="-128"/>
                <a:cs typeface="ＭＳ Ｐゴシック" charset="-128"/>
              </a:rPr>
              <a:t>Basic Tools of Communication Science</a:t>
            </a:r>
          </a:p>
        </p:txBody>
      </p:sp>
      <p:sp>
        <p:nvSpPr>
          <p:cNvPr id="25603" name="Rectangle 3">
            <a:extLst>
              <a:ext uri="{FF2B5EF4-FFF2-40B4-BE49-F238E27FC236}">
                <a16:creationId xmlns:a16="http://schemas.microsoft.com/office/drawing/2014/main" id="{3B7C1DD0-1F83-E566-7742-B24BB4577F26}"/>
              </a:ext>
            </a:extLst>
          </p:cNvPr>
          <p:cNvSpPr>
            <a:spLocks noGrp="1" noChangeArrowheads="1"/>
          </p:cNvSpPr>
          <p:nvPr>
            <p:ph idx="1"/>
          </p:nvPr>
        </p:nvSpPr>
        <p:spPr/>
        <p:txBody>
          <a:bodyPr/>
          <a:lstStyle/>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Surveys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Experiments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Field (or “natural”) experiments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Social network analysis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Content analysis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Focused interviews</a:t>
            </a:r>
          </a:p>
          <a:p>
            <a:pPr eaLnBrk="1" hangingPunct="1">
              <a:lnSpc>
                <a:spcPct val="90000"/>
              </a:lnSpc>
              <a:defRPr/>
            </a:pPr>
            <a:r>
              <a:rPr lang="en-US" altLang="en-US" dirty="0">
                <a:effectLst>
                  <a:outerShdw blurRad="38100" dist="38100" dir="2700000" algn="tl">
                    <a:srgbClr val="0064E2"/>
                  </a:outerShdw>
                </a:effectLst>
                <a:ea typeface="ＭＳ Ｐゴシック" panose="020B0600070205080204" pitchFamily="34" charset="-128"/>
              </a:rPr>
              <a:t>Qualitative Field Research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A574FA6-CC68-58AB-FED8-E90DF4FBD035}"/>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Functions of Focus Groups</a:t>
            </a:r>
          </a:p>
        </p:txBody>
      </p:sp>
      <p:sp>
        <p:nvSpPr>
          <p:cNvPr id="22531" name="Rectangle 3">
            <a:extLst>
              <a:ext uri="{FF2B5EF4-FFF2-40B4-BE49-F238E27FC236}">
                <a16:creationId xmlns:a16="http://schemas.microsoft.com/office/drawing/2014/main" id="{2FB798BA-8EF3-0B8B-0C44-AADF82BBEB65}"/>
              </a:ext>
            </a:extLst>
          </p:cNvPr>
          <p:cNvSpPr>
            <a:spLocks noGrp="1" noChangeArrowheads="1"/>
          </p:cNvSpPr>
          <p:nvPr>
            <p:ph idx="1"/>
          </p:nvPr>
        </p:nvSpPr>
        <p:spPr/>
        <p:txBody>
          <a:bodyPr/>
          <a:lstStyle/>
          <a:p>
            <a:pPr eaLnBrk="1" hangingPunct="1">
              <a:lnSpc>
                <a:spcPct val="7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Prior to survey research:</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Identifying closed-ended survey items</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Suggesting hypotheses</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E.g., Media uses and gratifications-sought</a:t>
            </a:r>
          </a:p>
          <a:p>
            <a:pPr eaLnBrk="1" hangingPunct="1">
              <a:lnSpc>
                <a:spcPct val="7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Supplementing survey research</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Going in-depth, “behind” the survey responses</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E.g., Attitudes toward affirmative action</a:t>
            </a:r>
          </a:p>
          <a:p>
            <a:pPr eaLnBrk="1" hangingPunct="1">
              <a:lnSpc>
                <a:spcPct val="7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Getting at complex opinion/belief structures</a:t>
            </a:r>
          </a:p>
          <a:p>
            <a:pPr lvl="1" eaLnBrk="1" hangingPunct="1">
              <a:lnSpc>
                <a:spcPct val="70000"/>
              </a:lnSpc>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More detailed responses</a:t>
            </a:r>
          </a:p>
          <a:p>
            <a:pPr eaLnBrk="1" hangingPunct="1">
              <a:lnSpc>
                <a:spcPct val="70000"/>
              </a:lnSpc>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Subjects use their own language, terms, concepts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A33B641E-A51A-9E13-4D22-C7A99B3EE1AB}"/>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Limitations of Focus Groups</a:t>
            </a:r>
          </a:p>
        </p:txBody>
      </p:sp>
      <p:sp>
        <p:nvSpPr>
          <p:cNvPr id="43011" name="Rectangle 1027">
            <a:extLst>
              <a:ext uri="{FF2B5EF4-FFF2-40B4-BE49-F238E27FC236}">
                <a16:creationId xmlns:a16="http://schemas.microsoft.com/office/drawing/2014/main" id="{D6DF0837-645A-C8A6-221B-4F2408C45C98}"/>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Influence of the facilitator</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Influence of vocal participants</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Small, non-representative groups</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Biases in transcript interpretation</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Artificial nature of focus group situations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Ditto for surveys and experiments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F3DB-389D-926E-CB95-F0681FF25E8C}"/>
              </a:ext>
            </a:extLst>
          </p:cNvPr>
          <p:cNvSpPr>
            <a:spLocks noGrp="1"/>
          </p:cNvSpPr>
          <p:nvPr>
            <p:ph type="title"/>
          </p:nvPr>
        </p:nvSpPr>
        <p:spPr/>
        <p:txBody>
          <a:bodyPr/>
          <a:lstStyle/>
          <a:p>
            <a:pPr>
              <a:defRPr/>
            </a:pPr>
            <a:r>
              <a:rPr lang="en-US" altLang="en-US" sz="4400">
                <a:effectLst>
                  <a:outerShdw blurRad="38100" dist="38100" dir="2700000" algn="tl">
                    <a:srgbClr val="0064E2"/>
                  </a:outerShdw>
                </a:effectLst>
                <a:ea typeface="ＭＳ Ｐゴシック" panose="020B0600070205080204" pitchFamily="34" charset="-128"/>
              </a:rPr>
              <a:t>Qualitative Field Research</a:t>
            </a:r>
            <a:endParaRPr lang="en-US" altLang="en-US">
              <a:effectLst>
                <a:outerShdw blurRad="38100" dist="38100" dir="2700000" algn="tl">
                  <a:srgbClr val="0064E2"/>
                </a:outerShdw>
              </a:effectLst>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7E210F4-15B0-57D8-19A9-DF6026848170}"/>
              </a:ext>
            </a:extLst>
          </p:cNvPr>
          <p:cNvSpPr>
            <a:spLocks noGrp="1"/>
          </p:cNvSpPr>
          <p:nvPr>
            <p:ph idx="1"/>
          </p:nvPr>
        </p:nvSpPr>
        <p:spPr>
          <a:xfrm>
            <a:off x="514350" y="2057400"/>
            <a:ext cx="9429750" cy="3962400"/>
          </a:xfrm>
        </p:spPr>
        <p:txBody>
          <a:bodyPr/>
          <a:lstStyle/>
          <a:p>
            <a:pPr>
              <a:defRPr/>
            </a:pPr>
            <a:r>
              <a:rPr lang="en-US" altLang="en-US">
                <a:effectLst>
                  <a:outerShdw blurRad="38100" dist="38100" dir="2700000" algn="tl">
                    <a:srgbClr val="0064E2"/>
                  </a:outerShdw>
                </a:effectLst>
                <a:ea typeface="ＭＳ Ｐゴシック" panose="020B0600070205080204" pitchFamily="34" charset="-128"/>
              </a:rPr>
              <a:t>Naturalism – detailed and accurate description</a:t>
            </a:r>
          </a:p>
          <a:p>
            <a:pPr>
              <a:defRPr/>
            </a:pPr>
            <a:r>
              <a:rPr lang="en-US" altLang="en-US">
                <a:effectLst>
                  <a:outerShdw blurRad="38100" dist="38100" dir="2700000" algn="tl">
                    <a:srgbClr val="0064E2"/>
                  </a:outerShdw>
                </a:effectLst>
                <a:ea typeface="ＭＳ Ｐゴシック" panose="020B0600070205080204" pitchFamily="34" charset="-128"/>
              </a:rPr>
              <a:t>Grounded Theory – patterns and themes from observational work</a:t>
            </a:r>
          </a:p>
          <a:p>
            <a:pPr>
              <a:defRPr/>
            </a:pPr>
            <a:r>
              <a:rPr lang="en-US" altLang="en-US">
                <a:effectLst>
                  <a:outerShdw blurRad="38100" dist="38100" dir="2700000" algn="tl">
                    <a:srgbClr val="0064E2"/>
                  </a:outerShdw>
                </a:effectLst>
                <a:ea typeface="ＭＳ Ｐゴシック" panose="020B0600070205080204" pitchFamily="34" charset="-128"/>
              </a:rPr>
              <a:t>Case Study and Extended Case Method – focus on case and cases</a:t>
            </a:r>
          </a:p>
          <a:p>
            <a:pPr>
              <a:defRPr/>
            </a:pPr>
            <a:r>
              <a:rPr lang="en-US" altLang="en-US">
                <a:effectLst>
                  <a:outerShdw blurRad="38100" dist="38100" dir="2700000" algn="tl">
                    <a:srgbClr val="0064E2"/>
                  </a:outerShdw>
                </a:effectLst>
                <a:ea typeface="ＭＳ Ｐゴシック" panose="020B0600070205080204" pitchFamily="34" charset="-128"/>
              </a:rPr>
              <a:t>Ethnography – participant and observer of the situation</a:t>
            </a:r>
          </a:p>
          <a:p>
            <a:pPr>
              <a:defRPr/>
            </a:pPr>
            <a:r>
              <a:rPr lang="en-US" altLang="en-US">
                <a:effectLst>
                  <a:outerShdw blurRad="38100" dist="38100" dir="2700000" algn="tl">
                    <a:srgbClr val="0064E2"/>
                  </a:outerShdw>
                </a:effectLst>
                <a:ea typeface="ＭＳ Ｐゴシック" panose="020B0600070205080204" pitchFamily="34" charset="-128"/>
              </a:rPr>
              <a:t>Participatory Action Research – Serve as resource for studied 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44733D1-4C1A-466F-2D2F-C2D97AD51E60}"/>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Stages in the Research Process</a:t>
            </a:r>
          </a:p>
        </p:txBody>
      </p:sp>
      <p:sp>
        <p:nvSpPr>
          <p:cNvPr id="8195" name="Rectangle 3">
            <a:extLst>
              <a:ext uri="{FF2B5EF4-FFF2-40B4-BE49-F238E27FC236}">
                <a16:creationId xmlns:a16="http://schemas.microsoft.com/office/drawing/2014/main" id="{086DFA76-ED3F-0899-0484-FEABED0F880F}"/>
              </a:ext>
            </a:extLst>
          </p:cNvPr>
          <p:cNvSpPr>
            <a:spLocks noGrp="1" noChangeArrowheads="1"/>
          </p:cNvSpPr>
          <p:nvPr>
            <p:ph idx="1"/>
          </p:nvPr>
        </p:nvSpPr>
        <p:spPr/>
        <p:txBody>
          <a:bodyPr/>
          <a:lstStyle/>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Interest/initial exploration</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Conceptualization</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Choice of method</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Operationalization</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Population definition</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Observation</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Data processing and analysis</a:t>
            </a:r>
          </a:p>
          <a:p>
            <a:pPr eaLnBrk="1" hangingPunct="1">
              <a:lnSpc>
                <a:spcPct val="8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Application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42F546B-0BA7-0D17-8035-0B050CE75564}"/>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Interest/Initial Exploration</a:t>
            </a:r>
          </a:p>
        </p:txBody>
      </p:sp>
      <p:sp>
        <p:nvSpPr>
          <p:cNvPr id="45059" name="Rectangle 3">
            <a:extLst>
              <a:ext uri="{FF2B5EF4-FFF2-40B4-BE49-F238E27FC236}">
                <a16:creationId xmlns:a16="http://schemas.microsoft.com/office/drawing/2014/main" id="{8E6A02A2-755A-5FA4-2A32-2099CADD1647}"/>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Interest =&gt; preliminary exploration</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What do we currently know?</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Applicable research and theory</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Define purpose/goals: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Exploration, description or explanation?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60DCEF-2B58-8F5D-457E-EE9063E4DD68}"/>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Conceptualization</a:t>
            </a:r>
          </a:p>
        </p:txBody>
      </p:sp>
      <p:sp>
        <p:nvSpPr>
          <p:cNvPr id="46083" name="Rectangle 3">
            <a:extLst>
              <a:ext uri="{FF2B5EF4-FFF2-40B4-BE49-F238E27FC236}">
                <a16:creationId xmlns:a16="http://schemas.microsoft.com/office/drawing/2014/main" id="{E8A1BEDC-CF43-0655-9E61-97BAF7773B0C}"/>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What are the research questions?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Who or what do they apply to?</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Identifying relevant concepts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What concepts/variables come into play?</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Define all important concepts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E.g., Racial prejudice, political participation</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How do we define them?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45B4E4-A175-21FC-7204-0B9DC1283F58}"/>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Choice of Method</a:t>
            </a:r>
          </a:p>
        </p:txBody>
      </p:sp>
      <p:sp>
        <p:nvSpPr>
          <p:cNvPr id="47107" name="Rectangle 3">
            <a:extLst>
              <a:ext uri="{FF2B5EF4-FFF2-40B4-BE49-F238E27FC236}">
                <a16:creationId xmlns:a16="http://schemas.microsoft.com/office/drawing/2014/main" id="{3BFD51FD-9520-A448-0917-5ACE9DC63FDD}"/>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Best method to answer research questions?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Content analysis?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Lab experiment?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Field experiment </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Natural experiment?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Focus groups?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Survey?</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Cross-sectional, trend, cohort, or panel?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9C5C493-A2D6-2C69-A270-FE73AD329116}"/>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Operationalization</a:t>
            </a:r>
          </a:p>
        </p:txBody>
      </p:sp>
      <p:sp>
        <p:nvSpPr>
          <p:cNvPr id="48131" name="Rectangle 3">
            <a:extLst>
              <a:ext uri="{FF2B5EF4-FFF2-40B4-BE49-F238E27FC236}">
                <a16:creationId xmlns:a16="http://schemas.microsoft.com/office/drawing/2014/main" id="{7AF49210-CAAC-CEB4-C448-386B6DAD077E}"/>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How do we measure concepts?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E.g., Measuring attention to media</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How has past research measured concepts?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What is best for our purposes?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51107C1-2BF9-A67E-CED0-C365EDDE969E}"/>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Population Definition</a:t>
            </a:r>
          </a:p>
        </p:txBody>
      </p:sp>
      <p:sp>
        <p:nvSpPr>
          <p:cNvPr id="49155" name="Rectangle 3">
            <a:extLst>
              <a:ext uri="{FF2B5EF4-FFF2-40B4-BE49-F238E27FC236}">
                <a16:creationId xmlns:a16="http://schemas.microsoft.com/office/drawing/2014/main" id="{6FC1F74B-CB30-09BA-B866-767E031301C6}"/>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To whom do we want to generalize results?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Define the population of units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Define sampling frame (population list)</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Who are we going to study?</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Define sampling strategy for selection </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Should represent larger population</a:t>
            </a:r>
            <a:endParaRPr lang="en-US" altLang="en-US" sz="2400">
              <a:effectLst>
                <a:outerShdw blurRad="38100" dist="38100" dir="2700000" algn="tl">
                  <a:srgbClr val="0064E2"/>
                </a:outerShdw>
              </a:effectLst>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E22A153-0D1E-A69C-1A3D-B81393725F33}"/>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Observation</a:t>
            </a:r>
          </a:p>
        </p:txBody>
      </p:sp>
      <p:sp>
        <p:nvSpPr>
          <p:cNvPr id="50179" name="Rectangle 3">
            <a:extLst>
              <a:ext uri="{FF2B5EF4-FFF2-40B4-BE49-F238E27FC236}">
                <a16:creationId xmlns:a16="http://schemas.microsoft.com/office/drawing/2014/main" id="{B24A4995-D7FC-F52C-C258-6F94418A7A68}"/>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Making observations/collecting data</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For example:</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Survey interviewing</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Content analysis coding</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Taping focus group interactions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Experimental observations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1BCCD95-7F0F-B307-539E-1715A2AFFF41}"/>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Types of Surveys</a:t>
            </a:r>
          </a:p>
        </p:txBody>
      </p:sp>
      <p:sp>
        <p:nvSpPr>
          <p:cNvPr id="32771" name="Rectangle 3">
            <a:extLst>
              <a:ext uri="{FF2B5EF4-FFF2-40B4-BE49-F238E27FC236}">
                <a16:creationId xmlns:a16="http://schemas.microsoft.com/office/drawing/2014/main" id="{37C94185-69D0-2B3D-E7B8-A4FE3EFEFBA7}"/>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Polls (descriptive surveys)</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Census (full population)</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Sample surveys (specific group_</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Probability sample survey</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Each member of population has an equal chance of being selected in sample – representativeness </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Permits generalizations about larger population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2C654B9-B392-1FA2-3D64-3E8D991F1A88}"/>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Data Processing and Analysis</a:t>
            </a:r>
          </a:p>
        </p:txBody>
      </p:sp>
      <p:sp>
        <p:nvSpPr>
          <p:cNvPr id="51203" name="Rectangle 3">
            <a:extLst>
              <a:ext uri="{FF2B5EF4-FFF2-40B4-BE49-F238E27FC236}">
                <a16:creationId xmlns:a16="http://schemas.microsoft.com/office/drawing/2014/main" id="{23383ABF-FDF6-C923-6400-96C184461470}"/>
              </a:ext>
            </a:extLst>
          </p:cNvPr>
          <p:cNvSpPr>
            <a:spLocks noGrp="1" noChangeArrowheads="1"/>
          </p:cNvSpPr>
          <p:nvPr>
            <p:ph idx="1"/>
          </p:nvPr>
        </p:nvSpPr>
        <p:spPr/>
        <p:txBody>
          <a:bodyPr/>
          <a:lstStyle/>
          <a:p>
            <a:pPr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Data processing</a:t>
            </a:r>
          </a:p>
          <a:p>
            <a:pPr lvl="1"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Translating the observations into data</a:t>
            </a:r>
          </a:p>
          <a:p>
            <a:pPr lvl="2"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E.g., survey answers translated into numbers and entered into the computer</a:t>
            </a:r>
          </a:p>
          <a:p>
            <a:pPr lvl="2"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E.g., content coded into numbers</a:t>
            </a:r>
          </a:p>
          <a:p>
            <a:pPr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Data analysis</a:t>
            </a:r>
          </a:p>
          <a:p>
            <a:pPr lvl="1"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Synthesizing larges amounts of information</a:t>
            </a:r>
          </a:p>
          <a:p>
            <a:pPr lvl="2"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Data analysis examining relationships b/w concepts</a:t>
            </a:r>
          </a:p>
          <a:p>
            <a:pPr lvl="2" eaLnBrk="1" hangingPunct="1">
              <a:lnSpc>
                <a:spcPct val="90000"/>
              </a:lnSpc>
              <a:defRPr/>
            </a:pPr>
            <a:r>
              <a:rPr lang="en-US" altLang="en-US">
                <a:effectLst>
                  <a:outerShdw blurRad="38100" dist="38100" dir="2700000" algn="tl">
                    <a:srgbClr val="0064E2"/>
                  </a:outerShdw>
                </a:effectLst>
                <a:ea typeface="ＭＳ Ｐゴシック" panose="020B0600070205080204" pitchFamily="34" charset="-128"/>
              </a:rPr>
              <a:t>Application of statistics and summary tables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63322CC-5360-93E0-C999-ADD0F0897172}"/>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Application</a:t>
            </a:r>
          </a:p>
        </p:txBody>
      </p:sp>
      <p:sp>
        <p:nvSpPr>
          <p:cNvPr id="52227" name="Rectangle 3">
            <a:extLst>
              <a:ext uri="{FF2B5EF4-FFF2-40B4-BE49-F238E27FC236}">
                <a16:creationId xmlns:a16="http://schemas.microsoft.com/office/drawing/2014/main" id="{4D2D0EFC-207D-94AB-E0F4-0148249A740C}"/>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Packaging the results in usable form</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Writing a research report:</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Who is the audience?</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Researchers, policymakers or public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87C76B1-095E-E6C1-F379-8F8A711803DF}"/>
              </a:ext>
            </a:extLst>
          </p:cNvPr>
          <p:cNvSpPr>
            <a:spLocks noGrp="1" noChangeArrowheads="1"/>
          </p:cNvSpPr>
          <p:nvPr>
            <p:ph type="title"/>
          </p:nvPr>
        </p:nvSpPr>
        <p:spPr/>
        <p:txBody>
          <a:bodyPr/>
          <a:lstStyle/>
          <a:p>
            <a:pPr eaLnBrk="1" hangingPunct="1">
              <a:defRPr/>
            </a:pPr>
            <a:r>
              <a:rPr lang="en-US" sz="4300">
                <a:solidFill>
                  <a:srgbClr val="FFFFFF"/>
                </a:solidFill>
                <a:effectLst>
                  <a:outerShdw blurRad="38100" dist="38100" dir="2700000" algn="tl">
                    <a:srgbClr val="0064E2"/>
                  </a:outerShdw>
                </a:effectLst>
                <a:ea typeface="ＭＳ Ｐゴシック" charset="-128"/>
                <a:cs typeface="ＭＳ Ｐゴシック" charset="-128"/>
              </a:rPr>
              <a:t>Contexts of Communication Research</a:t>
            </a:r>
          </a:p>
        </p:txBody>
      </p:sp>
      <p:sp>
        <p:nvSpPr>
          <p:cNvPr id="17411" name="Rectangle 3">
            <a:extLst>
              <a:ext uri="{FF2B5EF4-FFF2-40B4-BE49-F238E27FC236}">
                <a16:creationId xmlns:a16="http://schemas.microsoft.com/office/drawing/2014/main" id="{1CF3E8DA-0E77-648C-2D9A-3AF2FDAEADCB}"/>
              </a:ext>
            </a:extLst>
          </p:cNvPr>
          <p:cNvSpPr>
            <a:spLocks noGrp="1" noChangeArrowheads="1"/>
          </p:cNvSpPr>
          <p:nvPr>
            <p:ph idx="1"/>
          </p:nvPr>
        </p:nvSpPr>
        <p:spPr>
          <a:xfrm>
            <a:off x="514350" y="2057400"/>
            <a:ext cx="9258300" cy="4648200"/>
          </a:xfrm>
        </p:spPr>
        <p:txBody>
          <a:bodyPr/>
          <a:lstStyle/>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A. Advertising</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B. Public Relations</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C. Marketing</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D. Public Opinion</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E. Political Campaigns</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F. Health Communication</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G. Research Consulting</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H. Interest Group Research</a:t>
            </a:r>
          </a:p>
          <a:p>
            <a:pPr eaLnBrk="1" hangingPunct="1">
              <a:lnSpc>
                <a:spcPct val="90000"/>
              </a:lnSpc>
              <a:buClr>
                <a:srgbClr val="FFFFFF"/>
              </a:buClr>
              <a:buFont typeface="Arial" panose="020B0604020202020204" pitchFamily="34" charset="0"/>
              <a:buChar char="•"/>
              <a:defRPr/>
            </a:pPr>
            <a:r>
              <a:rPr lang="en-US" altLang="en-US" sz="2000">
                <a:solidFill>
                  <a:srgbClr val="FFFFFF"/>
                </a:solidFill>
                <a:effectLst>
                  <a:outerShdw blurRad="38100" dist="38100" dir="2700000" algn="tl">
                    <a:srgbClr val="0064E2"/>
                  </a:outerShdw>
                </a:effectLst>
                <a:ea typeface="ＭＳ Ｐゴシック" panose="020B0600070205080204" pitchFamily="34" charset="-128"/>
              </a:rPr>
              <a:t>I. Academic Research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D5B10AA-3024-46D8-9C00-28C7CF5CDC3E}"/>
              </a:ext>
            </a:extLst>
          </p:cNvPr>
          <p:cNvSpPr>
            <a:spLocks noGrp="1" noChangeArrowheads="1"/>
          </p:cNvSpPr>
          <p:nvPr>
            <p:ph type="title"/>
          </p:nvPr>
        </p:nvSpPr>
        <p:spPr/>
        <p:txBody>
          <a:bodyPr/>
          <a:lstStyle/>
          <a:p>
            <a:pPr eaLnBrk="1" hangingPunct="1">
              <a:defRPr/>
            </a:pPr>
            <a:r>
              <a:rPr lang="en-US" altLang="en-US" sz="4300">
                <a:solidFill>
                  <a:srgbClr val="FFFFFF"/>
                </a:solidFill>
                <a:effectLst>
                  <a:outerShdw blurRad="38100" dist="38100" dir="2700000" algn="tl">
                    <a:srgbClr val="0064E2"/>
                  </a:outerShdw>
                </a:effectLst>
                <a:ea typeface="ＭＳ Ｐゴシック" panose="020B0600070205080204" pitchFamily="34" charset="-128"/>
              </a:rPr>
              <a:t>Becoming a competent researcher…</a:t>
            </a:r>
          </a:p>
        </p:txBody>
      </p:sp>
      <p:sp>
        <p:nvSpPr>
          <p:cNvPr id="52227" name="Rectangle 3">
            <a:extLst>
              <a:ext uri="{FF2B5EF4-FFF2-40B4-BE49-F238E27FC236}">
                <a16:creationId xmlns:a16="http://schemas.microsoft.com/office/drawing/2014/main" id="{0C0217B2-F5AC-CFF0-8CF1-B40901D1F53E}"/>
              </a:ext>
            </a:extLst>
          </p:cNvPr>
          <p:cNvSpPr>
            <a:spLocks noGrp="1" noChangeArrowheads="1"/>
          </p:cNvSpPr>
          <p:nvPr>
            <p:ph idx="1"/>
          </p:nvPr>
        </p:nvSpPr>
        <p:spPr/>
        <p:txBody>
          <a:bodyPr>
            <a:normAutofit fontScale="92500" lnSpcReduction="10000"/>
          </a:bodyPr>
          <a:lstStyle/>
          <a:p>
            <a:pPr eaLnBrk="1" hangingPunct="1">
              <a:defRPr/>
            </a:pPr>
            <a:r>
              <a:rPr lang="en-US" altLang="en-US" dirty="0">
                <a:effectLst>
                  <a:outerShdw blurRad="38100" dist="38100" dir="2700000" algn="tl">
                    <a:srgbClr val="0064E2"/>
                  </a:outerShdw>
                </a:effectLst>
                <a:ea typeface="ＭＳ Ｐゴシック" panose="020B0600070205080204" pitchFamily="34" charset="-128"/>
              </a:rPr>
              <a:t>Mastering basic concepts and principles</a:t>
            </a:r>
          </a:p>
          <a:p>
            <a:pPr eaLnBrk="1" hangingPunct="1">
              <a:defRPr/>
            </a:pPr>
            <a:r>
              <a:rPr lang="en-US" altLang="en-US" dirty="0">
                <a:effectLst>
                  <a:outerShdw blurRad="38100" dist="38100" dir="2700000" algn="tl">
                    <a:srgbClr val="0064E2"/>
                  </a:outerShdw>
                </a:effectLst>
                <a:ea typeface="ＭＳ Ｐゴシック" panose="020B0600070205080204" pitchFamily="34" charset="-128"/>
              </a:rPr>
              <a:t>Following systematic procedures</a:t>
            </a:r>
          </a:p>
          <a:p>
            <a:pPr lvl="1" eaLnBrk="1" hangingPunct="1">
              <a:defRPr/>
            </a:pPr>
            <a:r>
              <a:rPr lang="en-US" altLang="en-US" dirty="0">
                <a:effectLst>
                  <a:outerShdw blurRad="38100" dist="38100" dir="2700000" algn="tl">
                    <a:srgbClr val="0064E2"/>
                  </a:outerShdw>
                </a:effectLst>
                <a:ea typeface="ＭＳ Ｐゴシック" panose="020B0600070205080204" pitchFamily="34" charset="-128"/>
              </a:rPr>
              <a:t>Striving for objectivity</a:t>
            </a:r>
          </a:p>
          <a:p>
            <a:pPr eaLnBrk="1" hangingPunct="1">
              <a:defRPr/>
            </a:pPr>
            <a:r>
              <a:rPr lang="en-US" altLang="en-US" dirty="0">
                <a:effectLst>
                  <a:outerShdw blurRad="38100" dist="38100" dir="2700000" algn="tl">
                    <a:srgbClr val="0064E2"/>
                  </a:outerShdw>
                </a:effectLst>
                <a:ea typeface="ＭＳ Ｐゴシック" panose="020B0600070205080204" pitchFamily="34" charset="-128"/>
              </a:rPr>
              <a:t>Having good research questions</a:t>
            </a:r>
          </a:p>
          <a:p>
            <a:pPr eaLnBrk="1" hangingPunct="1">
              <a:defRPr/>
            </a:pPr>
            <a:r>
              <a:rPr lang="en-US" altLang="en-US" dirty="0">
                <a:effectLst>
                  <a:outerShdw blurRad="38100" dist="38100" dir="2700000" algn="tl">
                    <a:srgbClr val="0064E2"/>
                  </a:outerShdw>
                </a:effectLst>
                <a:ea typeface="ＭＳ Ｐゴシック" panose="020B0600070205080204" pitchFamily="34" charset="-128"/>
              </a:rPr>
              <a:t>Using the right tool to answer the question</a:t>
            </a:r>
          </a:p>
          <a:p>
            <a:pPr eaLnBrk="1" hangingPunct="1">
              <a:defRPr/>
            </a:pPr>
            <a:r>
              <a:rPr lang="en-US" altLang="en-US" dirty="0">
                <a:effectLst>
                  <a:outerShdw blurRad="38100" dist="38100" dir="2700000" algn="tl">
                    <a:srgbClr val="0064E2"/>
                  </a:outerShdw>
                </a:effectLst>
                <a:ea typeface="ＭＳ Ｐゴシック" panose="020B0600070205080204" pitchFamily="34" charset="-128"/>
              </a:rPr>
              <a:t>Testing underlying explanations</a:t>
            </a:r>
          </a:p>
          <a:p>
            <a:pPr marL="0" indent="0" eaLnBrk="1" hangingPunct="1">
              <a:buNone/>
              <a:defRPr/>
            </a:pPr>
            <a:endParaRPr lang="en-US" altLang="en-US" dirty="0">
              <a:effectLst>
                <a:outerShdw blurRad="38100" dist="38100" dir="2700000" algn="tl">
                  <a:srgbClr val="0064E2"/>
                </a:outerShdw>
              </a:effectLst>
              <a:ea typeface="ＭＳ Ｐゴシック" panose="020B0600070205080204" pitchFamily="34" charset="-128"/>
            </a:endParaRPr>
          </a:p>
          <a:p>
            <a:pPr lvl="1" eaLnBrk="1" hangingPunct="1">
              <a:defRPr/>
            </a:pPr>
            <a:r>
              <a:rPr lang="en-US" altLang="en-US" dirty="0">
                <a:effectLst>
                  <a:outerShdw blurRad="38100" dist="38100" dir="2700000" algn="tl">
                    <a:srgbClr val="0064E2"/>
                  </a:outerShdw>
                </a:effectLst>
                <a:ea typeface="ＭＳ Ｐゴシック" panose="020B0600070205080204" pitchFamily="34" charset="-128"/>
              </a:rPr>
              <a:t>Learning by doing - Applied approach to learning research methods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B2DF-4D22-BBAB-1557-35A69A1BBC85}"/>
              </a:ext>
            </a:extLst>
          </p:cNvPr>
          <p:cNvSpPr>
            <a:spLocks noGrp="1"/>
          </p:cNvSpPr>
          <p:nvPr>
            <p:ph type="title"/>
          </p:nvPr>
        </p:nvSpPr>
        <p:spPr/>
        <p:txBody>
          <a:bodyPr/>
          <a:lstStyle/>
          <a:p>
            <a:r>
              <a:rPr lang="en-US" dirty="0"/>
              <a:t>2016 Rolling Cross Sectional Study</a:t>
            </a:r>
          </a:p>
        </p:txBody>
      </p:sp>
      <p:sp>
        <p:nvSpPr>
          <p:cNvPr id="3" name="Content Placeholder 2">
            <a:extLst>
              <a:ext uri="{FF2B5EF4-FFF2-40B4-BE49-F238E27FC236}">
                <a16:creationId xmlns:a16="http://schemas.microsoft.com/office/drawing/2014/main" id="{978E8943-5048-5313-BA65-D4BED058B09D}"/>
              </a:ext>
            </a:extLst>
          </p:cNvPr>
          <p:cNvSpPr>
            <a:spLocks noGrp="1"/>
          </p:cNvSpPr>
          <p:nvPr>
            <p:ph idx="1"/>
          </p:nvPr>
        </p:nvSpPr>
        <p:spPr>
          <a:xfrm>
            <a:off x="342900" y="2057400"/>
            <a:ext cx="9677400" cy="1371600"/>
          </a:xfrm>
        </p:spPr>
        <p:txBody>
          <a:bodyPr>
            <a:normAutofit fontScale="40000" lnSpcReduction="20000"/>
          </a:bodyPr>
          <a:lstStyle/>
          <a:p>
            <a:r>
              <a:rPr lang="en-US" sz="4800" dirty="0"/>
              <a:t>Collected from September 20 to November 7, 2016. The survey sample included about 100 respondents per day, using quota sampling from Qualtrics’ online panel to approximate U.S. Census data regarding age, race, education, and income. Each day consisted of a new sample, resulting in a final sample of 4,901 respondents over 49 days.</a:t>
            </a:r>
          </a:p>
          <a:p>
            <a:endParaRPr lang="en-US" sz="1800" dirty="0"/>
          </a:p>
          <a:p>
            <a:pPr marL="1560830" lvl="4" indent="-182880">
              <a:lnSpc>
                <a:spcPct val="120000"/>
              </a:lnSpc>
              <a:spcBef>
                <a:spcPts val="300"/>
              </a:spcBef>
            </a:pPr>
            <a:endParaRPr lang="en-US" sz="3000" dirty="0">
              <a:effectLst/>
            </a:endParaRPr>
          </a:p>
        </p:txBody>
      </p:sp>
      <p:sp>
        <p:nvSpPr>
          <p:cNvPr id="6" name="Content Placeholder 2">
            <a:extLst>
              <a:ext uri="{FF2B5EF4-FFF2-40B4-BE49-F238E27FC236}">
                <a16:creationId xmlns:a16="http://schemas.microsoft.com/office/drawing/2014/main" id="{5D1C94CF-D8A4-AFA5-EAD1-A3EEC737B558}"/>
              </a:ext>
            </a:extLst>
          </p:cNvPr>
          <p:cNvSpPr txBox="1">
            <a:spLocks/>
          </p:cNvSpPr>
          <p:nvPr/>
        </p:nvSpPr>
        <p:spPr>
          <a:xfrm>
            <a:off x="342900" y="3382962"/>
            <a:ext cx="9677400" cy="2713038"/>
          </a:xfrm>
          <a:prstGeom prst="rect">
            <a:avLst/>
          </a:prstGeom>
        </p:spPr>
        <p:txBody>
          <a:bodyPr vert="horz" wrap="square" lIns="91440" tIns="45720" rIns="91440" bIns="45720" numCol="2" anchor="t" anchorCtr="0" compatLnSpc="1">
            <a:prstTxWarp prst="textNoShape">
              <a:avLst/>
            </a:prstTxWarp>
            <a:normAutofit fontScale="25000" lnSpcReduction="20000"/>
          </a:bodyPr>
          <a:lstStyle>
            <a:lvl1pPr marL="342900" indent="-342900" algn="l" rtl="0" eaLnBrk="0" fontAlgn="base" hangingPunct="0">
              <a:spcBef>
                <a:spcPts val="2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ＭＳ Ｐゴシック" pitchFamily="-106" charset="-128"/>
              </a:defRPr>
            </a:lvl1pPr>
            <a:lvl2pPr marL="685800" indent="-336550" algn="l" rtl="0" eaLnBrk="0" fontAlgn="base" hangingPunct="0">
              <a:spcBef>
                <a:spcPts val="6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3pPr>
            <a:lvl4pPr marL="1371600" indent="-336550" algn="l" rtl="0" eaLnBrk="0" fontAlgn="base" hangingPunct="0">
              <a:spcBef>
                <a:spcPts val="6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 indent="-160020">
              <a:lnSpc>
                <a:spcPct val="120000"/>
              </a:lnSpc>
              <a:spcBef>
                <a:spcPts val="200"/>
              </a:spcBef>
            </a:pPr>
            <a:r>
              <a:rPr lang="en-US" sz="6400" dirty="0"/>
              <a:t>Candidate feeling thermometer ratings</a:t>
            </a:r>
          </a:p>
          <a:p>
            <a:pPr marL="160020" indent="-160020">
              <a:lnSpc>
                <a:spcPct val="120000"/>
              </a:lnSpc>
              <a:spcBef>
                <a:spcPts val="200"/>
              </a:spcBef>
            </a:pPr>
            <a:r>
              <a:rPr lang="en-US" sz="6400" dirty="0"/>
              <a:t>Emotional reactions to candidates</a:t>
            </a:r>
          </a:p>
          <a:p>
            <a:pPr marL="160020" indent="-160020">
              <a:lnSpc>
                <a:spcPct val="120000"/>
              </a:lnSpc>
              <a:spcBef>
                <a:spcPts val="200"/>
              </a:spcBef>
            </a:pPr>
            <a:r>
              <a:rPr lang="en-US" sz="6400" dirty="0"/>
              <a:t>Candidate and political party characteristics</a:t>
            </a:r>
          </a:p>
          <a:p>
            <a:pPr marL="160020" indent="-160020">
              <a:lnSpc>
                <a:spcPct val="120000"/>
              </a:lnSpc>
              <a:spcBef>
                <a:spcPts val="200"/>
              </a:spcBef>
            </a:pPr>
            <a:r>
              <a:rPr lang="en-US" sz="6400" dirty="0"/>
              <a:t>Political knowledge (rolling current events)</a:t>
            </a:r>
          </a:p>
          <a:p>
            <a:pPr marL="160020" indent="-160020">
              <a:lnSpc>
                <a:spcPct val="120000"/>
              </a:lnSpc>
              <a:spcBef>
                <a:spcPts val="200"/>
              </a:spcBef>
            </a:pPr>
            <a:r>
              <a:rPr lang="en-US" sz="6400" dirty="0"/>
              <a:t>Attention to campaign</a:t>
            </a:r>
          </a:p>
          <a:p>
            <a:pPr marL="160020" indent="-160020">
              <a:lnSpc>
                <a:spcPct val="120000"/>
              </a:lnSpc>
              <a:spcBef>
                <a:spcPts val="200"/>
              </a:spcBef>
            </a:pPr>
            <a:r>
              <a:rPr lang="en-US" sz="6400" dirty="0"/>
              <a:t>News perceptions</a:t>
            </a:r>
          </a:p>
          <a:p>
            <a:pPr marL="160020" indent="-160020">
              <a:lnSpc>
                <a:spcPct val="120000"/>
              </a:lnSpc>
              <a:spcBef>
                <a:spcPts val="200"/>
              </a:spcBef>
            </a:pPr>
            <a:r>
              <a:rPr lang="en-US" sz="6400" dirty="0"/>
              <a:t>Political attitudes</a:t>
            </a:r>
          </a:p>
          <a:p>
            <a:pPr marL="160020" indent="-160020">
              <a:lnSpc>
                <a:spcPct val="120000"/>
              </a:lnSpc>
              <a:spcBef>
                <a:spcPts val="200"/>
              </a:spcBef>
            </a:pPr>
            <a:r>
              <a:rPr lang="en-US" sz="6400" dirty="0"/>
              <a:t>Vote certainty (before election)</a:t>
            </a:r>
          </a:p>
          <a:p>
            <a:pPr marL="160020" indent="-160020">
              <a:lnSpc>
                <a:spcPct val="120000"/>
              </a:lnSpc>
              <a:spcBef>
                <a:spcPts val="200"/>
              </a:spcBef>
            </a:pPr>
            <a:r>
              <a:rPr lang="en-US" sz="6400" dirty="0"/>
              <a:t>Vote choice and experience (after election)</a:t>
            </a:r>
          </a:p>
          <a:p>
            <a:pPr marL="160020" indent="-160020">
              <a:lnSpc>
                <a:spcPct val="120000"/>
              </a:lnSpc>
              <a:spcBef>
                <a:spcPts val="200"/>
              </a:spcBef>
            </a:pPr>
            <a:r>
              <a:rPr lang="en-US" sz="6400" dirty="0"/>
              <a:t>Liberal media </a:t>
            </a:r>
          </a:p>
          <a:p>
            <a:pPr marL="160020" indent="-160020">
              <a:lnSpc>
                <a:spcPct val="120000"/>
              </a:lnSpc>
              <a:spcBef>
                <a:spcPts val="200"/>
              </a:spcBef>
            </a:pPr>
            <a:r>
              <a:rPr lang="en-US" sz="6400" dirty="0"/>
              <a:t>Conservative media </a:t>
            </a:r>
          </a:p>
          <a:p>
            <a:pPr marL="160020" indent="-160020">
              <a:lnSpc>
                <a:spcPct val="120000"/>
              </a:lnSpc>
              <a:spcBef>
                <a:spcPts val="200"/>
              </a:spcBef>
            </a:pPr>
            <a:r>
              <a:rPr lang="en-US" sz="6400" dirty="0"/>
              <a:t>Social media use </a:t>
            </a:r>
          </a:p>
          <a:p>
            <a:pPr marL="160020" indent="-160020">
              <a:lnSpc>
                <a:spcPct val="120000"/>
              </a:lnSpc>
              <a:spcBef>
                <a:spcPts val="200"/>
              </a:spcBef>
            </a:pPr>
            <a:r>
              <a:rPr lang="en-US" sz="6400" dirty="0"/>
              <a:t>Popular stories on social media (rolling current events)</a:t>
            </a:r>
          </a:p>
          <a:p>
            <a:pPr marL="160020" indent="-160020">
              <a:lnSpc>
                <a:spcPct val="120000"/>
              </a:lnSpc>
              <a:spcBef>
                <a:spcPts val="200"/>
              </a:spcBef>
            </a:pPr>
            <a:r>
              <a:rPr lang="en-US" sz="6400" dirty="0"/>
              <a:t>Legacy news media</a:t>
            </a:r>
          </a:p>
          <a:p>
            <a:pPr marL="160020" indent="-160020">
              <a:lnSpc>
                <a:spcPct val="120000"/>
              </a:lnSpc>
              <a:spcBef>
                <a:spcPts val="200"/>
              </a:spcBef>
            </a:pPr>
            <a:r>
              <a:rPr lang="en-US" sz="6400" dirty="0"/>
              <a:t>Local news media</a:t>
            </a:r>
          </a:p>
          <a:p>
            <a:pPr marL="160020" indent="-160020">
              <a:lnSpc>
                <a:spcPct val="120000"/>
              </a:lnSpc>
              <a:spcBef>
                <a:spcPts val="200"/>
              </a:spcBef>
            </a:pPr>
            <a:r>
              <a:rPr lang="en-US" sz="6400" dirty="0"/>
              <a:t>Political conversation and social network</a:t>
            </a:r>
          </a:p>
          <a:p>
            <a:pPr marL="160020" indent="-160020">
              <a:lnSpc>
                <a:spcPct val="120000"/>
              </a:lnSpc>
              <a:spcBef>
                <a:spcPts val="200"/>
              </a:spcBef>
            </a:pPr>
            <a:r>
              <a:rPr lang="en-US" sz="6400" dirty="0"/>
              <a:t>Social media and news attitudes</a:t>
            </a:r>
          </a:p>
          <a:p>
            <a:pPr marL="160020" indent="-160020">
              <a:lnSpc>
                <a:spcPct val="120000"/>
              </a:lnSpc>
              <a:spcBef>
                <a:spcPts val="200"/>
              </a:spcBef>
            </a:pPr>
            <a:r>
              <a:rPr lang="en-US" sz="6400" dirty="0"/>
              <a:t>Political advertising exposure and reactions</a:t>
            </a:r>
          </a:p>
          <a:p>
            <a:pPr marL="160020" indent="-160020">
              <a:lnSpc>
                <a:spcPct val="120000"/>
              </a:lnSpc>
              <a:spcBef>
                <a:spcPts val="200"/>
              </a:spcBef>
            </a:pPr>
            <a:r>
              <a:rPr lang="en-US" sz="6400" dirty="0"/>
              <a:t>Confidence in election/belief in election fraud</a:t>
            </a:r>
          </a:p>
          <a:p>
            <a:pPr marL="160020" indent="-160020">
              <a:lnSpc>
                <a:spcPct val="120000"/>
              </a:lnSpc>
              <a:spcBef>
                <a:spcPts val="200"/>
              </a:spcBef>
            </a:pPr>
            <a:r>
              <a:rPr lang="en-US" sz="6400" dirty="0"/>
              <a:t>Partisanship, Ideology, and Issue Positions</a:t>
            </a:r>
          </a:p>
          <a:p>
            <a:pPr marL="160020" indent="-160020">
              <a:lnSpc>
                <a:spcPct val="120000"/>
              </a:lnSpc>
              <a:spcBef>
                <a:spcPts val="200"/>
              </a:spcBef>
            </a:pPr>
            <a:r>
              <a:rPr lang="en-US" sz="6400" dirty="0"/>
              <a:t>Demographics</a:t>
            </a:r>
          </a:p>
          <a:p>
            <a:pPr marL="1560830" lvl="4" indent="-182880">
              <a:lnSpc>
                <a:spcPct val="120000"/>
              </a:lnSpc>
              <a:spcBef>
                <a:spcPts val="300"/>
              </a:spcBef>
            </a:pPr>
            <a:endParaRPr lang="en-US" sz="3000" dirty="0">
              <a:effectLst/>
            </a:endParaRPr>
          </a:p>
        </p:txBody>
      </p:sp>
    </p:spTree>
    <p:extLst>
      <p:ext uri="{BB962C8B-B14F-4D97-AF65-F5344CB8AC3E}">
        <p14:creationId xmlns:p14="http://schemas.microsoft.com/office/powerpoint/2010/main" val="362659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AC50-9FE4-7295-E9FC-B11454BECA5C}"/>
              </a:ext>
            </a:extLst>
          </p:cNvPr>
          <p:cNvSpPr>
            <a:spLocks noGrp="1"/>
          </p:cNvSpPr>
          <p:nvPr>
            <p:ph type="title"/>
          </p:nvPr>
        </p:nvSpPr>
        <p:spPr/>
        <p:txBody>
          <a:bodyPr/>
          <a:lstStyle/>
          <a:p>
            <a:r>
              <a:rPr lang="en-US" dirty="0"/>
              <a:t>2018-2019 Swing State Panel</a:t>
            </a:r>
          </a:p>
        </p:txBody>
      </p:sp>
      <p:sp>
        <p:nvSpPr>
          <p:cNvPr id="4" name="Content Placeholder 2">
            <a:extLst>
              <a:ext uri="{FF2B5EF4-FFF2-40B4-BE49-F238E27FC236}">
                <a16:creationId xmlns:a16="http://schemas.microsoft.com/office/drawing/2014/main" id="{602E6765-EB79-5E9C-3772-E9AB0F930677}"/>
              </a:ext>
            </a:extLst>
          </p:cNvPr>
          <p:cNvSpPr>
            <a:spLocks noGrp="1"/>
          </p:cNvSpPr>
          <p:nvPr>
            <p:ph idx="1"/>
          </p:nvPr>
        </p:nvSpPr>
        <p:spPr>
          <a:xfrm>
            <a:off x="342900" y="1828800"/>
            <a:ext cx="9677400" cy="1371600"/>
          </a:xfrm>
        </p:spPr>
        <p:txBody>
          <a:bodyPr>
            <a:normAutofit fontScale="25000" lnSpcReduction="20000"/>
          </a:bodyPr>
          <a:lstStyle/>
          <a:p>
            <a:r>
              <a:rPr lang="en-US" sz="6400" dirty="0"/>
              <a:t>From October 26 to November 4, 2018, the first wave of a web-based, two-wave panel survey of registered voters in Wisconsin (N=2,058), Ohio (N=396), Michigan (N=391), North Carolina (N=369), and Pennsylvania (N=391), was collected. In wave two, launched in February of 2019, we were able to successfully recontact a subset of the same respondents in Wisconsin (N=1,058), Ohio (N=156), Michigan (N=121), North Carolina (N=133), and Pennsylvania (N=150). Respondents were recruited as part of an online panel by LHK Partners, a national survey research firm, using a nested quota sampling procedure stratified by age, gender, and race based on Census data from each state.</a:t>
            </a:r>
          </a:p>
          <a:p>
            <a:endParaRPr lang="en-US" sz="5600" dirty="0"/>
          </a:p>
          <a:p>
            <a:endParaRPr lang="en-US" dirty="0"/>
          </a:p>
          <a:p>
            <a:pPr marL="1560830" lvl="4" indent="-182880">
              <a:lnSpc>
                <a:spcPct val="120000"/>
              </a:lnSpc>
              <a:spcBef>
                <a:spcPts val="300"/>
              </a:spcBef>
            </a:pPr>
            <a:endParaRPr lang="en-US" sz="3000" dirty="0">
              <a:effectLst/>
            </a:endParaRPr>
          </a:p>
        </p:txBody>
      </p:sp>
      <p:sp>
        <p:nvSpPr>
          <p:cNvPr id="5" name="Content Placeholder 2">
            <a:extLst>
              <a:ext uri="{FF2B5EF4-FFF2-40B4-BE49-F238E27FC236}">
                <a16:creationId xmlns:a16="http://schemas.microsoft.com/office/drawing/2014/main" id="{190672B1-723A-946E-EAD5-BF0928C2CE4F}"/>
              </a:ext>
            </a:extLst>
          </p:cNvPr>
          <p:cNvSpPr txBox="1">
            <a:spLocks/>
          </p:cNvSpPr>
          <p:nvPr/>
        </p:nvSpPr>
        <p:spPr>
          <a:xfrm>
            <a:off x="342900" y="3382962"/>
            <a:ext cx="9677400" cy="2713038"/>
          </a:xfrm>
          <a:prstGeom prst="rect">
            <a:avLst/>
          </a:prstGeom>
        </p:spPr>
        <p:txBody>
          <a:bodyPr vert="horz" wrap="square" lIns="91440" tIns="45720" rIns="91440" bIns="45720" numCol="2" anchor="t" anchorCtr="0" compatLnSpc="1">
            <a:prstTxWarp prst="textNoShape">
              <a:avLst/>
            </a:prstTxWarp>
            <a:normAutofit fontScale="25000" lnSpcReduction="20000"/>
          </a:bodyPr>
          <a:lstStyle>
            <a:lvl1pPr marL="342900" indent="-342900" algn="l" rtl="0" eaLnBrk="0" fontAlgn="base" hangingPunct="0">
              <a:spcBef>
                <a:spcPts val="2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ＭＳ Ｐゴシック" pitchFamily="-106" charset="-128"/>
              </a:defRPr>
            </a:lvl1pPr>
            <a:lvl2pPr marL="685800" indent="-336550" algn="l" rtl="0" eaLnBrk="0" fontAlgn="base" hangingPunct="0">
              <a:spcBef>
                <a:spcPts val="6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3pPr>
            <a:lvl4pPr marL="1371600" indent="-336550" algn="l" rtl="0" eaLnBrk="0" fontAlgn="base" hangingPunct="0">
              <a:spcBef>
                <a:spcPts val="6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 indent="-160020">
              <a:lnSpc>
                <a:spcPct val="120000"/>
              </a:lnSpc>
              <a:spcBef>
                <a:spcPts val="200"/>
              </a:spcBef>
            </a:pPr>
            <a:r>
              <a:rPr lang="en-US" sz="6400" dirty="0"/>
              <a:t>Group closeness and social trust</a:t>
            </a:r>
          </a:p>
          <a:p>
            <a:pPr marL="160020" indent="-160020">
              <a:lnSpc>
                <a:spcPct val="120000"/>
              </a:lnSpc>
              <a:spcBef>
                <a:spcPts val="200"/>
              </a:spcBef>
            </a:pPr>
            <a:r>
              <a:rPr lang="en-US" sz="6400" dirty="0"/>
              <a:t>Institutional confidence</a:t>
            </a:r>
          </a:p>
          <a:p>
            <a:pPr marL="160020" indent="-160020">
              <a:lnSpc>
                <a:spcPct val="120000"/>
              </a:lnSpc>
              <a:spcBef>
                <a:spcPts val="200"/>
              </a:spcBef>
            </a:pPr>
            <a:r>
              <a:rPr lang="en-US" sz="6400" dirty="0"/>
              <a:t>Political participation </a:t>
            </a:r>
          </a:p>
          <a:p>
            <a:pPr marL="160020" indent="-160020">
              <a:lnSpc>
                <a:spcPct val="120000"/>
              </a:lnSpc>
              <a:spcBef>
                <a:spcPts val="200"/>
              </a:spcBef>
            </a:pPr>
            <a:r>
              <a:rPr lang="en-US" sz="6400" dirty="0"/>
              <a:t>Political talk and news networks</a:t>
            </a:r>
          </a:p>
          <a:p>
            <a:pPr marL="160020" indent="-160020">
              <a:lnSpc>
                <a:spcPct val="120000"/>
              </a:lnSpc>
              <a:spcBef>
                <a:spcPts val="200"/>
              </a:spcBef>
            </a:pPr>
            <a:r>
              <a:rPr lang="en-US" sz="6400" dirty="0"/>
              <a:t>Political conversation and online network</a:t>
            </a:r>
          </a:p>
          <a:p>
            <a:pPr marL="160020" indent="-160020">
              <a:lnSpc>
                <a:spcPct val="120000"/>
              </a:lnSpc>
              <a:spcBef>
                <a:spcPts val="200"/>
              </a:spcBef>
            </a:pPr>
            <a:r>
              <a:rPr lang="en-US" sz="6400" dirty="0"/>
              <a:t>Vote intention</a:t>
            </a:r>
          </a:p>
          <a:p>
            <a:pPr marL="160020" indent="-160020">
              <a:lnSpc>
                <a:spcPct val="120000"/>
              </a:lnSpc>
              <a:spcBef>
                <a:spcPts val="200"/>
              </a:spcBef>
            </a:pPr>
            <a:r>
              <a:rPr lang="en-US" sz="6400" dirty="0"/>
              <a:t>News perceptions</a:t>
            </a:r>
          </a:p>
          <a:p>
            <a:pPr marL="160020" indent="-160020">
              <a:lnSpc>
                <a:spcPct val="120000"/>
              </a:lnSpc>
              <a:spcBef>
                <a:spcPts val="200"/>
              </a:spcBef>
            </a:pPr>
            <a:r>
              <a:rPr lang="en-US" sz="6400" dirty="0"/>
              <a:t>Political attitudes</a:t>
            </a:r>
          </a:p>
          <a:p>
            <a:pPr marL="160020" indent="-160020">
              <a:lnSpc>
                <a:spcPct val="120000"/>
              </a:lnSpc>
              <a:spcBef>
                <a:spcPts val="200"/>
              </a:spcBef>
            </a:pPr>
            <a:r>
              <a:rPr lang="en-US" sz="6400" dirty="0"/>
              <a:t>Political efficacy</a:t>
            </a:r>
          </a:p>
          <a:p>
            <a:pPr marL="160020" indent="-160020">
              <a:lnSpc>
                <a:spcPct val="120000"/>
              </a:lnSpc>
              <a:spcBef>
                <a:spcPts val="200"/>
              </a:spcBef>
            </a:pPr>
            <a:r>
              <a:rPr lang="en-US" sz="6400" dirty="0"/>
              <a:t>Liberal media </a:t>
            </a:r>
          </a:p>
          <a:p>
            <a:pPr marL="160020" indent="-160020">
              <a:lnSpc>
                <a:spcPct val="120000"/>
              </a:lnSpc>
              <a:spcBef>
                <a:spcPts val="200"/>
              </a:spcBef>
            </a:pPr>
            <a:r>
              <a:rPr lang="en-US" sz="6400" dirty="0"/>
              <a:t>Conservative media </a:t>
            </a:r>
          </a:p>
          <a:p>
            <a:pPr marL="160020" indent="-160020">
              <a:lnSpc>
                <a:spcPct val="120000"/>
              </a:lnSpc>
              <a:spcBef>
                <a:spcPts val="200"/>
              </a:spcBef>
            </a:pPr>
            <a:r>
              <a:rPr lang="en-US" sz="6400" dirty="0"/>
              <a:t>New avoidance/fatigue</a:t>
            </a:r>
          </a:p>
          <a:p>
            <a:pPr marL="160020" indent="-160020">
              <a:lnSpc>
                <a:spcPct val="120000"/>
              </a:lnSpc>
              <a:spcBef>
                <a:spcPts val="200"/>
              </a:spcBef>
            </a:pPr>
            <a:r>
              <a:rPr lang="en-US" sz="6400" dirty="0"/>
              <a:t>Social media use </a:t>
            </a:r>
          </a:p>
          <a:p>
            <a:pPr marL="160020" indent="-160020">
              <a:lnSpc>
                <a:spcPct val="120000"/>
              </a:lnSpc>
              <a:spcBef>
                <a:spcPts val="200"/>
              </a:spcBef>
            </a:pPr>
            <a:r>
              <a:rPr lang="en-US" sz="6400" dirty="0"/>
              <a:t>Legacy news media</a:t>
            </a:r>
          </a:p>
          <a:p>
            <a:pPr marL="160020" indent="-160020">
              <a:lnSpc>
                <a:spcPct val="120000"/>
              </a:lnSpc>
              <a:spcBef>
                <a:spcPts val="200"/>
              </a:spcBef>
            </a:pPr>
            <a:r>
              <a:rPr lang="en-US" sz="6400" dirty="0"/>
              <a:t>Local news media</a:t>
            </a:r>
          </a:p>
          <a:p>
            <a:pPr marL="160020" indent="-160020">
              <a:lnSpc>
                <a:spcPct val="120000"/>
              </a:lnSpc>
              <a:spcBef>
                <a:spcPts val="200"/>
              </a:spcBef>
            </a:pPr>
            <a:r>
              <a:rPr lang="en-US" sz="6400" dirty="0"/>
              <a:t>News diet</a:t>
            </a:r>
          </a:p>
          <a:p>
            <a:pPr marL="160020" indent="-160020">
              <a:lnSpc>
                <a:spcPct val="120000"/>
              </a:lnSpc>
              <a:spcBef>
                <a:spcPts val="200"/>
              </a:spcBef>
            </a:pPr>
            <a:r>
              <a:rPr lang="en-US" sz="6400" dirty="0"/>
              <a:t>Media trust</a:t>
            </a:r>
          </a:p>
          <a:p>
            <a:pPr marL="160020" indent="-160020">
              <a:lnSpc>
                <a:spcPct val="120000"/>
              </a:lnSpc>
              <a:spcBef>
                <a:spcPts val="200"/>
              </a:spcBef>
            </a:pPr>
            <a:r>
              <a:rPr lang="en-US" sz="6400" dirty="0"/>
              <a:t>Candidate favorability and  approval</a:t>
            </a:r>
          </a:p>
          <a:p>
            <a:pPr marL="160020" indent="-160020">
              <a:lnSpc>
                <a:spcPct val="120000"/>
              </a:lnSpc>
              <a:spcBef>
                <a:spcPts val="200"/>
              </a:spcBef>
            </a:pPr>
            <a:r>
              <a:rPr lang="en-US" sz="6400" dirty="0"/>
              <a:t>Religious traditionalism/modernism</a:t>
            </a:r>
          </a:p>
          <a:p>
            <a:pPr marL="160020" indent="-160020">
              <a:lnSpc>
                <a:spcPct val="120000"/>
              </a:lnSpc>
              <a:spcBef>
                <a:spcPts val="200"/>
              </a:spcBef>
            </a:pPr>
            <a:r>
              <a:rPr lang="en-US" sz="6400" dirty="0"/>
              <a:t>Racial resentment </a:t>
            </a:r>
          </a:p>
          <a:p>
            <a:pPr marL="160020" indent="-160020">
              <a:lnSpc>
                <a:spcPct val="120000"/>
              </a:lnSpc>
              <a:spcBef>
                <a:spcPts val="200"/>
              </a:spcBef>
            </a:pPr>
            <a:r>
              <a:rPr lang="en-US" sz="6400" dirty="0"/>
              <a:t>Campaign enthusiasm </a:t>
            </a:r>
          </a:p>
          <a:p>
            <a:pPr marL="160020" indent="-160020">
              <a:lnSpc>
                <a:spcPct val="120000"/>
              </a:lnSpc>
              <a:spcBef>
                <a:spcPts val="200"/>
              </a:spcBef>
            </a:pPr>
            <a:r>
              <a:rPr lang="en-US" sz="6400" dirty="0"/>
              <a:t>Partisanship, Ideology, and Issue Positions</a:t>
            </a:r>
          </a:p>
          <a:p>
            <a:pPr marL="160020" indent="-160020">
              <a:lnSpc>
                <a:spcPct val="120000"/>
              </a:lnSpc>
              <a:spcBef>
                <a:spcPts val="200"/>
              </a:spcBef>
            </a:pPr>
            <a:r>
              <a:rPr lang="en-US" sz="6400" dirty="0"/>
              <a:t>Demographics</a:t>
            </a:r>
          </a:p>
          <a:p>
            <a:pPr marL="160020" indent="-160020">
              <a:lnSpc>
                <a:spcPct val="120000"/>
              </a:lnSpc>
              <a:spcBef>
                <a:spcPts val="200"/>
              </a:spcBef>
            </a:pPr>
            <a:r>
              <a:rPr lang="en-US" sz="6400" dirty="0"/>
              <a:t>+ Experiments!!!</a:t>
            </a:r>
          </a:p>
          <a:p>
            <a:pPr marL="1560830" lvl="4" indent="-182880">
              <a:lnSpc>
                <a:spcPct val="120000"/>
              </a:lnSpc>
              <a:spcBef>
                <a:spcPts val="300"/>
              </a:spcBef>
            </a:pPr>
            <a:endParaRPr lang="en-US" sz="3000" dirty="0">
              <a:effectLst/>
            </a:endParaRPr>
          </a:p>
        </p:txBody>
      </p:sp>
    </p:spTree>
    <p:extLst>
      <p:ext uri="{BB962C8B-B14F-4D97-AF65-F5344CB8AC3E}">
        <p14:creationId xmlns:p14="http://schemas.microsoft.com/office/powerpoint/2010/main" val="243735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AC50-9FE4-7295-E9FC-B11454BECA5C}"/>
              </a:ext>
            </a:extLst>
          </p:cNvPr>
          <p:cNvSpPr>
            <a:spLocks noGrp="1"/>
          </p:cNvSpPr>
          <p:nvPr>
            <p:ph type="title"/>
          </p:nvPr>
        </p:nvSpPr>
        <p:spPr/>
        <p:txBody>
          <a:bodyPr>
            <a:noAutofit/>
          </a:bodyPr>
          <a:lstStyle/>
          <a:p>
            <a:r>
              <a:rPr lang="en-US" sz="4000" dirty="0"/>
              <a:t>2020-2021 Wisconsin-Pennsylvania Panel</a:t>
            </a:r>
          </a:p>
        </p:txBody>
      </p:sp>
      <p:sp>
        <p:nvSpPr>
          <p:cNvPr id="4" name="Content Placeholder 2">
            <a:extLst>
              <a:ext uri="{FF2B5EF4-FFF2-40B4-BE49-F238E27FC236}">
                <a16:creationId xmlns:a16="http://schemas.microsoft.com/office/drawing/2014/main" id="{602E6765-EB79-5E9C-3772-E9AB0F930677}"/>
              </a:ext>
            </a:extLst>
          </p:cNvPr>
          <p:cNvSpPr>
            <a:spLocks noGrp="1"/>
          </p:cNvSpPr>
          <p:nvPr>
            <p:ph idx="1"/>
          </p:nvPr>
        </p:nvSpPr>
        <p:spPr>
          <a:xfrm>
            <a:off x="352425" y="1731963"/>
            <a:ext cx="9677400" cy="1371600"/>
          </a:xfrm>
        </p:spPr>
        <p:txBody>
          <a:bodyPr>
            <a:normAutofit fontScale="25000" lnSpcReduction="20000"/>
          </a:bodyPr>
          <a:lstStyle/>
          <a:p>
            <a:r>
              <a:rPr lang="en-US" sz="6400" dirty="0"/>
              <a:t>From October 21 to November 1, 2020, the first wave of a web-based, two-wave panel survey of registered voters in Wisconsin (N=3,076), Michigan (N=1,589), North Carolina (N=1,621), and Pennsylvania (N=1,751), was collected. In wave two, fielded from December 7, 2020 to December 15, 2020, we were able to successfully recontact a subset of the same respondents in Wisconsin and Pennsylvania (N= 1,849). Respondents were recruited as part of an online panel by LHK Partners, a national survey research firm, using a nested quota sampling procedure stratified by age, gender, and race based on Census data from each state.</a:t>
            </a:r>
            <a:endParaRPr lang="en-US" dirty="0"/>
          </a:p>
          <a:p>
            <a:pPr marL="1560830" lvl="4" indent="-182880">
              <a:lnSpc>
                <a:spcPct val="120000"/>
              </a:lnSpc>
              <a:spcBef>
                <a:spcPts val="300"/>
              </a:spcBef>
            </a:pPr>
            <a:endParaRPr lang="en-US" sz="3000" dirty="0">
              <a:effectLst/>
            </a:endParaRPr>
          </a:p>
        </p:txBody>
      </p:sp>
      <p:sp>
        <p:nvSpPr>
          <p:cNvPr id="5" name="Content Placeholder 2">
            <a:extLst>
              <a:ext uri="{FF2B5EF4-FFF2-40B4-BE49-F238E27FC236}">
                <a16:creationId xmlns:a16="http://schemas.microsoft.com/office/drawing/2014/main" id="{190672B1-723A-946E-EAD5-BF0928C2CE4F}"/>
              </a:ext>
            </a:extLst>
          </p:cNvPr>
          <p:cNvSpPr txBox="1">
            <a:spLocks/>
          </p:cNvSpPr>
          <p:nvPr/>
        </p:nvSpPr>
        <p:spPr>
          <a:xfrm>
            <a:off x="342900" y="3382962"/>
            <a:ext cx="9677400" cy="2713038"/>
          </a:xfrm>
          <a:prstGeom prst="rect">
            <a:avLst/>
          </a:prstGeom>
        </p:spPr>
        <p:txBody>
          <a:bodyPr vert="horz" wrap="square" lIns="91440" tIns="45720" rIns="91440" bIns="45720" numCol="2" anchor="t" anchorCtr="0" compatLnSpc="1">
            <a:prstTxWarp prst="textNoShape">
              <a:avLst/>
            </a:prstTxWarp>
            <a:normAutofit fontScale="25000" lnSpcReduction="20000"/>
          </a:bodyPr>
          <a:lstStyle>
            <a:lvl1pPr marL="342900" indent="-342900" algn="l" rtl="0" eaLnBrk="0" fontAlgn="base" hangingPunct="0">
              <a:spcBef>
                <a:spcPts val="2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ＭＳ Ｐゴシック" pitchFamily="-106" charset="-128"/>
              </a:defRPr>
            </a:lvl1pPr>
            <a:lvl2pPr marL="685800" indent="-336550" algn="l" rtl="0" eaLnBrk="0" fontAlgn="base" hangingPunct="0">
              <a:spcBef>
                <a:spcPts val="6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3pPr>
            <a:lvl4pPr marL="1371600" indent="-336550" algn="l" rtl="0" eaLnBrk="0" fontAlgn="base" hangingPunct="0">
              <a:spcBef>
                <a:spcPts val="6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 indent="-160020">
              <a:lnSpc>
                <a:spcPct val="120000"/>
              </a:lnSpc>
              <a:spcBef>
                <a:spcPts val="200"/>
              </a:spcBef>
            </a:pPr>
            <a:r>
              <a:rPr lang="en-US" sz="6400" dirty="0"/>
              <a:t>Group closeness and social trust</a:t>
            </a:r>
          </a:p>
          <a:p>
            <a:pPr marL="160020" indent="-160020">
              <a:lnSpc>
                <a:spcPct val="120000"/>
              </a:lnSpc>
              <a:spcBef>
                <a:spcPts val="200"/>
              </a:spcBef>
            </a:pPr>
            <a:r>
              <a:rPr lang="en-US" sz="6400" dirty="0"/>
              <a:t>Institutional confidence</a:t>
            </a:r>
          </a:p>
          <a:p>
            <a:pPr marL="160020" indent="-160020">
              <a:lnSpc>
                <a:spcPct val="120000"/>
              </a:lnSpc>
              <a:spcBef>
                <a:spcPts val="200"/>
              </a:spcBef>
            </a:pPr>
            <a:r>
              <a:rPr lang="en-US" sz="6400" dirty="0"/>
              <a:t>Political participation </a:t>
            </a:r>
          </a:p>
          <a:p>
            <a:pPr marL="160020" indent="-160020">
              <a:lnSpc>
                <a:spcPct val="120000"/>
              </a:lnSpc>
              <a:spcBef>
                <a:spcPts val="200"/>
              </a:spcBef>
            </a:pPr>
            <a:r>
              <a:rPr lang="en-US" sz="6400" dirty="0"/>
              <a:t>Political conversation and online network</a:t>
            </a:r>
          </a:p>
          <a:p>
            <a:pPr marL="160020" indent="-160020">
              <a:lnSpc>
                <a:spcPct val="120000"/>
              </a:lnSpc>
              <a:spcBef>
                <a:spcPts val="200"/>
              </a:spcBef>
            </a:pPr>
            <a:r>
              <a:rPr lang="en-US" sz="6400" dirty="0"/>
              <a:t>Vote intention</a:t>
            </a:r>
          </a:p>
          <a:p>
            <a:pPr marL="160020" indent="-160020">
              <a:lnSpc>
                <a:spcPct val="120000"/>
              </a:lnSpc>
              <a:spcBef>
                <a:spcPts val="200"/>
              </a:spcBef>
            </a:pPr>
            <a:r>
              <a:rPr lang="en-US" sz="6400" dirty="0"/>
              <a:t>News perceptions</a:t>
            </a:r>
          </a:p>
          <a:p>
            <a:pPr marL="160020" indent="-160020">
              <a:lnSpc>
                <a:spcPct val="120000"/>
              </a:lnSpc>
              <a:spcBef>
                <a:spcPts val="200"/>
              </a:spcBef>
            </a:pPr>
            <a:r>
              <a:rPr lang="en-US" sz="6400" dirty="0"/>
              <a:t>Political attitudes</a:t>
            </a:r>
          </a:p>
          <a:p>
            <a:pPr marL="160020" indent="-160020">
              <a:lnSpc>
                <a:spcPct val="120000"/>
              </a:lnSpc>
              <a:spcBef>
                <a:spcPts val="200"/>
              </a:spcBef>
            </a:pPr>
            <a:r>
              <a:rPr lang="en-US" sz="6400" dirty="0"/>
              <a:t>Liberal media </a:t>
            </a:r>
          </a:p>
          <a:p>
            <a:pPr marL="160020" indent="-160020">
              <a:lnSpc>
                <a:spcPct val="120000"/>
              </a:lnSpc>
              <a:spcBef>
                <a:spcPts val="200"/>
              </a:spcBef>
            </a:pPr>
            <a:r>
              <a:rPr lang="en-US" sz="6400" dirty="0"/>
              <a:t>Conservative media </a:t>
            </a:r>
          </a:p>
          <a:p>
            <a:pPr marL="160020" indent="-160020">
              <a:lnSpc>
                <a:spcPct val="120000"/>
              </a:lnSpc>
              <a:spcBef>
                <a:spcPts val="200"/>
              </a:spcBef>
            </a:pPr>
            <a:r>
              <a:rPr lang="en-US" sz="6400" dirty="0"/>
              <a:t>New avoidance/fatigue</a:t>
            </a:r>
          </a:p>
          <a:p>
            <a:pPr marL="160020" indent="-160020">
              <a:lnSpc>
                <a:spcPct val="120000"/>
              </a:lnSpc>
              <a:spcBef>
                <a:spcPts val="200"/>
              </a:spcBef>
            </a:pPr>
            <a:r>
              <a:rPr lang="en-US" sz="6400" dirty="0"/>
              <a:t>Social media use </a:t>
            </a:r>
          </a:p>
          <a:p>
            <a:pPr marL="160020" indent="-160020">
              <a:lnSpc>
                <a:spcPct val="120000"/>
              </a:lnSpc>
              <a:spcBef>
                <a:spcPts val="200"/>
              </a:spcBef>
            </a:pPr>
            <a:r>
              <a:rPr lang="en-US" sz="6400" dirty="0"/>
              <a:t>Legacy news media</a:t>
            </a:r>
          </a:p>
          <a:p>
            <a:pPr marL="160020" indent="-160020">
              <a:lnSpc>
                <a:spcPct val="120000"/>
              </a:lnSpc>
              <a:spcBef>
                <a:spcPts val="200"/>
              </a:spcBef>
            </a:pPr>
            <a:r>
              <a:rPr lang="en-US" sz="6400" dirty="0"/>
              <a:t>Local news media</a:t>
            </a:r>
          </a:p>
          <a:p>
            <a:pPr marL="160020" indent="-160020">
              <a:lnSpc>
                <a:spcPct val="120000"/>
              </a:lnSpc>
              <a:spcBef>
                <a:spcPts val="200"/>
              </a:spcBef>
            </a:pPr>
            <a:r>
              <a:rPr lang="en-US" sz="6400" dirty="0"/>
              <a:t>Media trust</a:t>
            </a:r>
          </a:p>
          <a:p>
            <a:pPr marL="160020" indent="-160020">
              <a:lnSpc>
                <a:spcPct val="120000"/>
              </a:lnSpc>
              <a:spcBef>
                <a:spcPts val="200"/>
              </a:spcBef>
            </a:pPr>
            <a:r>
              <a:rPr lang="en-US" sz="6400" dirty="0"/>
              <a:t>Candidate favorability and  approval</a:t>
            </a:r>
          </a:p>
          <a:p>
            <a:pPr marL="160020" indent="-160020">
              <a:lnSpc>
                <a:spcPct val="120000"/>
              </a:lnSpc>
              <a:spcBef>
                <a:spcPts val="200"/>
              </a:spcBef>
            </a:pPr>
            <a:r>
              <a:rPr lang="en-US" sz="6400" dirty="0"/>
              <a:t>Health status, need for chaos, elitism</a:t>
            </a:r>
          </a:p>
          <a:p>
            <a:pPr marL="160020" indent="-160020">
              <a:lnSpc>
                <a:spcPct val="120000"/>
              </a:lnSpc>
              <a:spcBef>
                <a:spcPts val="200"/>
              </a:spcBef>
            </a:pPr>
            <a:r>
              <a:rPr lang="en-US" sz="6400" dirty="0"/>
              <a:t>Hostile sexism, materialism \/post-</a:t>
            </a:r>
            <a:r>
              <a:rPr lang="en-US" sz="6400" dirty="0" err="1"/>
              <a:t>materialsim</a:t>
            </a:r>
            <a:endParaRPr lang="en-US" sz="6400" dirty="0"/>
          </a:p>
          <a:p>
            <a:pPr marL="160020" indent="-160020">
              <a:lnSpc>
                <a:spcPct val="120000"/>
              </a:lnSpc>
              <a:spcBef>
                <a:spcPts val="200"/>
              </a:spcBef>
            </a:pPr>
            <a:r>
              <a:rPr lang="en-US" sz="6400" dirty="0"/>
              <a:t>Racial resentment </a:t>
            </a:r>
          </a:p>
          <a:p>
            <a:pPr marL="160020" indent="-160020">
              <a:lnSpc>
                <a:spcPct val="120000"/>
              </a:lnSpc>
              <a:spcBef>
                <a:spcPts val="200"/>
              </a:spcBef>
            </a:pPr>
            <a:r>
              <a:rPr lang="en-US" sz="6400" dirty="0"/>
              <a:t>Campaign enthusiasm </a:t>
            </a:r>
          </a:p>
          <a:p>
            <a:pPr marL="160020" indent="-160020">
              <a:lnSpc>
                <a:spcPct val="120000"/>
              </a:lnSpc>
              <a:spcBef>
                <a:spcPts val="200"/>
              </a:spcBef>
            </a:pPr>
            <a:r>
              <a:rPr lang="en-US" sz="6400" dirty="0"/>
              <a:t>Partisanship, Ideology, and Issue Positions</a:t>
            </a:r>
          </a:p>
          <a:p>
            <a:pPr marL="160020" indent="-160020">
              <a:lnSpc>
                <a:spcPct val="120000"/>
              </a:lnSpc>
              <a:spcBef>
                <a:spcPts val="200"/>
              </a:spcBef>
            </a:pPr>
            <a:r>
              <a:rPr lang="en-US" sz="6400" dirty="0"/>
              <a:t>Cultural taste/religious traditionalism/modernism</a:t>
            </a:r>
          </a:p>
          <a:p>
            <a:pPr marL="160020" indent="-160020">
              <a:lnSpc>
                <a:spcPct val="120000"/>
              </a:lnSpc>
              <a:spcBef>
                <a:spcPts val="200"/>
              </a:spcBef>
            </a:pPr>
            <a:r>
              <a:rPr lang="en-US" sz="6400" dirty="0"/>
              <a:t>Occupation</a:t>
            </a:r>
          </a:p>
          <a:p>
            <a:pPr marL="160020" indent="-160020">
              <a:lnSpc>
                <a:spcPct val="120000"/>
              </a:lnSpc>
              <a:spcBef>
                <a:spcPts val="200"/>
              </a:spcBef>
            </a:pPr>
            <a:r>
              <a:rPr lang="en-US" sz="6400" dirty="0"/>
              <a:t>Demographics</a:t>
            </a:r>
          </a:p>
          <a:p>
            <a:pPr marL="160020" indent="-160020">
              <a:lnSpc>
                <a:spcPct val="120000"/>
              </a:lnSpc>
              <a:spcBef>
                <a:spcPts val="200"/>
              </a:spcBef>
            </a:pPr>
            <a:r>
              <a:rPr lang="en-US" sz="6400" dirty="0"/>
              <a:t>+ Experiments!!!</a:t>
            </a:r>
          </a:p>
          <a:p>
            <a:pPr marL="1560830" lvl="4" indent="-182880">
              <a:lnSpc>
                <a:spcPct val="120000"/>
              </a:lnSpc>
              <a:spcBef>
                <a:spcPts val="300"/>
              </a:spcBef>
            </a:pPr>
            <a:endParaRPr lang="en-US" sz="3000" dirty="0">
              <a:effectLst/>
            </a:endParaRPr>
          </a:p>
        </p:txBody>
      </p:sp>
    </p:spTree>
    <p:extLst>
      <p:ext uri="{BB962C8B-B14F-4D97-AF65-F5344CB8AC3E}">
        <p14:creationId xmlns:p14="http://schemas.microsoft.com/office/powerpoint/2010/main" val="9205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FFC7-2F5C-700F-D405-CF3BA267248E}"/>
              </a:ext>
            </a:extLst>
          </p:cNvPr>
          <p:cNvSpPr>
            <a:spLocks noGrp="1"/>
          </p:cNvSpPr>
          <p:nvPr>
            <p:ph type="title"/>
          </p:nvPr>
        </p:nvSpPr>
        <p:spPr/>
        <p:txBody>
          <a:bodyPr/>
          <a:lstStyle/>
          <a:p>
            <a:r>
              <a:rPr lang="en-US" dirty="0"/>
              <a:t>Getting into teams</a:t>
            </a:r>
          </a:p>
        </p:txBody>
      </p:sp>
      <p:sp>
        <p:nvSpPr>
          <p:cNvPr id="3" name="Content Placeholder 2">
            <a:extLst>
              <a:ext uri="{FF2B5EF4-FFF2-40B4-BE49-F238E27FC236}">
                <a16:creationId xmlns:a16="http://schemas.microsoft.com/office/drawing/2014/main" id="{AA317FC5-BC27-1B8F-C20F-417B3E5620CB}"/>
              </a:ext>
            </a:extLst>
          </p:cNvPr>
          <p:cNvSpPr>
            <a:spLocks noGrp="1"/>
          </p:cNvSpPr>
          <p:nvPr>
            <p:ph idx="1"/>
          </p:nvPr>
        </p:nvSpPr>
        <p:spPr/>
        <p:txBody>
          <a:bodyPr>
            <a:normAutofit/>
          </a:bodyPr>
          <a:lstStyle/>
          <a:p>
            <a:r>
              <a:rPr lang="en-US" dirty="0"/>
              <a:t>Will be joining a team of 3-4 people to work on the group project</a:t>
            </a:r>
          </a:p>
          <a:p>
            <a:r>
              <a:rPr lang="en-US" dirty="0"/>
              <a:t>Exchange contact info (e.g., university email), discuss common workspaces (e.g. BOX, Google docs), and schedules.</a:t>
            </a:r>
          </a:p>
          <a:p>
            <a:r>
              <a:rPr lang="en-US" dirty="0"/>
              <a:t>Share your general interests and start discussion of project aims.</a:t>
            </a:r>
          </a:p>
          <a:p>
            <a:r>
              <a:rPr lang="en-US" dirty="0"/>
              <a:t>Do not need to land on a specific aim today.  Will have class time.</a:t>
            </a:r>
          </a:p>
          <a:p>
            <a:r>
              <a:rPr lang="en-US" dirty="0"/>
              <a:t>Outside class meetings (online) in weeks 4 and 9. In class “workshop” sessions throughout the semester. </a:t>
            </a:r>
            <a:r>
              <a:rPr lang="en-US"/>
              <a:t>Attendance noted.</a:t>
            </a:r>
            <a:endParaRPr lang="en-US" dirty="0"/>
          </a:p>
        </p:txBody>
      </p:sp>
    </p:spTree>
    <p:extLst>
      <p:ext uri="{BB962C8B-B14F-4D97-AF65-F5344CB8AC3E}">
        <p14:creationId xmlns:p14="http://schemas.microsoft.com/office/powerpoint/2010/main" val="325624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3F39D7F-F131-198E-B63B-0FE944AB1853}"/>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Survey Types</a:t>
            </a:r>
          </a:p>
        </p:txBody>
      </p:sp>
      <p:sp>
        <p:nvSpPr>
          <p:cNvPr id="33795" name="Rectangle 3">
            <a:extLst>
              <a:ext uri="{FF2B5EF4-FFF2-40B4-BE49-F238E27FC236}">
                <a16:creationId xmlns:a16="http://schemas.microsoft.com/office/drawing/2014/main" id="{D99FBA0A-2955-936B-A0CC-2D28BE363F12}"/>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Cross-sectional</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One time snapshot of the population</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Panel surveys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People re-interviewed over time</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Measures:</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Change over time</a:t>
            </a:r>
          </a:p>
          <a:p>
            <a:pPr lvl="2" eaLnBrk="1" hangingPunct="1">
              <a:defRPr/>
            </a:pPr>
            <a:r>
              <a:rPr lang="en-US" altLang="en-US">
                <a:effectLst>
                  <a:outerShdw blurRad="38100" dist="38100" dir="2700000" algn="tl">
                    <a:srgbClr val="0064E2"/>
                  </a:outerShdw>
                </a:effectLst>
                <a:ea typeface="ＭＳ Ｐゴシック" panose="020B0600070205080204" pitchFamily="34" charset="-128"/>
              </a:rPr>
              <a:t>Change in response to some event</a:t>
            </a:r>
          </a:p>
        </p:txBody>
      </p:sp>
      <p:pic>
        <p:nvPicPr>
          <p:cNvPr id="25603" name="Picture 3" descr="survey _customer.jpg">
            <a:extLst>
              <a:ext uri="{FF2B5EF4-FFF2-40B4-BE49-F238E27FC236}">
                <a16:creationId xmlns:a16="http://schemas.microsoft.com/office/drawing/2014/main" id="{08F09CB8-9B79-9FE6-95E7-F2661363F4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514600"/>
            <a:ext cx="3348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69DDFA9-DECC-6B34-5952-645C693F16DB}"/>
              </a:ext>
            </a:extLst>
          </p:cNvPr>
          <p:cNvSpPr>
            <a:spLocks noGrp="1" noChangeArrowheads="1"/>
          </p:cNvSpPr>
          <p:nvPr>
            <p:ph type="title"/>
          </p:nvPr>
        </p:nvSpPr>
        <p:spPr/>
        <p:txBody>
          <a:bodyPr/>
          <a:lstStyle/>
          <a:p>
            <a:pPr eaLnBrk="1" hangingPunct="1">
              <a:defRPr/>
            </a:pPr>
            <a:r>
              <a:rPr lang="en-US" sz="4300">
                <a:solidFill>
                  <a:srgbClr val="FFFFFF"/>
                </a:solidFill>
                <a:effectLst>
                  <a:outerShdw blurRad="38100" dist="38100" dir="2700000" algn="tl">
                    <a:srgbClr val="0064E2"/>
                  </a:outerShdw>
                </a:effectLst>
                <a:ea typeface="ＭＳ Ｐゴシック" charset="-128"/>
                <a:cs typeface="ＭＳ Ｐゴシック" charset="-128"/>
              </a:rPr>
              <a:t>Contact Methods in Survey Research</a:t>
            </a:r>
          </a:p>
        </p:txBody>
      </p:sp>
      <p:sp>
        <p:nvSpPr>
          <p:cNvPr id="34819" name="Rectangle 3">
            <a:extLst>
              <a:ext uri="{FF2B5EF4-FFF2-40B4-BE49-F238E27FC236}">
                <a16:creationId xmlns:a16="http://schemas.microsoft.com/office/drawing/2014/main" id="{57EE1B84-2339-9C5C-FA44-E680D5A0B712}"/>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Face-to-face</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Paper and pencil</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Telephone</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Direct mail</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Mall intercept</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Web-based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26DCF58-7577-6BC6-6290-4A065FE02438}"/>
              </a:ext>
            </a:extLst>
          </p:cNvPr>
          <p:cNvSpPr>
            <a:spLocks noGrp="1" noChangeArrowheads="1"/>
          </p:cNvSpPr>
          <p:nvPr>
            <p:ph type="title"/>
          </p:nvPr>
        </p:nvSpPr>
        <p:spPr/>
        <p:txBody>
          <a:bodyPr/>
          <a:lstStyle/>
          <a:p>
            <a:pPr eaLnBrk="1" hangingPunct="1">
              <a:defRPr/>
            </a:pPr>
            <a:r>
              <a:rPr lang="en-US">
                <a:solidFill>
                  <a:srgbClr val="FFFFFF"/>
                </a:solidFill>
                <a:effectLst>
                  <a:outerShdw blurRad="38100" dist="38100" dir="2700000" algn="tl">
                    <a:srgbClr val="0064E2"/>
                  </a:outerShdw>
                </a:effectLst>
                <a:ea typeface="ＭＳ Ｐゴシック" charset="-128"/>
                <a:cs typeface="ＭＳ Ｐゴシック" charset="-128"/>
              </a:rPr>
              <a:t>Advantages of Survey Research</a:t>
            </a:r>
          </a:p>
        </p:txBody>
      </p:sp>
      <p:sp>
        <p:nvSpPr>
          <p:cNvPr id="35843" name="Rectangle 3">
            <a:extLst>
              <a:ext uri="{FF2B5EF4-FFF2-40B4-BE49-F238E27FC236}">
                <a16:creationId xmlns:a16="http://schemas.microsoft.com/office/drawing/2014/main" id="{5230B208-3E66-8A32-B188-192603CCF640}"/>
              </a:ext>
            </a:extLst>
          </p:cNvPr>
          <p:cNvSpPr>
            <a:spLocks noGrp="1" noChangeArrowheads="1"/>
          </p:cNvSpPr>
          <p:nvPr>
            <p:ph idx="1"/>
          </p:nvPr>
        </p:nvSpPr>
        <p:spPr/>
        <p:txBody>
          <a:bodyPr/>
          <a:lstStyle/>
          <a:p>
            <a:pPr eaLnBrk="1" hangingPunct="1">
              <a:defRPr/>
            </a:pPr>
            <a:r>
              <a:rPr lang="en-US" altLang="en-US">
                <a:effectLst>
                  <a:outerShdw blurRad="38100" dist="38100" dir="2700000" algn="tl">
                    <a:srgbClr val="0064E2"/>
                  </a:outerShdw>
                </a:effectLst>
                <a:ea typeface="ＭＳ Ｐゴシック" panose="020B0600070205080204" pitchFamily="34" charset="-128"/>
              </a:rPr>
              <a:t>Describing characteristics of a large population</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Flexibility:</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Permits measurement of many variables</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Open and closed-ended questions</a:t>
            </a:r>
          </a:p>
          <a:p>
            <a:pPr eaLnBrk="1" hangingPunct="1">
              <a:defRPr/>
            </a:pPr>
            <a:r>
              <a:rPr lang="en-US" altLang="en-US">
                <a:effectLst>
                  <a:outerShdw blurRad="38100" dist="38100" dir="2700000" algn="tl">
                    <a:srgbClr val="0064E2"/>
                  </a:outerShdw>
                </a:effectLst>
                <a:ea typeface="ＭＳ Ｐゴシック" panose="020B0600070205080204" pitchFamily="34" charset="-128"/>
              </a:rPr>
              <a:t>Capturing a large amount of information on:</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Cognitions (thoughts), attitudes and behaviors</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Possibility for anonymous response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870F3B1-E2CE-B8BA-061D-79CCB828DB24}"/>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Limitations of Survey Research</a:t>
            </a:r>
          </a:p>
        </p:txBody>
      </p:sp>
      <p:sp>
        <p:nvSpPr>
          <p:cNvPr id="48131" name="Rectangle 3">
            <a:extLst>
              <a:ext uri="{FF2B5EF4-FFF2-40B4-BE49-F238E27FC236}">
                <a16:creationId xmlns:a16="http://schemas.microsoft.com/office/drawing/2014/main" id="{00FC8EC9-1E2B-6A4F-CDFF-BB8676A450F9}"/>
              </a:ext>
            </a:extLst>
          </p:cNvPr>
          <p:cNvSpPr>
            <a:spLocks noGrp="1" noChangeArrowheads="1"/>
          </p:cNvSpPr>
          <p:nvPr>
            <p:ph idx="1"/>
          </p:nvPr>
        </p:nvSpPr>
        <p:spPr/>
        <p:txBody>
          <a:bodyPr/>
          <a:lstStyle/>
          <a:p>
            <a:pPr eaLnBrk="1" hangingPunct="1">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Structuring responses:</a:t>
            </a:r>
          </a:p>
          <a:p>
            <a:pPr lvl="1" eaLnBrk="1" hangingPunct="1">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“round pegs into square holes”</a:t>
            </a:r>
          </a:p>
          <a:p>
            <a:pPr lvl="1" eaLnBrk="1" hangingPunct="1">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“pseudo-opinions”</a:t>
            </a:r>
          </a:p>
          <a:p>
            <a:pPr eaLnBrk="1" hangingPunct="1">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Often asks about opinions without context</a:t>
            </a:r>
          </a:p>
          <a:p>
            <a:pPr lvl="1" eaLnBrk="1" hangingPunct="1">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General attitudes rather than more concretely applied to real situations</a:t>
            </a:r>
          </a:p>
          <a:p>
            <a:pPr eaLnBrk="1" hangingPunct="1">
              <a:buClr>
                <a:srgbClr val="FFFFFF"/>
              </a:buClr>
              <a:buFont typeface="Arial" panose="020B0604020202020204" pitchFamily="34" charset="0"/>
              <a:buChar char="•"/>
              <a:defRPr/>
            </a:pPr>
            <a:r>
              <a:rPr lang="en-US" altLang="en-US" sz="2600">
                <a:solidFill>
                  <a:srgbClr val="FFFFFF"/>
                </a:solidFill>
                <a:effectLst>
                  <a:outerShdw blurRad="38100" dist="38100" dir="2700000" algn="tl">
                    <a:srgbClr val="0064E2"/>
                  </a:outerShdw>
                </a:effectLst>
                <a:ea typeface="ＭＳ Ｐゴシック" panose="020B0600070205080204" pitchFamily="34" charset="-128"/>
              </a:rPr>
              <a:t>Artificiality of responding to survey</a:t>
            </a:r>
          </a:p>
          <a:p>
            <a:pPr lvl="1" eaLnBrk="1" hangingPunct="1">
              <a:buClr>
                <a:srgbClr val="55A0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Demand characteristics, social desirability, conscious of observation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525363-DF10-7071-A1BD-E76F5D1F59D9}"/>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Experimental Methods</a:t>
            </a:r>
          </a:p>
        </p:txBody>
      </p:sp>
      <p:sp>
        <p:nvSpPr>
          <p:cNvPr id="25603" name="Rectangle 3">
            <a:extLst>
              <a:ext uri="{FF2B5EF4-FFF2-40B4-BE49-F238E27FC236}">
                <a16:creationId xmlns:a16="http://schemas.microsoft.com/office/drawing/2014/main" id="{0EDC0755-D61E-0186-5FC8-900BFE674539}"/>
              </a:ext>
            </a:extLst>
          </p:cNvPr>
          <p:cNvSpPr>
            <a:spLocks noGrp="1" noChangeArrowheads="1"/>
          </p:cNvSpPr>
          <p:nvPr>
            <p:ph idx="1"/>
          </p:nvPr>
        </p:nvSpPr>
        <p:spPr/>
        <p:txBody>
          <a:bodyPr/>
          <a:lstStyle/>
          <a:p>
            <a:pPr eaLnBrk="1" hangingPunct="1">
              <a:defRPr/>
            </a:pPr>
            <a:r>
              <a:rPr lang="en-US" altLang="en-US" sz="2600">
                <a:effectLst>
                  <a:outerShdw blurRad="38100" dist="38100" dir="2700000" algn="tl">
                    <a:srgbClr val="0064E2"/>
                  </a:outerShdw>
                </a:effectLst>
                <a:ea typeface="ＭＳ Ｐゴシック" panose="020B0600070205080204" pitchFamily="34" charset="-128"/>
              </a:rPr>
              <a:t>Tradition started by psychologists interested in media:</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Adapted experimental methodology to communication</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Many early researchers were psychologists</a:t>
            </a:r>
          </a:p>
          <a:p>
            <a:pPr eaLnBrk="1" hangingPunct="1">
              <a:defRPr/>
            </a:pPr>
            <a:r>
              <a:rPr lang="en-US" altLang="en-US" sz="2600">
                <a:effectLst>
                  <a:outerShdw blurRad="38100" dist="38100" dir="2700000" algn="tl">
                    <a:srgbClr val="0064E2"/>
                  </a:outerShdw>
                </a:effectLst>
                <a:ea typeface="ＭＳ Ｐゴシック" panose="020B0600070205080204" pitchFamily="34" charset="-128"/>
              </a:rPr>
              <a:t>For example, Carl Hovland</a:t>
            </a:r>
          </a:p>
          <a:p>
            <a:pPr lvl="1" eaLnBrk="1" hangingPunct="1">
              <a:defRPr/>
            </a:pPr>
            <a:r>
              <a:rPr lang="en-US" altLang="en-US">
                <a:effectLst>
                  <a:outerShdw blurRad="38100" dist="38100" dir="2700000" algn="tl">
                    <a:srgbClr val="0064E2"/>
                  </a:outerShdw>
                </a:effectLst>
                <a:ea typeface="ＭＳ Ｐゴシック" panose="020B0600070205080204" pitchFamily="34" charset="-128"/>
              </a:rPr>
              <a:t>“Why We Fight”</a:t>
            </a:r>
          </a:p>
          <a:p>
            <a:pPr lvl="2" eaLnBrk="1" hangingPunct="1">
              <a:defRPr/>
            </a:pPr>
            <a:r>
              <a:rPr lang="en-US" altLang="en-US" sz="1900">
                <a:effectLst>
                  <a:outerShdw blurRad="38100" dist="38100" dir="2700000" algn="tl">
                    <a:srgbClr val="0064E2"/>
                  </a:outerShdw>
                </a:effectLst>
                <a:ea typeface="ＭＳ Ｐゴシック" panose="020B0600070205080204" pitchFamily="34" charset="-128"/>
              </a:rPr>
              <a:t>US Army commissions research during WWII</a:t>
            </a:r>
          </a:p>
          <a:p>
            <a:pPr lvl="2" eaLnBrk="1" hangingPunct="1">
              <a:defRPr/>
            </a:pPr>
            <a:r>
              <a:rPr lang="en-US" altLang="en-US" sz="1900">
                <a:effectLst>
                  <a:outerShdw blurRad="38100" dist="38100" dir="2700000" algn="tl">
                    <a:srgbClr val="0064E2"/>
                  </a:outerShdw>
                </a:effectLst>
                <a:ea typeface="ＭＳ Ｐゴシック" panose="020B0600070205080204" pitchFamily="34" charset="-128"/>
              </a:rPr>
              <a:t>Effects of Frank Capra’s motivational film series</a:t>
            </a:r>
          </a:p>
          <a:p>
            <a:pPr lvl="2" eaLnBrk="1" hangingPunct="1">
              <a:defRPr/>
            </a:pPr>
            <a:r>
              <a:rPr lang="en-US" altLang="en-US" sz="1900">
                <a:effectLst>
                  <a:outerShdw blurRad="38100" dist="38100" dir="2700000" algn="tl">
                    <a:srgbClr val="0064E2"/>
                  </a:outerShdw>
                </a:effectLst>
                <a:ea typeface="ＭＳ Ｐゴシック" panose="020B0600070205080204" pitchFamily="34" charset="-128"/>
              </a:rPr>
              <a:t>Experimental vs. control group</a:t>
            </a:r>
          </a:p>
          <a:p>
            <a:pPr lvl="3" eaLnBrk="1" hangingPunct="1">
              <a:defRPr/>
            </a:pPr>
            <a:r>
              <a:rPr lang="en-US" altLang="en-US" sz="1700">
                <a:effectLst>
                  <a:outerShdw blurRad="38100" dist="38100" dir="2700000" algn="tl">
                    <a:srgbClr val="0064E2"/>
                  </a:outerShdw>
                </a:effectLst>
                <a:ea typeface="ＭＳ Ｐゴシック" panose="020B0600070205080204" pitchFamily="34" charset="-128"/>
              </a:rPr>
              <a:t>Exp group had more knowledge, but not more motivation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435568C-4676-987D-D147-636595D8ED40}"/>
              </a:ext>
            </a:extLst>
          </p:cNvPr>
          <p:cNvSpPr>
            <a:spLocks noGrp="1" noChangeArrowheads="1"/>
          </p:cNvSpPr>
          <p:nvPr>
            <p:ph type="title"/>
          </p:nvPr>
        </p:nvSpPr>
        <p:spPr/>
        <p:txBody>
          <a:bodyPr/>
          <a:lstStyle/>
          <a:p>
            <a:pPr eaLnBrk="1" hangingPunct="1">
              <a:defRPr/>
            </a:pPr>
            <a:r>
              <a:rPr lang="en-US">
                <a:effectLst>
                  <a:outerShdw blurRad="38100" dist="38100" dir="2700000" algn="tl">
                    <a:srgbClr val="0064E2"/>
                  </a:outerShdw>
                </a:effectLst>
                <a:ea typeface="ＭＳ Ｐゴシック" charset="-128"/>
                <a:cs typeface="ＭＳ Ｐゴシック" charset="-128"/>
              </a:rPr>
              <a:t>Experiments</a:t>
            </a:r>
          </a:p>
        </p:txBody>
      </p:sp>
      <p:sp>
        <p:nvSpPr>
          <p:cNvPr id="26627" name="Rectangle 3">
            <a:extLst>
              <a:ext uri="{FF2B5EF4-FFF2-40B4-BE49-F238E27FC236}">
                <a16:creationId xmlns:a16="http://schemas.microsoft.com/office/drawing/2014/main" id="{AA3A78E6-D05F-26B5-231C-F773B1D066C7}"/>
              </a:ext>
            </a:extLst>
          </p:cNvPr>
          <p:cNvSpPr>
            <a:spLocks noGrp="1" noChangeArrowheads="1"/>
          </p:cNvSpPr>
          <p:nvPr>
            <p:ph idx="1"/>
          </p:nvPr>
        </p:nvSpPr>
        <p:spPr>
          <a:xfrm>
            <a:off x="342900" y="1905000"/>
            <a:ext cx="5543550" cy="2819400"/>
          </a:xfrm>
        </p:spPr>
        <p:txBody>
          <a:bodyPr/>
          <a:lstStyle/>
          <a:p>
            <a:pPr eaLnBrk="1" hangingPunct="1">
              <a:buClr>
                <a:srgbClr val="FFFFFF"/>
              </a:buClr>
              <a:buFont typeface="Arial" panose="020B0604020202020204" pitchFamily="34" charset="0"/>
              <a:buChar char="•"/>
              <a:defRPr/>
            </a:pPr>
            <a:r>
              <a:rPr lang="en-US" altLang="en-US" sz="2800">
                <a:solidFill>
                  <a:srgbClr val="FFFFFF"/>
                </a:solidFill>
                <a:effectLst>
                  <a:outerShdw blurRad="38100" dist="38100" dir="2700000" algn="tl">
                    <a:srgbClr val="0064E2"/>
                  </a:outerShdw>
                </a:effectLst>
                <a:ea typeface="ＭＳ Ｐゴシック" panose="020B0600070205080204" pitchFamily="34" charset="-128"/>
              </a:rPr>
              <a:t>Experiments provide control to:</a:t>
            </a:r>
          </a:p>
          <a:p>
            <a:pPr lvl="1" eaLnBrk="1" hangingPunct="1">
              <a:buClr>
                <a:srgbClr val="55A0FF"/>
              </a:buClr>
              <a:buFont typeface="Arial" panose="020B0604020202020204" pitchFamily="34" charset="0"/>
              <a:buChar char="•"/>
              <a:defRPr/>
            </a:pPr>
            <a:r>
              <a:rPr lang="en-US" altLang="en-US" sz="2400">
                <a:solidFill>
                  <a:srgbClr val="FFFFFF"/>
                </a:solidFill>
                <a:effectLst>
                  <a:outerShdw blurRad="38100" dist="38100" dir="2700000" algn="tl">
                    <a:srgbClr val="0064E2"/>
                  </a:outerShdw>
                </a:effectLst>
                <a:ea typeface="ＭＳ Ｐゴシック" panose="020B0600070205080204" pitchFamily="34" charset="-128"/>
              </a:rPr>
              <a:t>Test hypotheses</a:t>
            </a:r>
          </a:p>
          <a:p>
            <a:pPr lvl="1" eaLnBrk="1" hangingPunct="1">
              <a:buClr>
                <a:srgbClr val="55A0FF"/>
              </a:buClr>
              <a:buFont typeface="Arial" panose="020B0604020202020204" pitchFamily="34" charset="0"/>
              <a:buChar char="•"/>
              <a:defRPr/>
            </a:pPr>
            <a:r>
              <a:rPr lang="en-US" altLang="en-US" sz="2400">
                <a:solidFill>
                  <a:srgbClr val="FFFFFF"/>
                </a:solidFill>
                <a:effectLst>
                  <a:outerShdw blurRad="38100" dist="38100" dir="2700000" algn="tl">
                    <a:srgbClr val="0064E2"/>
                  </a:outerShdw>
                </a:effectLst>
                <a:ea typeface="ＭＳ Ｐゴシック" panose="020B0600070205080204" pitchFamily="34" charset="-128"/>
              </a:rPr>
              <a:t>Isolate cause and effect</a:t>
            </a:r>
          </a:p>
          <a:p>
            <a:pPr lvl="2" eaLnBrk="1" hangingPunct="1">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Independent and dependent variables</a:t>
            </a:r>
          </a:p>
          <a:p>
            <a:pPr lvl="2" eaLnBrk="1" hangingPunct="1">
              <a:buClr>
                <a:srgbClr val="FFFFFF"/>
              </a:buClr>
              <a:buFont typeface="Arial" panose="020B0604020202020204" pitchFamily="34" charset="0"/>
              <a:buChar char="•"/>
              <a:defRPr/>
            </a:pPr>
            <a:r>
              <a:rPr lang="en-US" altLang="en-US">
                <a:solidFill>
                  <a:srgbClr val="FFFFFF"/>
                </a:solidFill>
                <a:effectLst>
                  <a:outerShdw blurRad="38100" dist="38100" dir="2700000" algn="tl">
                    <a:srgbClr val="0064E2"/>
                  </a:outerShdw>
                </a:effectLst>
                <a:ea typeface="ＭＳ Ｐゴシック" panose="020B0600070205080204" pitchFamily="34" charset="-128"/>
              </a:rPr>
              <a:t>Eliminate influence of third variables</a:t>
            </a:r>
          </a:p>
          <a:p>
            <a:pPr lvl="1" eaLnBrk="1" hangingPunct="1">
              <a:buClr>
                <a:srgbClr val="55A0FF"/>
              </a:buClr>
              <a:buFont typeface="Arial" panose="020B0604020202020204" pitchFamily="34" charset="0"/>
              <a:buChar char="•"/>
              <a:defRPr/>
            </a:pPr>
            <a:r>
              <a:rPr lang="en-US" altLang="en-US" sz="2400">
                <a:solidFill>
                  <a:srgbClr val="FFFFFF"/>
                </a:solidFill>
                <a:effectLst>
                  <a:outerShdw blurRad="38100" dist="38100" dir="2700000" algn="tl">
                    <a:srgbClr val="0064E2"/>
                  </a:outerShdw>
                </a:effectLst>
                <a:ea typeface="ＭＳ Ｐゴシック" panose="020B0600070205080204" pitchFamily="34" charset="-128"/>
              </a:rPr>
              <a:t>Explanation over description</a:t>
            </a:r>
          </a:p>
          <a:p>
            <a:pPr lvl="1" eaLnBrk="1" hangingPunct="1">
              <a:buClr>
                <a:srgbClr val="55A0FF"/>
              </a:buClr>
              <a:buFont typeface="Arial" panose="020B0604020202020204" pitchFamily="34" charset="0"/>
              <a:buChar char="•"/>
              <a:defRPr/>
            </a:pPr>
            <a:endParaRPr lang="en-US" altLang="en-US" sz="2400">
              <a:solidFill>
                <a:srgbClr val="FFFFFF"/>
              </a:solidFill>
              <a:effectLst>
                <a:outerShdw blurRad="38100" dist="38100" dir="2700000" algn="tl">
                  <a:srgbClr val="0064E2"/>
                </a:outerShdw>
              </a:effectLst>
              <a:ea typeface="ＭＳ Ｐゴシック" panose="020B0600070205080204" pitchFamily="34" charset="-128"/>
            </a:endParaRPr>
          </a:p>
        </p:txBody>
      </p:sp>
      <p:pic>
        <p:nvPicPr>
          <p:cNvPr id="30723" name="Picture 3" descr="ex.tiff">
            <a:extLst>
              <a:ext uri="{FF2B5EF4-FFF2-40B4-BE49-F238E27FC236}">
                <a16:creationId xmlns:a16="http://schemas.microsoft.com/office/drawing/2014/main" id="{73278111-3B0F-99F8-C56F-8064622978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838700"/>
            <a:ext cx="8204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46425222-38F5-A156-9580-F20453BDC692}"/>
              </a:ext>
            </a:extLst>
          </p:cNvPr>
          <p:cNvSpPr txBox="1">
            <a:spLocks noChangeArrowheads="1"/>
          </p:cNvSpPr>
          <p:nvPr/>
        </p:nvSpPr>
        <p:spPr>
          <a:xfrm>
            <a:off x="5981700" y="1981200"/>
            <a:ext cx="3733800" cy="2819400"/>
          </a:xfrm>
          <a:prstGeom prst="rect">
            <a:avLst/>
          </a:prstGeom>
        </p:spPr>
        <p:txBody>
          <a:bodyPr>
            <a:norm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685800" indent="-336550">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000"/>
              </a:spcBef>
              <a:buClr>
                <a:srgbClr val="FFFFFF"/>
              </a:buClr>
              <a:buSzPct val="90000"/>
              <a:buFont typeface="Arial" panose="020B0604020202020204" pitchFamily="34" charset="0"/>
              <a:buChar char="•"/>
              <a:defRPr/>
            </a:pPr>
            <a:r>
              <a:rPr lang="en-US" altLang="en-US" sz="2800" b="1">
                <a:solidFill>
                  <a:srgbClr val="FFFFFF"/>
                </a:solidFill>
                <a:effectLst>
                  <a:outerShdw blurRad="38100" dist="38100" dir="2700000" algn="tl">
                    <a:srgbClr val="0064E2"/>
                  </a:outerShdw>
                </a:effectLst>
                <a:latin typeface="Corbel" panose="020B0503020204020204" pitchFamily="34" charset="0"/>
              </a:rPr>
              <a:t>Simple models:</a:t>
            </a:r>
          </a:p>
          <a:p>
            <a:pPr lvl="1" eaLnBrk="1" hangingPunct="1">
              <a:spcBef>
                <a:spcPts val="600"/>
              </a:spcBef>
              <a:buClr>
                <a:srgbClr val="55A0FF"/>
              </a:buClr>
              <a:buSzPct val="90000"/>
              <a:buFont typeface="Arial" panose="020B0604020202020204" pitchFamily="34" charset="0"/>
              <a:buChar char="•"/>
              <a:defRPr/>
            </a:pPr>
            <a:r>
              <a:rPr lang="en-US" altLang="en-US" b="1">
                <a:solidFill>
                  <a:srgbClr val="FFFFFF"/>
                </a:solidFill>
                <a:effectLst>
                  <a:outerShdw blurRad="38100" dist="38100" dir="2700000" algn="tl">
                    <a:srgbClr val="0064E2"/>
                  </a:outerShdw>
                </a:effectLst>
                <a:latin typeface="Corbel" panose="020B0503020204020204" pitchFamily="34" charset="0"/>
              </a:rPr>
              <a:t>Pretest – Stimulus – Posttest</a:t>
            </a:r>
          </a:p>
          <a:p>
            <a:pPr lvl="1" eaLnBrk="1" hangingPunct="1">
              <a:spcBef>
                <a:spcPts val="600"/>
              </a:spcBef>
              <a:buClr>
                <a:srgbClr val="55A0FF"/>
              </a:buClr>
              <a:buSzPct val="90000"/>
              <a:buFont typeface="Arial" panose="020B0604020202020204" pitchFamily="34" charset="0"/>
              <a:buChar char="•"/>
              <a:defRPr/>
            </a:pPr>
            <a:r>
              <a:rPr lang="en-US" altLang="en-US" b="1">
                <a:solidFill>
                  <a:srgbClr val="FFFFFF"/>
                </a:solidFill>
                <a:effectLst>
                  <a:outerShdw blurRad="38100" dist="38100" dir="2700000" algn="tl">
                    <a:srgbClr val="0064E2"/>
                  </a:outerShdw>
                </a:effectLst>
                <a:latin typeface="Corbel" panose="020B0503020204020204" pitchFamily="34" charset="0"/>
              </a:rPr>
              <a:t>Experimental vs. control groups</a:t>
            </a:r>
          </a:p>
          <a:p>
            <a:pPr lvl="1" eaLnBrk="1" hangingPunct="1">
              <a:spcBef>
                <a:spcPts val="600"/>
              </a:spcBef>
              <a:buClr>
                <a:srgbClr val="55A0FF"/>
              </a:buClr>
              <a:buSzPct val="90000"/>
              <a:buFont typeface="Arial" panose="020B0604020202020204" pitchFamily="34" charset="0"/>
              <a:buChar char="•"/>
              <a:defRPr/>
            </a:pPr>
            <a:endParaRPr lang="en-US" altLang="en-US" b="1">
              <a:solidFill>
                <a:srgbClr val="FFFFFF"/>
              </a:solidFill>
              <a:effectLst>
                <a:outerShdw blurRad="38100" dist="38100" dir="2700000" algn="tl">
                  <a:srgbClr val="0064E2"/>
                </a:outerShdw>
              </a:effectLst>
              <a:latin typeface="Corbel" panose="020B0503020204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809</TotalTime>
  <Words>1983</Words>
  <Application>Microsoft Macintosh PowerPoint</Application>
  <PresentationFormat>35mm Slides</PresentationFormat>
  <Paragraphs>320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Corbel</vt:lpstr>
      <vt:lpstr>Times New Roman</vt:lpstr>
      <vt:lpstr>Wingdings</vt:lpstr>
      <vt:lpstr>Focus</vt:lpstr>
      <vt:lpstr>Research  Inquiry</vt:lpstr>
      <vt:lpstr>Basic Tools of Communication Science</vt:lpstr>
      <vt:lpstr>Types of Surveys</vt:lpstr>
      <vt:lpstr>Survey Types</vt:lpstr>
      <vt:lpstr>Contact Methods in Survey Research</vt:lpstr>
      <vt:lpstr>Advantages of Survey Research</vt:lpstr>
      <vt:lpstr>Limitations of Survey Research</vt:lpstr>
      <vt:lpstr>Experimental Methods</vt:lpstr>
      <vt:lpstr>Experiments</vt:lpstr>
      <vt:lpstr>Value of Experiments</vt:lpstr>
      <vt:lpstr>Limitations of Experiments</vt:lpstr>
      <vt:lpstr>Field (Natural) Experiments</vt:lpstr>
      <vt:lpstr>Advantages of Field Experiments</vt:lpstr>
      <vt:lpstr>Social Network Analysis</vt:lpstr>
      <vt:lpstr>Social Network Metrics</vt:lpstr>
      <vt:lpstr>Content Analysis</vt:lpstr>
      <vt:lpstr>Advantages of Content Analysis</vt:lpstr>
      <vt:lpstr>Limitations of Content Analysis</vt:lpstr>
      <vt:lpstr>Focused Interviews</vt:lpstr>
      <vt:lpstr>Functions of Focus Groups</vt:lpstr>
      <vt:lpstr>Limitations of Focus Groups</vt:lpstr>
      <vt:lpstr>Qualitative Field Research</vt:lpstr>
      <vt:lpstr>Stages in the Research Process</vt:lpstr>
      <vt:lpstr>Interest/Initial Exploration</vt:lpstr>
      <vt:lpstr>Conceptualization</vt:lpstr>
      <vt:lpstr>Choice of Method</vt:lpstr>
      <vt:lpstr>Operationalization</vt:lpstr>
      <vt:lpstr>Population Definition</vt:lpstr>
      <vt:lpstr>Observation</vt:lpstr>
      <vt:lpstr>Data Processing and Analysis</vt:lpstr>
      <vt:lpstr>Application</vt:lpstr>
      <vt:lpstr>Contexts of Communication Research</vt:lpstr>
      <vt:lpstr>Becoming a competent researcher…</vt:lpstr>
      <vt:lpstr>2016 Rolling Cross Sectional Study</vt:lpstr>
      <vt:lpstr>2018-2019 Swing State Panel</vt:lpstr>
      <vt:lpstr>2020-2021 Wisconsin-Pennsylvania Panel</vt:lpstr>
      <vt:lpstr>Getting into teams</vt:lpstr>
    </vt:vector>
  </TitlesOfParts>
  <Company>University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 658: Communication Research Methods</dc:title>
  <dc:creator>Douglas M. McLeod</dc:creator>
  <cp:lastModifiedBy>Dhavan Shah</cp:lastModifiedBy>
  <cp:revision>29</cp:revision>
  <dcterms:created xsi:type="dcterms:W3CDTF">2010-09-13T18:52:13Z</dcterms:created>
  <dcterms:modified xsi:type="dcterms:W3CDTF">2022-08-22T21:06:58Z</dcterms:modified>
</cp:coreProperties>
</file>