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93" r:id="rId1"/>
  </p:sldMasterIdLst>
  <p:notesMasterIdLst>
    <p:notesMasterId r:id="rId26"/>
  </p:notesMasterIdLst>
  <p:sldIdLst>
    <p:sldId id="271" r:id="rId2"/>
    <p:sldId id="272" r:id="rId3"/>
    <p:sldId id="273" r:id="rId4"/>
    <p:sldId id="274" r:id="rId5"/>
    <p:sldId id="275" r:id="rId6"/>
    <p:sldId id="276" r:id="rId7"/>
    <p:sldId id="277" r:id="rId8"/>
    <p:sldId id="296" r:id="rId9"/>
    <p:sldId id="278" r:id="rId10"/>
    <p:sldId id="284" r:id="rId11"/>
    <p:sldId id="285" r:id="rId12"/>
    <p:sldId id="286" r:id="rId13"/>
    <p:sldId id="287" r:id="rId14"/>
    <p:sldId id="288" r:id="rId15"/>
    <p:sldId id="289" r:id="rId16"/>
    <p:sldId id="290" r:id="rId17"/>
    <p:sldId id="291" r:id="rId18"/>
    <p:sldId id="292" r:id="rId19"/>
    <p:sldId id="297" r:id="rId20"/>
    <p:sldId id="299" r:id="rId21"/>
    <p:sldId id="298" r:id="rId22"/>
    <p:sldId id="293" r:id="rId23"/>
    <p:sldId id="294" r:id="rId24"/>
    <p:sldId id="300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99"/>
    <p:restoredTop sz="93257"/>
  </p:normalViewPr>
  <p:slideViewPr>
    <p:cSldViewPr>
      <p:cViewPr varScale="1">
        <p:scale>
          <a:sx n="91" d="100"/>
          <a:sy n="91" d="100"/>
        </p:scale>
        <p:origin x="1488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-1768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charset="-128"/>
        <a:cs typeface="ＭＳ Ｐゴシック" charset="-128"/>
      </a:defRPr>
    </a:lvl1pPr>
    <a:lvl2pPr marL="114300" indent="3429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2pPr>
    <a:lvl3pPr marL="228600" indent="685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3pPr>
    <a:lvl4pPr marL="342900" indent="10287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4pPr>
    <a:lvl5pPr marL="457200" indent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Diagonal Corner Rectangle 3">
            <a:extLst>
              <a:ext uri="{FF2B5EF4-FFF2-40B4-BE49-F238E27FC236}">
                <a16:creationId xmlns:a16="http://schemas.microsoft.com/office/drawing/2014/main" id="{3327A770-7A3A-8B4B-9174-3293BF8AA895}"/>
              </a:ext>
            </a:extLst>
          </p:cNvPr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/>
          <a:lstStyle>
            <a:lvl1pPr marL="0" algn="r">
              <a:defRPr sz="480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84C611A0-7C95-9849-AD8D-ECBCED899DD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0">
            <a:extLst>
              <a:ext uri="{FF2B5EF4-FFF2-40B4-BE49-F238E27FC236}">
                <a16:creationId xmlns:a16="http://schemas.microsoft.com/office/drawing/2014/main" id="{4FFC46BB-CA80-2B40-A1AF-DD724B8B183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/>
          <a:lstStyle>
            <a:lvl1pPr>
              <a:defRPr/>
            </a:lvl1pPr>
          </a:lstStyle>
          <a:p>
            <a:fld id="{2738E636-85BA-AF48-8DB8-42677E72A0F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Footer Placeholder 11">
            <a:extLst>
              <a:ext uri="{FF2B5EF4-FFF2-40B4-BE49-F238E27FC236}">
                <a16:creationId xmlns:a16="http://schemas.microsoft.com/office/drawing/2014/main" id="{12A7A530-D9AD-884B-B7CD-4FEF659D50D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 vert="horz"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652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B26163EC-9BC8-2E4B-8E86-FD697C05AEC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59B68589-4183-7747-BF9E-9236775B1058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981F819A-8C1F-2F49-B0AE-1AE22BDD8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680E5A-0203-AC46-806C-317120A6B0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3180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21B2E179-04FB-B94C-9A28-370D4F547CF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9B8715EF-4FC5-364B-8B9D-63B0523EF46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8F26BBD8-D88C-0441-9AC3-6E0460D62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CEB46A-92D0-5B48-81BC-72BBEAE321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6863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73BA544-01CB-1545-ADF9-153EA31195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12700" dist="12900" dir="5400000" algn="tl" rotWithShape="0">
              <a:srgbClr val="808080">
                <a:alpha val="75000"/>
              </a:srgbClr>
            </a:outerShdw>
          </a:effectLst>
          <a:extLst>
            <a:ext uri="{91240B29-F687-4F45-9708-019B960494DF}">
              <a14:hiddenLine xmlns:a14="http://schemas.microsoft.com/office/drawing/2010/main" w="381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CA2FE3A-B586-F04A-A475-4129D5042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B510F44-F91C-F242-8804-09142164C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5E49883-CAC7-9F4F-BEDC-0D8D5FCB6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C3F5C-C578-5549-9BEC-89F7461CBF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4174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304D87A-7D95-D24A-A59E-8619CFF74A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0125" y="3267075"/>
            <a:ext cx="7407275" cy="952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12700" dist="12900" dir="5400000" algn="tl" rotWithShape="0">
              <a:srgbClr val="808080">
                <a:alpha val="75000"/>
              </a:srgbClr>
            </a:outerShdw>
          </a:effectLst>
          <a:extLst>
            <a:ext uri="{91240B29-F687-4F45-9708-019B960494DF}">
              <a14:hiddenLine xmlns:a14="http://schemas.microsoft.com/office/drawing/2010/main" w="381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7">
            <a:extLst>
              <a:ext uri="{FF2B5EF4-FFF2-40B4-BE49-F238E27FC236}">
                <a16:creationId xmlns:a16="http://schemas.microsoft.com/office/drawing/2014/main" id="{8A9E3D1A-8A0E-8840-ADBE-66F84B856AB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1F91A667-8097-1542-89A4-547E71648F1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/>
          <a:lstStyle>
            <a:lvl1pPr>
              <a:defRPr/>
            </a:lvl1pPr>
          </a:lstStyle>
          <a:p>
            <a:fld id="{ACD6E231-7B36-4D42-BDC6-5D8CB9D8882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Footer Placeholder 9">
            <a:extLst>
              <a:ext uri="{FF2B5EF4-FFF2-40B4-BE49-F238E27FC236}">
                <a16:creationId xmlns:a16="http://schemas.microsoft.com/office/drawing/2014/main" id="{9FE93FFE-7542-EC41-A992-557FB528A40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7210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33F36C3-38B3-9845-B764-6071433C27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12700" dist="12900" dir="5400000" algn="tl" rotWithShape="0">
              <a:srgbClr val="808080">
                <a:alpha val="75000"/>
              </a:srgbClr>
            </a:outerShdw>
          </a:effectLst>
          <a:extLst>
            <a:ext uri="{91240B29-F687-4F45-9708-019B960494DF}">
              <a14:hiddenLine xmlns:a14="http://schemas.microsoft.com/office/drawing/2010/main" w="381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25D2A2E1-9203-D44B-ACBC-DE2E0EC66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814A0FE0-0884-E64E-B8D4-38E822418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EDC2B7C8-A147-6F46-B010-B5613D7F6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</a:lstStyle>
          <a:p>
            <a:fld id="{46FB7581-8E01-0240-B33B-897BAB9900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9370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C872451-34B0-6A41-AD6F-8F656262E3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538" y="2165350"/>
            <a:ext cx="3748087" cy="952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12700" dist="12900" dir="5400000" algn="tl" rotWithShape="0">
              <a:srgbClr val="808080">
                <a:alpha val="75000"/>
              </a:srgbClr>
            </a:outerShdw>
          </a:effectLst>
          <a:extLst>
            <a:ext uri="{91240B29-F687-4F45-9708-019B960494DF}">
              <a14:hiddenLine xmlns:a14="http://schemas.microsoft.com/office/drawing/2010/main" w="381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44F8166-03AF-6A49-85A3-9CFDEC2F4C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2165350"/>
            <a:ext cx="3749675" cy="952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12700" dist="12900" dir="5400000" algn="tl" rotWithShape="0">
              <a:srgbClr val="808080">
                <a:alpha val="75000"/>
              </a:srgbClr>
            </a:outerShdw>
          </a:effectLst>
          <a:extLst>
            <a:ext uri="{91240B29-F687-4F45-9708-019B960494DF}">
              <a14:hiddenLine xmlns:a14="http://schemas.microsoft.com/office/drawing/2010/main" w="381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Date Placeholder 6">
            <a:extLst>
              <a:ext uri="{FF2B5EF4-FFF2-40B4-BE49-F238E27FC236}">
                <a16:creationId xmlns:a16="http://schemas.microsoft.com/office/drawing/2014/main" id="{B7D69771-314B-144F-8B88-DEDB3DBA9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9D304AB3-4438-6040-AA4B-B8B93719F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8">
            <a:extLst>
              <a:ext uri="{FF2B5EF4-FFF2-40B4-BE49-F238E27FC236}">
                <a16:creationId xmlns:a16="http://schemas.microsoft.com/office/drawing/2014/main" id="{C74B09B4-7EE3-DA40-AD10-96D233524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</a:lstStyle>
          <a:p>
            <a:fld id="{0814160A-CBEB-044B-9D71-FBAC992C63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3432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7595835-EA71-374D-86B9-AC7C530B6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12700" dist="12900" dir="5400000" algn="tl" rotWithShape="0">
              <a:srgbClr val="808080">
                <a:alpha val="75000"/>
              </a:srgbClr>
            </a:outerShdw>
          </a:effectLst>
          <a:extLst>
            <a:ext uri="{91240B29-F687-4F45-9708-019B960494DF}">
              <a14:hiddenLine xmlns:a14="http://schemas.microsoft.com/office/drawing/2010/main" w="381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C17EF432-78EE-8D47-A3E7-605767C5E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4A60483A-0F8F-0347-AC49-EB98C1A03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CBC82BA7-302B-A44F-8184-31E145B3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35FDF8-1FA7-EC48-8CF2-368096709B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0491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C573C522-5E02-E648-ADB3-FF6BDF3DB7F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ADED64CE-684B-6540-8F5F-3A92012B9D51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DC4249BA-C3FE-AB41-9753-386AE83D2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1BB78-D84D-A345-A1BD-97C76E33CE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127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57F3B46-E1FD-1543-9C82-85F51CCBE9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7775" y="1057275"/>
            <a:ext cx="3748088" cy="952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12700" dist="12900" dir="5400000" algn="tl" rotWithShape="0">
              <a:srgbClr val="808080">
                <a:alpha val="75000"/>
              </a:srgbClr>
            </a:outerShdw>
          </a:effectLst>
          <a:extLst>
            <a:ext uri="{91240B29-F687-4F45-9708-019B960494DF}">
              <a14:hiddenLine xmlns:a14="http://schemas.microsoft.com/office/drawing/2010/main" w="381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8">
            <a:extLst>
              <a:ext uri="{FF2B5EF4-FFF2-40B4-BE49-F238E27FC236}">
                <a16:creationId xmlns:a16="http://schemas.microsoft.com/office/drawing/2014/main" id="{BC6A9DC0-3C11-2545-8399-F6E3B43AD3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9">
            <a:extLst>
              <a:ext uri="{FF2B5EF4-FFF2-40B4-BE49-F238E27FC236}">
                <a16:creationId xmlns:a16="http://schemas.microsoft.com/office/drawing/2014/main" id="{F27A3D46-F9AE-CA49-853A-D3E842F2C2D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/>
          <a:lstStyle>
            <a:lvl1pPr>
              <a:defRPr/>
            </a:lvl1pPr>
          </a:lstStyle>
          <a:p>
            <a:fld id="{864B15FF-A494-1343-99C5-18060618A22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8" name="Footer Placeholder 10">
            <a:extLst>
              <a:ext uri="{FF2B5EF4-FFF2-40B4-BE49-F238E27FC236}">
                <a16:creationId xmlns:a16="http://schemas.microsoft.com/office/drawing/2014/main" id="{A72841CE-E011-A048-8C5E-F6E44758EF6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5574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5" name="Date Placeholder 7">
            <a:extLst>
              <a:ext uri="{FF2B5EF4-FFF2-40B4-BE49-F238E27FC236}">
                <a16:creationId xmlns:a16="http://schemas.microsoft.com/office/drawing/2014/main" id="{C30BADDA-55AC-8D47-8AAC-B5D339D9A19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533F8FEB-2BE3-374F-B53E-D487AD19E42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/>
          <a:lstStyle>
            <a:lvl1pPr>
              <a:defRPr/>
            </a:lvl1pPr>
          </a:lstStyle>
          <a:p>
            <a:fld id="{7489C805-CF21-E14E-A3C6-E515F9EA147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Footer Placeholder 9">
            <a:extLst>
              <a:ext uri="{FF2B5EF4-FFF2-40B4-BE49-F238E27FC236}">
                <a16:creationId xmlns:a16="http://schemas.microsoft.com/office/drawing/2014/main" id="{3D0C4ABD-D9C7-2147-A880-A7537BE4629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 vert="horz"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921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>
            <a:extLst>
              <a:ext uri="{FF2B5EF4-FFF2-40B4-BE49-F238E27FC236}">
                <a16:creationId xmlns:a16="http://schemas.microsoft.com/office/drawing/2014/main" id="{92F0D9A8-0FED-5D4E-A2B5-2B71B14DD667}"/>
              </a:ext>
            </a:extLst>
          </p:cNvPr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A6BF7F-8C0D-A045-8920-A3AD3AD7AC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1638" cy="274638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7918541E-9B98-8241-8D90-CC46423F75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1963" cy="274638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F8DB4954-B214-6640-9095-342F4FDCED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39175" y="6515100"/>
            <a:ext cx="463550" cy="273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DFE0D4"/>
                </a:solidFill>
              </a:defRPr>
            </a:lvl1pPr>
          </a:lstStyle>
          <a:p>
            <a:fld id="{865673A1-8735-F54C-8422-65C039BA3BD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2" name="Title Placeholder 21">
            <a:extLst>
              <a:ext uri="{FF2B5EF4-FFF2-40B4-BE49-F238E27FC236}">
                <a16:creationId xmlns:a16="http://schemas.microsoft.com/office/drawing/2014/main" id="{2CEC89FB-ABCB-3742-B3AA-C7CEF5D19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54000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6633" name="Text Placeholder 12">
            <a:extLst>
              <a:ext uri="{FF2B5EF4-FFF2-40B4-BE49-F238E27FC236}">
                <a16:creationId xmlns:a16="http://schemas.microsoft.com/office/drawing/2014/main" id="{7700427B-E02B-1940-BC8B-8CE3F1240EC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46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13" r:id="rId7"/>
    <p:sldLayoutId id="2147483822" r:id="rId8"/>
    <p:sldLayoutId id="2147483823" r:id="rId9"/>
    <p:sldLayoutId id="2147483814" r:id="rId10"/>
    <p:sldLayoutId id="2147483815" r:id="rId11"/>
  </p:sldLayoutIdLst>
  <p:txStyles>
    <p:titleStyle>
      <a:lvl1pPr marL="53975" indent="-53975" algn="r" rtl="0" fontAlgn="base">
        <a:spcBef>
          <a:spcPct val="0"/>
        </a:spcBef>
        <a:spcAft>
          <a:spcPct val="0"/>
        </a:spcAft>
        <a:defRPr sz="4600" kern="1200">
          <a:solidFill>
            <a:srgbClr val="E7EACB"/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ＭＳ Ｐゴシック" panose="020B0600070205080204" pitchFamily="34" charset="-128"/>
          <a:cs typeface="+mj-cs"/>
        </a:defRPr>
      </a:lvl1pPr>
      <a:lvl2pPr marL="539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anose="02060603020205020403" pitchFamily="18" charset="77"/>
          <a:ea typeface="ＭＳ Ｐゴシック" panose="020B0600070205080204" pitchFamily="34" charset="-128"/>
        </a:defRPr>
      </a:lvl2pPr>
      <a:lvl3pPr marL="539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anose="02060603020205020403" pitchFamily="18" charset="77"/>
          <a:ea typeface="ＭＳ Ｐゴシック" panose="020B0600070205080204" pitchFamily="34" charset="-128"/>
        </a:defRPr>
      </a:lvl3pPr>
      <a:lvl4pPr marL="539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anose="02060603020205020403" pitchFamily="18" charset="77"/>
          <a:ea typeface="ＭＳ Ｐゴシック" panose="020B0600070205080204" pitchFamily="34" charset="-128"/>
        </a:defRPr>
      </a:lvl4pPr>
      <a:lvl5pPr marL="539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anose="02060603020205020403" pitchFamily="18" charset="77"/>
          <a:ea typeface="ＭＳ Ｐゴシック" panose="020B0600070205080204" pitchFamily="34" charset="-128"/>
        </a:defRPr>
      </a:lvl5pPr>
      <a:lvl6pPr marL="5111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anose="02060603020205020403" pitchFamily="18" charset="77"/>
          <a:ea typeface="ＭＳ Ｐゴシック" panose="020B0600070205080204" pitchFamily="34" charset="-128"/>
        </a:defRPr>
      </a:lvl6pPr>
      <a:lvl7pPr marL="9683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anose="02060603020205020403" pitchFamily="18" charset="77"/>
          <a:ea typeface="ＭＳ Ｐゴシック" panose="020B0600070205080204" pitchFamily="34" charset="-128"/>
        </a:defRPr>
      </a:lvl7pPr>
      <a:lvl8pPr marL="14255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anose="02060603020205020403" pitchFamily="18" charset="77"/>
          <a:ea typeface="ＭＳ Ｐゴシック" panose="020B0600070205080204" pitchFamily="34" charset="-128"/>
        </a:defRPr>
      </a:lvl8pPr>
      <a:lvl9pPr marL="18827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anose="02060603020205020403" pitchFamily="18" charset="77"/>
          <a:ea typeface="ＭＳ Ｐゴシック" panose="020B0600070205080204" pitchFamily="34" charset="-128"/>
        </a:defRPr>
      </a:lvl9pPr>
      <a:extLst/>
    </p:titleStyle>
    <p:bodyStyle>
      <a:lvl1pPr marL="292100" indent="-292100" algn="l" rtl="0" fontAlgn="base">
        <a:spcBef>
          <a:spcPct val="0"/>
        </a:spcBef>
        <a:spcAft>
          <a:spcPct val="0"/>
        </a:spcAft>
        <a:buClr>
          <a:schemeClr val="accent1"/>
        </a:buClr>
        <a:buSzPct val="70000"/>
        <a:buFont typeface="Wingdings 2" pitchFamily="2" charset="2"/>
        <a:buChar char=""/>
        <a:defRPr sz="32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1pPr>
      <a:lvl2pPr marL="639763" indent="-228600" algn="l" rtl="0" fontAlgn="base">
        <a:spcBef>
          <a:spcPts val="400"/>
        </a:spcBef>
        <a:spcAft>
          <a:spcPct val="0"/>
        </a:spcAft>
        <a:buClr>
          <a:schemeClr val="accent2"/>
        </a:buClr>
        <a:buSzPct val="90000"/>
        <a:buChar char="•"/>
        <a:defRPr sz="26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2pPr>
      <a:lvl3pPr marL="822325" indent="-190500" algn="l" rtl="0" fontAlgn="base">
        <a:spcBef>
          <a:spcPts val="400"/>
        </a:spcBef>
        <a:spcAft>
          <a:spcPct val="0"/>
        </a:spcAft>
        <a:buClr>
          <a:srgbClr val="A8CDD7"/>
        </a:buClr>
        <a:buSzPct val="100000"/>
        <a:buFont typeface="Wingdings 2" pitchFamily="2" charset="2"/>
        <a:buChar char=""/>
        <a:defRPr sz="23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3pPr>
      <a:lvl4pPr marL="1004888" indent="-182563" algn="l" rtl="0" fontAlgn="base">
        <a:spcBef>
          <a:spcPts val="400"/>
        </a:spcBef>
        <a:spcAft>
          <a:spcPct val="0"/>
        </a:spcAft>
        <a:buClr>
          <a:srgbClr val="A8CDD7"/>
        </a:buClr>
        <a:buSzPct val="100000"/>
        <a:buFont typeface="Wingdings 2" pitchFamily="2" charset="2"/>
        <a:buChar char=""/>
        <a:defRPr sz="20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4pPr>
      <a:lvl5pPr marL="1187450" indent="-182563" algn="l" rtl="0" fontAlgn="base">
        <a:spcBef>
          <a:spcPts val="400"/>
        </a:spcBef>
        <a:spcAft>
          <a:spcPct val="0"/>
        </a:spcAft>
        <a:buClr>
          <a:srgbClr val="A8CDD7"/>
        </a:buClr>
        <a:buSzPct val="100000"/>
        <a:buFont typeface="Wingdings 2" pitchFamily="2" charset="2"/>
        <a:buChar char=""/>
        <a:defRPr sz="19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mailto:dshah@wisc.ed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id="{90C3A578-B598-2B45-8F4A-38015DC2C1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1828800"/>
            <a:ext cx="8543925" cy="1958975"/>
          </a:xfrm>
        </p:spPr>
        <p:txBody>
          <a:bodyPr lIns="0" tIns="0" rIns="0" bIns="0" anchor="t"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Arial Black" charset="0"/>
                <a:ea typeface="ＭＳ Ｐゴシック" charset="0"/>
                <a:cs typeface="ＭＳ Ｐゴシック" charset="0"/>
              </a:rPr>
              <a:t> Challenges </a:t>
            </a:r>
            <a:r>
              <a:rPr lang="en-US" sz="4800" b="1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Arial Black" charset="0"/>
                <a:ea typeface="ＭＳ Ｐゴシック" charset="0"/>
                <a:cs typeface="ＭＳ Ｐゴシック" charset="0"/>
              </a:rPr>
              <a:t>of Strategic Communication </a:t>
            </a:r>
            <a:endParaRPr lang="en-US" sz="4800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latin typeface="Arial Black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50" name="Freeform 3">
            <a:extLst>
              <a:ext uri="{FF2B5EF4-FFF2-40B4-BE49-F238E27FC236}">
                <a16:creationId xmlns:a16="http://schemas.microsoft.com/office/drawing/2014/main" id="{187A5C12-B8D3-3246-9CA6-51B8DB7E7D5A}"/>
              </a:ext>
            </a:extLst>
          </p:cNvPr>
          <p:cNvSpPr>
            <a:spLocks/>
          </p:cNvSpPr>
          <p:nvPr/>
        </p:nvSpPr>
        <p:spPr bwMode="auto">
          <a:xfrm>
            <a:off x="228600" y="4876800"/>
            <a:ext cx="8655050" cy="104775"/>
          </a:xfrm>
          <a:custGeom>
            <a:avLst/>
            <a:gdLst>
              <a:gd name="T0" fmla="*/ 0 w 5452"/>
              <a:gd name="T1" fmla="*/ 2147483647 h 66"/>
              <a:gd name="T2" fmla="*/ 2147483647 w 5452"/>
              <a:gd name="T3" fmla="*/ 2147483647 h 66"/>
              <a:gd name="T4" fmla="*/ 2147483647 w 5452"/>
              <a:gd name="T5" fmla="*/ 0 h 66"/>
              <a:gd name="T6" fmla="*/ 0 w 5452"/>
              <a:gd name="T7" fmla="*/ 0 h 66"/>
              <a:gd name="T8" fmla="*/ 0 w 5452"/>
              <a:gd name="T9" fmla="*/ 2147483647 h 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452"/>
              <a:gd name="T16" fmla="*/ 0 h 66"/>
              <a:gd name="T17" fmla="*/ 5452 w 5452"/>
              <a:gd name="T18" fmla="*/ 66 h 6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452" h="66">
                <a:moveTo>
                  <a:pt x="0" y="65"/>
                </a:moveTo>
                <a:lnTo>
                  <a:pt x="5451" y="65"/>
                </a:lnTo>
                <a:lnTo>
                  <a:pt x="5451" y="0"/>
                </a:lnTo>
                <a:lnTo>
                  <a:pt x="0" y="0"/>
                </a:lnTo>
                <a:lnTo>
                  <a:pt x="0" y="65"/>
                </a:lnTo>
              </a:path>
            </a:pathLst>
          </a:custGeom>
          <a:gradFill rotWithShape="0">
            <a:gsLst>
              <a:gs pos="0">
                <a:srgbClr val="A060A0"/>
              </a:gs>
              <a:gs pos="50000">
                <a:srgbClr val="515056"/>
              </a:gs>
              <a:gs pos="100000">
                <a:srgbClr val="A060A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" name="Rectangle 4">
            <a:extLst>
              <a:ext uri="{FF2B5EF4-FFF2-40B4-BE49-F238E27FC236}">
                <a16:creationId xmlns:a16="http://schemas.microsoft.com/office/drawing/2014/main" id="{08252C9F-6C72-774A-9E1E-D72AAD05DA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657600"/>
            <a:ext cx="8377238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endParaRPr lang="en-US" altLang="en-US" sz="280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>
            <a:extLst>
              <a:ext uri="{FF2B5EF4-FFF2-40B4-BE49-F238E27FC236}">
                <a16:creationId xmlns:a16="http://schemas.microsoft.com/office/drawing/2014/main" id="{F089B1CE-DC1A-0C41-ABE0-DB461A9BC0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609600"/>
            <a:ext cx="7772400" cy="879475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Arial Black" charset="0"/>
                <a:ea typeface="ＭＳ Ｐゴシック" charset="0"/>
                <a:cs typeface="ＭＳ Ｐゴシック" charset="0"/>
              </a:rPr>
              <a:t>Communication Plan</a:t>
            </a:r>
          </a:p>
        </p:txBody>
      </p:sp>
      <p:sp>
        <p:nvSpPr>
          <p:cNvPr id="11266" name="Rectangle 3">
            <a:extLst>
              <a:ext uri="{FF2B5EF4-FFF2-40B4-BE49-F238E27FC236}">
                <a16:creationId xmlns:a16="http://schemas.microsoft.com/office/drawing/2014/main" id="{01D93FFD-E499-594B-9E0F-B00E35F876C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1752600"/>
            <a:ext cx="7848600" cy="4419600"/>
          </a:xfrm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Right strategy</a:t>
            </a:r>
          </a:p>
          <a:p>
            <a:r>
              <a:rPr lang="en-US" altLang="en-US" dirty="0">
                <a:latin typeface="Arial" panose="020B0604020202020204" pitchFamily="34" charset="0"/>
              </a:rPr>
              <a:t>Right messages</a:t>
            </a:r>
          </a:p>
          <a:p>
            <a:r>
              <a:rPr lang="en-US" altLang="en-US" dirty="0">
                <a:latin typeface="Arial" panose="020B0604020202020204" pitchFamily="34" charset="0"/>
              </a:rPr>
              <a:t>Right audiences</a:t>
            </a:r>
          </a:p>
          <a:p>
            <a:r>
              <a:rPr lang="en-US" altLang="en-US" dirty="0">
                <a:latin typeface="Arial" panose="020B0604020202020204" pitchFamily="34" charset="0"/>
              </a:rPr>
              <a:t>Right media outlets</a:t>
            </a:r>
          </a:p>
          <a:p>
            <a:r>
              <a:rPr lang="en-US" altLang="en-US" dirty="0">
                <a:latin typeface="Arial" panose="020B0604020202020204" pitchFamily="34" charset="0"/>
              </a:rPr>
              <a:t>Right events</a:t>
            </a:r>
          </a:p>
          <a:p>
            <a:r>
              <a:rPr lang="en-US" altLang="en-US" dirty="0">
                <a:latin typeface="Arial" panose="020B0604020202020204" pitchFamily="34" charset="0"/>
              </a:rPr>
              <a:t>Right promotions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2BF72699-77CA-2244-9C4F-D8C99736CC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7772400" cy="879475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Arial Black" charset="0"/>
                <a:ea typeface="ＭＳ Ｐゴシック" charset="0"/>
                <a:cs typeface="ＭＳ Ｐゴシック" charset="0"/>
              </a:rPr>
              <a:t>Purpose of the Plan</a:t>
            </a:r>
          </a:p>
        </p:txBody>
      </p:sp>
      <p:sp>
        <p:nvSpPr>
          <p:cNvPr id="12290" name="Rectangle 3">
            <a:extLst>
              <a:ext uri="{FF2B5EF4-FFF2-40B4-BE49-F238E27FC236}">
                <a16:creationId xmlns:a16="http://schemas.microsoft.com/office/drawing/2014/main" id="{5426527F-B67E-3141-9ED5-635C89CB015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To present client with rationale behind communication objectives &amp; strategies</a:t>
            </a:r>
          </a:p>
          <a:p>
            <a:pPr lvl="1"/>
            <a:r>
              <a:rPr lang="en-US" altLang="en-US">
                <a:latin typeface="Arial" panose="020B0604020202020204" pitchFamily="34" charset="0"/>
              </a:rPr>
              <a:t>Must be concise and easily digested</a:t>
            </a:r>
          </a:p>
          <a:p>
            <a:r>
              <a:rPr lang="en-US" altLang="en-US">
                <a:latin typeface="Arial" panose="020B0604020202020204" pitchFamily="34" charset="0"/>
              </a:rPr>
              <a:t>Provide enough tactical guidance so that other strategic communication specialists can implement the plan</a:t>
            </a:r>
          </a:p>
          <a:p>
            <a:pPr lvl="1"/>
            <a:r>
              <a:rPr lang="en-US" altLang="en-US">
                <a:latin typeface="Arial" panose="020B0604020202020204" pitchFamily="34" charset="0"/>
              </a:rPr>
              <a:t>Must  contain enough specificity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>
            <a:extLst>
              <a:ext uri="{FF2B5EF4-FFF2-40B4-BE49-F238E27FC236}">
                <a16:creationId xmlns:a16="http://schemas.microsoft.com/office/drawing/2014/main" id="{2B1FB92E-0690-3E4C-8E9A-0776A96DCD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466725"/>
            <a:ext cx="7962900" cy="1666875"/>
          </a:xfrm>
        </p:spPr>
        <p:txBody>
          <a:bodyPr/>
          <a:lstStyle/>
          <a:p>
            <a:pPr marL="54864" indent="0" algn="ctr"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Arial Black" charset="0"/>
                <a:ea typeface="ＭＳ Ｐゴシック" charset="0"/>
                <a:cs typeface="ＭＳ Ｐゴシック" charset="0"/>
              </a:rPr>
              <a:t>Stages/Sections of Communication Plan</a:t>
            </a:r>
          </a:p>
        </p:txBody>
      </p:sp>
      <p:sp>
        <p:nvSpPr>
          <p:cNvPr id="13314" name="Rectangle 3">
            <a:extLst>
              <a:ext uri="{FF2B5EF4-FFF2-40B4-BE49-F238E27FC236}">
                <a16:creationId xmlns:a16="http://schemas.microsoft.com/office/drawing/2014/main" id="{91861DCE-4A54-9445-952A-02F90BA520C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85750" y="2438400"/>
            <a:ext cx="8458200" cy="41148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60000"/>
              </a:spcBef>
            </a:pPr>
            <a:r>
              <a:rPr lang="en-US" altLang="en-US" sz="2000" dirty="0">
                <a:latin typeface="Arial" panose="020B0604020202020204" pitchFamily="34" charset="0"/>
              </a:rPr>
              <a:t>Situation Analysis - Understand market, competition, brand, and consumers to define problems &amp; opportunities</a:t>
            </a:r>
          </a:p>
          <a:p>
            <a:pPr>
              <a:lnSpc>
                <a:spcPct val="90000"/>
              </a:lnSpc>
              <a:spcBef>
                <a:spcPct val="60000"/>
              </a:spcBef>
            </a:pPr>
            <a:r>
              <a:rPr lang="en-US" altLang="en-US" sz="2000" dirty="0">
                <a:latin typeface="Arial" panose="020B0604020202020204" pitchFamily="34" charset="0"/>
              </a:rPr>
              <a:t>Campaign Strategy - Utilize research to determine target, desired position, and branding strategies</a:t>
            </a:r>
          </a:p>
          <a:p>
            <a:pPr>
              <a:lnSpc>
                <a:spcPct val="90000"/>
              </a:lnSpc>
              <a:spcBef>
                <a:spcPct val="60000"/>
              </a:spcBef>
            </a:pPr>
            <a:r>
              <a:rPr lang="en-US" altLang="en-US" sz="2000" dirty="0">
                <a:latin typeface="Arial" panose="020B0604020202020204" pitchFamily="34" charset="0"/>
              </a:rPr>
              <a:t>Creative Plan - Build message elements off of the creative brief that distills core messaging elements</a:t>
            </a:r>
          </a:p>
          <a:p>
            <a:pPr>
              <a:lnSpc>
                <a:spcPct val="90000"/>
              </a:lnSpc>
              <a:spcBef>
                <a:spcPct val="60000"/>
              </a:spcBef>
            </a:pPr>
            <a:r>
              <a:rPr lang="en-US" altLang="en-US" sz="2000" dirty="0">
                <a:latin typeface="Arial" panose="020B0604020202020204" pitchFamily="34" charset="0"/>
              </a:rPr>
              <a:t>Media Plan - Select media apertures, channels, and vehicles to secure optimal  message placement</a:t>
            </a:r>
          </a:p>
          <a:p>
            <a:pPr>
              <a:lnSpc>
                <a:spcPct val="90000"/>
              </a:lnSpc>
              <a:spcBef>
                <a:spcPct val="60000"/>
              </a:spcBef>
            </a:pPr>
            <a:r>
              <a:rPr lang="en-US" altLang="en-US" sz="2000" dirty="0">
                <a:latin typeface="Arial" panose="020B0604020202020204" pitchFamily="34" charset="0"/>
              </a:rPr>
              <a:t>Public Relations and Promotions Plan - Manage stakeholder opinions,  media relations, and value-added</a:t>
            </a:r>
            <a:endParaRPr lang="en-US" altLang="en-US" sz="28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>
            <a:extLst>
              <a:ext uri="{FF2B5EF4-FFF2-40B4-BE49-F238E27FC236}">
                <a16:creationId xmlns:a16="http://schemas.microsoft.com/office/drawing/2014/main" id="{2C87795A-E58F-6D4C-8C84-29257BEACC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7772400" cy="879475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Arial Black" charset="0"/>
                <a:ea typeface="ＭＳ Ｐゴシック" charset="0"/>
                <a:cs typeface="ＭＳ Ｐゴシック" charset="0"/>
              </a:rPr>
              <a:t>Situation Analysis</a:t>
            </a:r>
          </a:p>
        </p:txBody>
      </p:sp>
      <p:sp>
        <p:nvSpPr>
          <p:cNvPr id="14338" name="Rectangle 3">
            <a:extLst>
              <a:ext uri="{FF2B5EF4-FFF2-40B4-BE49-F238E27FC236}">
                <a16:creationId xmlns:a16="http://schemas.microsoft.com/office/drawing/2014/main" id="{A8FF170C-C6C0-6F48-A58E-12A1B2D0EED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4800" y="1905000"/>
            <a:ext cx="8534400" cy="41148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US" altLang="en-US" sz="2800" dirty="0">
                <a:latin typeface="Arial" panose="020B0604020202020204" pitchFamily="34" charset="0"/>
              </a:rPr>
              <a:t>Complied by </a:t>
            </a:r>
            <a:r>
              <a:rPr lang="en-US" altLang="en-US" sz="2800" u="sng" dirty="0">
                <a:latin typeface="Arial" panose="020B0604020202020204" pitchFamily="34" charset="0"/>
              </a:rPr>
              <a:t>Research Director/Account Planner</a:t>
            </a:r>
            <a:endParaRPr lang="en-US" altLang="en-US" sz="2800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US" altLang="en-US" sz="2800" dirty="0">
                <a:latin typeface="Arial" panose="020B0604020202020204" pitchFamily="34" charset="0"/>
              </a:rPr>
              <a:t>Research synthesized into SWOT Analysis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US" altLang="en-US" sz="2800" dirty="0">
                <a:latin typeface="Arial" panose="020B0604020202020204" pitchFamily="34" charset="0"/>
              </a:rPr>
              <a:t>Strength, Weakness, Opportunities, Threats</a:t>
            </a:r>
          </a:p>
          <a:p>
            <a:pPr lvl="1">
              <a:lnSpc>
                <a:spcPct val="90000"/>
              </a:lnSpc>
              <a:spcBef>
                <a:spcPts val="600"/>
              </a:spcBef>
            </a:pPr>
            <a:r>
              <a:rPr lang="en-US" altLang="en-US" sz="2400" dirty="0">
                <a:latin typeface="Arial" panose="020B0604020202020204" pitchFamily="34" charset="0"/>
              </a:rPr>
              <a:t>a. Client Background </a:t>
            </a:r>
          </a:p>
          <a:p>
            <a:pPr lvl="1">
              <a:lnSpc>
                <a:spcPct val="90000"/>
              </a:lnSpc>
              <a:spcBef>
                <a:spcPts val="600"/>
              </a:spcBef>
            </a:pPr>
            <a:r>
              <a:rPr lang="en-US" altLang="en-US" sz="2400" dirty="0">
                <a:latin typeface="Arial" panose="020B0604020202020204" pitchFamily="34" charset="0"/>
              </a:rPr>
              <a:t>b. Historical Trends </a:t>
            </a:r>
          </a:p>
          <a:p>
            <a:pPr lvl="1">
              <a:lnSpc>
                <a:spcPct val="90000"/>
              </a:lnSpc>
              <a:spcBef>
                <a:spcPts val="600"/>
              </a:spcBef>
            </a:pPr>
            <a:r>
              <a:rPr lang="en-US" altLang="en-US" sz="2400" dirty="0">
                <a:latin typeface="Arial" panose="020B0604020202020204" pitchFamily="34" charset="0"/>
              </a:rPr>
              <a:t>c. Brand Analysis </a:t>
            </a:r>
          </a:p>
          <a:p>
            <a:pPr lvl="1">
              <a:lnSpc>
                <a:spcPct val="90000"/>
              </a:lnSpc>
              <a:spcBef>
                <a:spcPts val="600"/>
              </a:spcBef>
            </a:pPr>
            <a:r>
              <a:rPr lang="en-US" altLang="en-US" sz="2400" dirty="0">
                <a:latin typeface="Arial" panose="020B0604020202020204" pitchFamily="34" charset="0"/>
              </a:rPr>
              <a:t>d. Consumer Analysis </a:t>
            </a:r>
          </a:p>
          <a:p>
            <a:pPr lvl="1">
              <a:lnSpc>
                <a:spcPct val="90000"/>
              </a:lnSpc>
              <a:spcBef>
                <a:spcPts val="600"/>
              </a:spcBef>
            </a:pPr>
            <a:r>
              <a:rPr lang="en-US" altLang="en-US" sz="2400" dirty="0">
                <a:latin typeface="Arial" panose="020B0604020202020204" pitchFamily="34" charset="0"/>
              </a:rPr>
              <a:t>e. Media Usage Analysis </a:t>
            </a:r>
          </a:p>
          <a:p>
            <a:pPr lvl="1">
              <a:lnSpc>
                <a:spcPct val="90000"/>
              </a:lnSpc>
              <a:spcBef>
                <a:spcPts val="600"/>
              </a:spcBef>
            </a:pPr>
            <a:r>
              <a:rPr lang="en-US" altLang="en-US" sz="2400" dirty="0">
                <a:latin typeface="Arial" panose="020B0604020202020204" pitchFamily="34" charset="0"/>
              </a:rPr>
              <a:t>f. Category Creative Analysis </a:t>
            </a:r>
          </a:p>
          <a:p>
            <a:pPr lvl="1">
              <a:lnSpc>
                <a:spcPct val="90000"/>
              </a:lnSpc>
              <a:spcBef>
                <a:spcPts val="600"/>
              </a:spcBef>
            </a:pPr>
            <a:r>
              <a:rPr lang="en-US" altLang="en-US" sz="2400" dirty="0">
                <a:latin typeface="Arial" panose="020B0604020202020204" pitchFamily="34" charset="0"/>
              </a:rPr>
              <a:t>g. Stakeholder and Event analysis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>
            <a:extLst>
              <a:ext uri="{FF2B5EF4-FFF2-40B4-BE49-F238E27FC236}">
                <a16:creationId xmlns:a16="http://schemas.microsoft.com/office/drawing/2014/main" id="{BF3A3CAD-9FE6-5B41-867D-117FE8A8DF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7772400" cy="879475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Arial Black" charset="0"/>
                <a:ea typeface="ＭＳ Ｐゴシック" charset="0"/>
                <a:cs typeface="ＭＳ Ｐゴシック" charset="0"/>
              </a:rPr>
              <a:t>Campaign Strategy</a:t>
            </a:r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365CA37E-27F1-3942-B33D-6873F359CD4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4800" y="1676400"/>
            <a:ext cx="8686800" cy="41148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  <a:tabLst>
                <a:tab pos="1377950" algn="l"/>
              </a:tabLst>
            </a:pPr>
            <a:r>
              <a:rPr lang="en-US" altLang="en-US" sz="2800" dirty="0">
                <a:latin typeface="Arial" panose="020B0604020202020204" pitchFamily="34" charset="0"/>
              </a:rPr>
              <a:t>Complied by </a:t>
            </a:r>
            <a:r>
              <a:rPr lang="en-US" altLang="en-US" sz="2800" u="sng" dirty="0">
                <a:latin typeface="Arial" panose="020B0604020202020204" pitchFamily="34" charset="0"/>
              </a:rPr>
              <a:t>Account Director/Brand Manager</a:t>
            </a:r>
            <a:endParaRPr lang="en-US" altLang="en-US" sz="2800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ts val="600"/>
              </a:spcBef>
              <a:tabLst>
                <a:tab pos="1377950" algn="l"/>
              </a:tabLst>
            </a:pPr>
            <a:r>
              <a:rPr lang="en-US" altLang="en-US" sz="2800" dirty="0">
                <a:latin typeface="Arial" panose="020B0604020202020204" pitchFamily="34" charset="0"/>
              </a:rPr>
              <a:t>Informed by Situation Analysis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tabLst>
                <a:tab pos="1377950" algn="l"/>
              </a:tabLst>
            </a:pPr>
            <a:r>
              <a:rPr lang="en-US" altLang="en-US" sz="2400" dirty="0">
                <a:latin typeface="Arial" panose="020B0604020202020204" pitchFamily="34" charset="0"/>
              </a:rPr>
              <a:t>a. Objectives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tabLst>
                <a:tab pos="1377950" algn="l"/>
              </a:tabLst>
            </a:pPr>
            <a:r>
              <a:rPr lang="en-US" altLang="en-US" sz="2400" dirty="0">
                <a:latin typeface="Arial" panose="020B0604020202020204" pitchFamily="34" charset="0"/>
              </a:rPr>
              <a:t>b. Targeting strategies 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tabLst>
                <a:tab pos="1377950" algn="l"/>
              </a:tabLst>
            </a:pPr>
            <a:r>
              <a:rPr lang="en-US" altLang="en-US" sz="2400" dirty="0">
                <a:latin typeface="Arial" panose="020B0604020202020204" pitchFamily="34" charset="0"/>
              </a:rPr>
              <a:t>c. Competitive advantage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tabLst>
                <a:tab pos="1377950" algn="l"/>
              </a:tabLst>
            </a:pPr>
            <a:r>
              <a:rPr lang="en-US" altLang="en-US" sz="2400" dirty="0">
                <a:latin typeface="Arial" panose="020B0604020202020204" pitchFamily="34" charset="0"/>
              </a:rPr>
              <a:t>d. Geographical strategies 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tabLst>
                <a:tab pos="1377950" algn="l"/>
              </a:tabLst>
            </a:pPr>
            <a:r>
              <a:rPr lang="en-US" altLang="en-US" sz="2400" dirty="0">
                <a:latin typeface="Arial" panose="020B0604020202020204" pitchFamily="34" charset="0"/>
              </a:rPr>
              <a:t>e. Timing and Duration strategies 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tabLst>
                <a:tab pos="1377950" algn="l"/>
              </a:tabLst>
            </a:pPr>
            <a:r>
              <a:rPr lang="en-US" altLang="en-US" sz="2400" dirty="0">
                <a:latin typeface="Arial" panose="020B0604020202020204" pitchFamily="34" charset="0"/>
              </a:rPr>
              <a:t>f. Positioning of brand 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tabLst>
                <a:tab pos="1377950" algn="l"/>
              </a:tabLst>
            </a:pPr>
            <a:r>
              <a:rPr lang="en-US" altLang="en-US" sz="2400" dirty="0">
                <a:latin typeface="Arial" panose="020B0604020202020204" pitchFamily="34" charset="0"/>
              </a:rPr>
              <a:t>g. Brand personality 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tabLst>
                <a:tab pos="1377950" algn="l"/>
              </a:tabLst>
            </a:pPr>
            <a:r>
              <a:rPr lang="en-US" altLang="en-US" sz="2400" dirty="0">
                <a:latin typeface="Arial" panose="020B0604020202020204" pitchFamily="34" charset="0"/>
              </a:rPr>
              <a:t>h. Message strategy and branding 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tabLst>
                <a:tab pos="1377950" algn="l"/>
              </a:tabLst>
            </a:pPr>
            <a:r>
              <a:rPr lang="en-US" altLang="en-US" sz="2400" dirty="0" err="1">
                <a:latin typeface="Arial" panose="020B0604020202020204" pitchFamily="34" charset="0"/>
              </a:rPr>
              <a:t>i</a:t>
            </a:r>
            <a:r>
              <a:rPr lang="en-US" altLang="en-US" sz="2400" dirty="0">
                <a:latin typeface="Arial" panose="020B0604020202020204" pitchFamily="34" charset="0"/>
              </a:rPr>
              <a:t>. Develop the Creative Brief</a:t>
            </a:r>
            <a:r>
              <a:rPr lang="en-US" altLang="en-US" sz="2400" dirty="0">
                <a:latin typeface="Times New Roman" panose="02020603050405020304" pitchFamily="18" charset="0"/>
              </a:rPr>
              <a:t>	</a:t>
            </a:r>
            <a:endParaRPr lang="en-US" altLang="en-US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>
            <a:extLst>
              <a:ext uri="{FF2B5EF4-FFF2-40B4-BE49-F238E27FC236}">
                <a16:creationId xmlns:a16="http://schemas.microsoft.com/office/drawing/2014/main" id="{4F8095BE-0DE1-FE41-AEB9-A2E3E320D8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71055" y="533400"/>
            <a:ext cx="7772400" cy="879475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Arial Black" charset="0"/>
                <a:ea typeface="ＭＳ Ｐゴシック" charset="0"/>
                <a:cs typeface="ＭＳ Ｐゴシック" charset="0"/>
              </a:rPr>
              <a:t>Creative Plan</a:t>
            </a:r>
          </a:p>
        </p:txBody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5C4BFF87-018D-7E46-9F91-96399E38B9B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0273" y="1828800"/>
            <a:ext cx="8229600" cy="4525962"/>
          </a:xfrm>
        </p:spPr>
        <p:txBody>
          <a:bodyPr/>
          <a:lstStyle/>
          <a:p>
            <a:pPr>
              <a:spcBef>
                <a:spcPts val="600"/>
              </a:spcBef>
              <a:tabLst>
                <a:tab pos="1377950" algn="l"/>
              </a:tabLst>
            </a:pPr>
            <a:r>
              <a:rPr lang="en-US" altLang="en-US" sz="2800" dirty="0">
                <a:latin typeface="Arial" panose="020B0604020202020204" pitchFamily="34" charset="0"/>
              </a:rPr>
              <a:t>Complied by </a:t>
            </a:r>
            <a:r>
              <a:rPr lang="en-US" altLang="en-US" sz="2800" u="sng" dirty="0">
                <a:latin typeface="Arial" panose="020B0604020202020204" pitchFamily="34" charset="0"/>
              </a:rPr>
              <a:t>Creative Director</a:t>
            </a:r>
          </a:p>
          <a:p>
            <a:pPr>
              <a:spcBef>
                <a:spcPts val="600"/>
              </a:spcBef>
              <a:tabLst>
                <a:tab pos="1377950" algn="l"/>
              </a:tabLst>
            </a:pPr>
            <a:r>
              <a:rPr lang="en-US" altLang="en-US" sz="2800" dirty="0">
                <a:latin typeface="Arial" panose="020B0604020202020204" pitchFamily="34" charset="0"/>
              </a:rPr>
              <a:t>Can split between Copywriter &amp; Art Director</a:t>
            </a:r>
          </a:p>
          <a:p>
            <a:pPr lvl="1">
              <a:spcBef>
                <a:spcPts val="600"/>
              </a:spcBef>
              <a:tabLst>
                <a:tab pos="1377950" algn="l"/>
              </a:tabLst>
            </a:pPr>
            <a:r>
              <a:rPr lang="en-US" altLang="en-US" sz="2400" dirty="0">
                <a:latin typeface="Arial" panose="020B0604020202020204" pitchFamily="34" charset="0"/>
              </a:rPr>
              <a:t>a. Complete Creative Brief w/ Account Director</a:t>
            </a:r>
          </a:p>
          <a:p>
            <a:pPr lvl="1">
              <a:spcBef>
                <a:spcPts val="600"/>
              </a:spcBef>
              <a:tabLst>
                <a:tab pos="1377950" algn="l"/>
              </a:tabLst>
            </a:pPr>
            <a:r>
              <a:rPr lang="en-US" altLang="en-US" sz="2400" dirty="0">
                <a:latin typeface="Arial" panose="020B0604020202020204" pitchFamily="34" charset="0"/>
              </a:rPr>
              <a:t>b. Refine Positioning, Messaging, and Branding</a:t>
            </a:r>
          </a:p>
          <a:p>
            <a:pPr lvl="1">
              <a:spcBef>
                <a:spcPts val="600"/>
              </a:spcBef>
              <a:tabLst>
                <a:tab pos="1377950" algn="l"/>
              </a:tabLst>
            </a:pPr>
            <a:r>
              <a:rPr lang="en-US" altLang="en-US" sz="2400" dirty="0">
                <a:latin typeface="Arial" panose="020B0604020202020204" pitchFamily="34" charset="0"/>
              </a:rPr>
              <a:t>c. Define the Creative Platform:</a:t>
            </a:r>
          </a:p>
          <a:p>
            <a:pPr lvl="2">
              <a:spcBef>
                <a:spcPts val="600"/>
              </a:spcBef>
              <a:tabLst>
                <a:tab pos="1377950" algn="l"/>
              </a:tabLst>
            </a:pPr>
            <a:r>
              <a:rPr lang="en-US" altLang="en-US" sz="1800" dirty="0" err="1">
                <a:latin typeface="Arial" panose="020B0604020202020204" pitchFamily="34" charset="0"/>
              </a:rPr>
              <a:t>i</a:t>
            </a:r>
            <a:r>
              <a:rPr lang="en-US" altLang="en-US" sz="1800" dirty="0">
                <a:latin typeface="Arial" panose="020B0604020202020204" pitchFamily="34" charset="0"/>
              </a:rPr>
              <a:t>. Message strategies -- (align method with objectives)</a:t>
            </a:r>
          </a:p>
          <a:p>
            <a:pPr lvl="2">
              <a:spcBef>
                <a:spcPts val="600"/>
              </a:spcBef>
              <a:tabLst>
                <a:tab pos="1377950" algn="l"/>
              </a:tabLst>
            </a:pPr>
            <a:r>
              <a:rPr lang="en-US" altLang="en-US" sz="1800" dirty="0">
                <a:latin typeface="Arial" panose="020B0604020202020204" pitchFamily="34" charset="0"/>
              </a:rPr>
              <a:t>ii. Selling premise -- (the unique selling proposition)</a:t>
            </a:r>
          </a:p>
          <a:p>
            <a:pPr lvl="2">
              <a:spcBef>
                <a:spcPts val="600"/>
              </a:spcBef>
              <a:tabLst>
                <a:tab pos="1377950" algn="l"/>
              </a:tabLst>
            </a:pPr>
            <a:r>
              <a:rPr lang="en-US" altLang="en-US" sz="1800" dirty="0">
                <a:latin typeface="Arial" panose="020B0604020202020204" pitchFamily="34" charset="0"/>
              </a:rPr>
              <a:t>iii. Campaign theme (logo, slogan, tagline, and mascot)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lvl="1">
              <a:spcBef>
                <a:spcPts val="600"/>
              </a:spcBef>
              <a:tabLst>
                <a:tab pos="1377950" algn="l"/>
              </a:tabLst>
            </a:pPr>
            <a:r>
              <a:rPr lang="en-US" altLang="en-US" sz="2400" dirty="0">
                <a:latin typeface="Arial" panose="020B0604020202020204" pitchFamily="34" charset="0"/>
              </a:rPr>
              <a:t>d. Must create at least five executions of broadcast, print, digital, or influencer messages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>
            <a:extLst>
              <a:ext uri="{FF2B5EF4-FFF2-40B4-BE49-F238E27FC236}">
                <a16:creationId xmlns:a16="http://schemas.microsoft.com/office/drawing/2014/main" id="{0B909117-3509-0A4C-8F18-51D2C081DC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879475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Arial Black" charset="0"/>
                <a:ea typeface="ＭＳ Ｐゴシック" charset="0"/>
                <a:cs typeface="ＭＳ Ｐゴシック" charset="0"/>
              </a:rPr>
              <a:t>Media Plan</a:t>
            </a:r>
          </a:p>
        </p:txBody>
      </p:sp>
      <p:sp>
        <p:nvSpPr>
          <p:cNvPr id="17410" name="Rectangle 3">
            <a:extLst>
              <a:ext uri="{FF2B5EF4-FFF2-40B4-BE49-F238E27FC236}">
                <a16:creationId xmlns:a16="http://schemas.microsoft.com/office/drawing/2014/main" id="{AA4F8263-396A-ED48-9AD1-0504CEEB3B3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524000"/>
            <a:ext cx="8001000" cy="4114800"/>
          </a:xfrm>
        </p:spPr>
        <p:txBody>
          <a:bodyPr/>
          <a:lstStyle/>
          <a:p>
            <a:r>
              <a:rPr lang="en-US" altLang="en-US" sz="2800" dirty="0">
                <a:latin typeface="Arial" panose="020B0604020202020204" pitchFamily="34" charset="0"/>
              </a:rPr>
              <a:t>Compiled by </a:t>
            </a:r>
            <a:r>
              <a:rPr lang="en-US" altLang="en-US" sz="2800" u="sng" dirty="0">
                <a:latin typeface="Arial" panose="020B0604020202020204" pitchFamily="34" charset="0"/>
              </a:rPr>
              <a:t>Media &amp; Interactive Director</a:t>
            </a:r>
          </a:p>
          <a:p>
            <a:r>
              <a:rPr lang="en-US" altLang="en-US" sz="2800" dirty="0">
                <a:latin typeface="Arial" panose="020B0604020202020204" pitchFamily="34" charset="0"/>
              </a:rPr>
              <a:t>Coordinated with Creative Efforts</a:t>
            </a:r>
            <a:endParaRPr lang="en-US" altLang="en-US" dirty="0">
              <a:latin typeface="Arial" panose="020B0604020202020204" pitchFamily="34" charset="0"/>
            </a:endParaRPr>
          </a:p>
          <a:p>
            <a:pPr lvl="1"/>
            <a:r>
              <a:rPr lang="en-US" altLang="en-US" sz="2400" dirty="0">
                <a:latin typeface="Arial" panose="020B0604020202020204" pitchFamily="34" charset="0"/>
              </a:rPr>
              <a:t>a. Align Media Objectives and Apertures</a:t>
            </a:r>
          </a:p>
          <a:p>
            <a:pPr lvl="1"/>
            <a:r>
              <a:rPr lang="en-US" altLang="en-US" sz="2400" dirty="0">
                <a:latin typeface="Arial" panose="020B0604020202020204" pitchFamily="34" charset="0"/>
              </a:rPr>
              <a:t>b. Define Media Strategies (Timing, Reach, Frequency, Duration, Scope)</a:t>
            </a:r>
          </a:p>
          <a:p>
            <a:pPr lvl="1"/>
            <a:r>
              <a:rPr lang="en-US" altLang="en-US" sz="2400" dirty="0">
                <a:latin typeface="Arial" panose="020B0604020202020204" pitchFamily="34" charset="0"/>
              </a:rPr>
              <a:t>c. Detail Media Tactics - Selection of Media</a:t>
            </a:r>
          </a:p>
          <a:p>
            <a:pPr lvl="2"/>
            <a:r>
              <a:rPr lang="en-US" altLang="en-US" sz="2100" dirty="0" err="1">
                <a:latin typeface="Arial" panose="020B0604020202020204" pitchFamily="34" charset="0"/>
              </a:rPr>
              <a:t>i</a:t>
            </a:r>
            <a:r>
              <a:rPr lang="en-US" altLang="en-US" sz="2100" dirty="0">
                <a:latin typeface="Arial" panose="020B0604020202020204" pitchFamily="34" charset="0"/>
              </a:rPr>
              <a:t>. Broadcast – TV and Radio</a:t>
            </a:r>
          </a:p>
          <a:p>
            <a:pPr lvl="2"/>
            <a:r>
              <a:rPr lang="en-US" altLang="en-US" sz="2100" dirty="0">
                <a:latin typeface="Arial" panose="020B0604020202020204" pitchFamily="34" charset="0"/>
              </a:rPr>
              <a:t>ii. Print – Newspapers and Magazines</a:t>
            </a:r>
          </a:p>
          <a:p>
            <a:pPr lvl="2"/>
            <a:r>
              <a:rPr lang="en-US" altLang="en-US" sz="2100" dirty="0">
                <a:latin typeface="Arial" panose="020B0604020202020204" pitchFamily="34" charset="0"/>
              </a:rPr>
              <a:t>iii. Out of home – Outdoor, Transit, and Ambient</a:t>
            </a:r>
          </a:p>
          <a:p>
            <a:pPr lvl="2"/>
            <a:r>
              <a:rPr lang="en-US" altLang="en-US" sz="2100" dirty="0">
                <a:latin typeface="Arial" panose="020B0604020202020204" pitchFamily="34" charset="0"/>
              </a:rPr>
              <a:t>iv. Search and Interactive</a:t>
            </a:r>
          </a:p>
          <a:p>
            <a:pPr lvl="2"/>
            <a:r>
              <a:rPr lang="en-US" altLang="en-US" sz="2100" dirty="0">
                <a:latin typeface="Arial" panose="020B0604020202020204" pitchFamily="34" charset="0"/>
              </a:rPr>
              <a:t>v. Social and Digital Media</a:t>
            </a:r>
          </a:p>
          <a:p>
            <a:pPr lvl="2"/>
            <a:r>
              <a:rPr lang="en-US" altLang="en-US" sz="2100" dirty="0">
                <a:latin typeface="Arial" panose="020B0604020202020204" pitchFamily="34" charset="0"/>
              </a:rPr>
              <a:t>vi. Impact Media – Sporting Events / Awards Shows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>
            <a:extLst>
              <a:ext uri="{FF2B5EF4-FFF2-40B4-BE49-F238E27FC236}">
                <a16:creationId xmlns:a16="http://schemas.microsoft.com/office/drawing/2014/main" id="{92EA05D9-46D1-FE48-94AE-3730FA51EB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62000"/>
          </a:xfrm>
        </p:spPr>
        <p:txBody>
          <a:bodyPr>
            <a:normAutofit fontScale="90000"/>
          </a:bodyPr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Arial Black" charset="0"/>
                <a:ea typeface="ＭＳ Ｐゴシック" charset="0"/>
                <a:cs typeface="ＭＳ Ｐゴシック" charset="0"/>
              </a:rPr>
              <a:t>PR &amp; Promotions Plan</a:t>
            </a:r>
          </a:p>
        </p:txBody>
      </p:sp>
      <p:sp>
        <p:nvSpPr>
          <p:cNvPr id="18434" name="Rectangle 3">
            <a:extLst>
              <a:ext uri="{FF2B5EF4-FFF2-40B4-BE49-F238E27FC236}">
                <a16:creationId xmlns:a16="http://schemas.microsoft.com/office/drawing/2014/main" id="{DB46D6B8-F989-2842-AD81-595AE55080A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676400"/>
            <a:ext cx="8382000" cy="41148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  <a:buFontTx/>
              <a:buNone/>
              <a:tabLst>
                <a:tab pos="1377950" algn="l"/>
              </a:tabLst>
            </a:pPr>
            <a:endParaRPr lang="en-US" altLang="en-US" sz="2800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ts val="600"/>
              </a:spcBef>
              <a:tabLst>
                <a:tab pos="1377950" algn="l"/>
              </a:tabLst>
            </a:pPr>
            <a:r>
              <a:rPr lang="en-US" altLang="en-US" sz="2800" dirty="0">
                <a:latin typeface="Arial" panose="020B0604020202020204" pitchFamily="34" charset="0"/>
              </a:rPr>
              <a:t>Complied by </a:t>
            </a:r>
            <a:r>
              <a:rPr lang="en-US" altLang="en-US" sz="2800" u="sng" dirty="0">
                <a:latin typeface="Arial" panose="020B0604020202020204" pitchFamily="34" charset="0"/>
              </a:rPr>
              <a:t>PR &amp; Promotions Director</a:t>
            </a:r>
          </a:p>
          <a:p>
            <a:pPr>
              <a:lnSpc>
                <a:spcPct val="90000"/>
              </a:lnSpc>
              <a:spcBef>
                <a:spcPts val="600"/>
              </a:spcBef>
              <a:tabLst>
                <a:tab pos="1377950" algn="l"/>
              </a:tabLst>
            </a:pPr>
            <a:r>
              <a:rPr lang="en-US" altLang="en-US" sz="2800" dirty="0">
                <a:latin typeface="Arial" panose="020B0604020202020204" pitchFamily="34" charset="0"/>
              </a:rPr>
              <a:t>Integrate with other campaign elements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lvl="1">
              <a:lnSpc>
                <a:spcPct val="90000"/>
              </a:lnSpc>
              <a:spcBef>
                <a:spcPts val="600"/>
              </a:spcBef>
              <a:tabLst>
                <a:tab pos="1377950" algn="l"/>
              </a:tabLst>
            </a:pPr>
            <a:r>
              <a:rPr lang="en-US" altLang="en-US" sz="2000" dirty="0">
                <a:latin typeface="Arial" panose="020B0604020202020204" pitchFamily="34" charset="0"/>
              </a:rPr>
              <a:t>a. Public opinion and issue, image, &amp; reputation management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tabLst>
                <a:tab pos="1377950" algn="l"/>
              </a:tabLst>
            </a:pPr>
            <a:r>
              <a:rPr lang="en-US" altLang="en-US" sz="2000" dirty="0">
                <a:latin typeface="Arial" panose="020B0604020202020204" pitchFamily="34" charset="0"/>
              </a:rPr>
              <a:t>b. Define key stakeholders and relationship management strategy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tabLst>
                <a:tab pos="1377950" algn="l"/>
              </a:tabLst>
            </a:pPr>
            <a:r>
              <a:rPr lang="en-US" altLang="en-US" sz="2000" dirty="0">
                <a:latin typeface="Arial" panose="020B0604020202020204" pitchFamily="34" charset="0"/>
              </a:rPr>
              <a:t>c. Public Relations Tactics (e.g., Publicity, Events, Releases, etc.)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tabLst>
                <a:tab pos="1377950" algn="l"/>
              </a:tabLst>
            </a:pPr>
            <a:r>
              <a:rPr lang="en-US" altLang="en-US" sz="2000" dirty="0">
                <a:latin typeface="Arial" panose="020B0604020202020204" pitchFamily="34" charset="0"/>
              </a:rPr>
              <a:t>d. Targeted Media for PR Efforts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tabLst>
                <a:tab pos="1377950" algn="l"/>
              </a:tabLst>
            </a:pPr>
            <a:r>
              <a:rPr lang="en-US" altLang="en-US" sz="2000" dirty="0">
                <a:latin typeface="Arial" panose="020B0604020202020204" pitchFamily="34" charset="0"/>
              </a:rPr>
              <a:t>e. Proposed Promotional Activities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tabLst>
                <a:tab pos="1377950" algn="l"/>
              </a:tabLst>
            </a:pPr>
            <a:r>
              <a:rPr lang="en-US" altLang="en-US" sz="2000" dirty="0">
                <a:latin typeface="Arial" panose="020B0604020202020204" pitchFamily="34" charset="0"/>
              </a:rPr>
              <a:t>f. Buzz/Viral Marketing Activities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tabLst>
                <a:tab pos="1377950" algn="l"/>
              </a:tabLst>
            </a:pPr>
            <a:r>
              <a:rPr lang="en-US" altLang="en-US" sz="2000" dirty="0">
                <a:latin typeface="Arial" panose="020B0604020202020204" pitchFamily="34" charset="0"/>
              </a:rPr>
              <a:t>g. Estimates of PR &amp; Promotional Costs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>
            <a:extLst>
              <a:ext uri="{FF2B5EF4-FFF2-40B4-BE49-F238E27FC236}">
                <a16:creationId xmlns:a16="http://schemas.microsoft.com/office/drawing/2014/main" id="{356BDD5B-B35A-C842-9679-CFC3EE68D6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7772400" cy="879475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en-US" sz="4400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Arial Black" charset="0"/>
                <a:ea typeface="ＭＳ Ｐゴシック" charset="0"/>
                <a:cs typeface="ＭＳ Ｐゴシック" charset="0"/>
              </a:rPr>
              <a:t>Pulling a Plan Together</a:t>
            </a:r>
          </a:p>
        </p:txBody>
      </p:sp>
      <p:sp>
        <p:nvSpPr>
          <p:cNvPr id="19458" name="Rectangle 3">
            <a:extLst>
              <a:ext uri="{FF2B5EF4-FFF2-40B4-BE49-F238E27FC236}">
                <a16:creationId xmlns:a16="http://schemas.microsoft.com/office/drawing/2014/main" id="{4AEB4F31-7366-0C42-85B8-EEBF707FFE9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8001000" cy="41148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ts val="1800"/>
              </a:spcBef>
            </a:pPr>
            <a:r>
              <a:rPr lang="en-US" altLang="en-US" dirty="0">
                <a:latin typeface="Arial" panose="020B0604020202020204" pitchFamily="34" charset="0"/>
              </a:rPr>
              <a:t>Begins with Situation Analysis</a:t>
            </a:r>
          </a:p>
          <a:p>
            <a:pPr>
              <a:lnSpc>
                <a:spcPct val="90000"/>
              </a:lnSpc>
              <a:spcBef>
                <a:spcPts val="1800"/>
              </a:spcBef>
            </a:pPr>
            <a:r>
              <a:rPr lang="en-US" altLang="en-US" dirty="0">
                <a:latin typeface="Arial" panose="020B0604020202020204" pitchFamily="34" charset="0"/>
              </a:rPr>
              <a:t>Informs the Campaign Strategy</a:t>
            </a:r>
          </a:p>
          <a:p>
            <a:pPr lvl="1">
              <a:lnSpc>
                <a:spcPct val="90000"/>
              </a:lnSpc>
              <a:spcBef>
                <a:spcPts val="1800"/>
              </a:spcBef>
            </a:pPr>
            <a:r>
              <a:rPr lang="en-US" altLang="en-US" dirty="0">
                <a:latin typeface="Arial" panose="020B0604020202020204" pitchFamily="34" charset="0"/>
              </a:rPr>
              <a:t>Account planners and account executives</a:t>
            </a:r>
          </a:p>
          <a:p>
            <a:pPr>
              <a:lnSpc>
                <a:spcPct val="90000"/>
              </a:lnSpc>
              <a:spcBef>
                <a:spcPts val="1800"/>
              </a:spcBef>
            </a:pPr>
            <a:r>
              <a:rPr lang="en-US" altLang="en-US" dirty="0">
                <a:latin typeface="Arial" panose="020B0604020202020204" pitchFamily="34" charset="0"/>
              </a:rPr>
              <a:t>Creative Plan, Media Plan, and Public Relations Plan are developed in tandem</a:t>
            </a:r>
          </a:p>
          <a:p>
            <a:pPr lvl="1">
              <a:lnSpc>
                <a:spcPct val="90000"/>
              </a:lnSpc>
              <a:spcBef>
                <a:spcPts val="1800"/>
              </a:spcBef>
            </a:pPr>
            <a:r>
              <a:rPr lang="en-US" altLang="en-US" dirty="0">
                <a:latin typeface="Arial" panose="020B0604020202020204" pitchFamily="34" charset="0"/>
              </a:rPr>
              <a:t>Overall strategy and individual executions coordinated for timing, theme, and targeting</a:t>
            </a:r>
          </a:p>
          <a:p>
            <a:pPr>
              <a:lnSpc>
                <a:spcPct val="90000"/>
              </a:lnSpc>
            </a:pPr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>
            <a:extLst>
              <a:ext uri="{FF2B5EF4-FFF2-40B4-BE49-F238E27FC236}">
                <a16:creationId xmlns:a16="http://schemas.microsoft.com/office/drawing/2014/main" id="{F0F5CB22-0A48-324A-BD5A-79D7C15AF9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763000" cy="838200"/>
          </a:xfrm>
        </p:spPr>
        <p:txBody>
          <a:bodyPr>
            <a:noAutofit/>
          </a:bodyPr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en-US" sz="3600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Arial Black" charset="0"/>
                <a:ea typeface="ＭＳ Ｐゴシック" charset="0"/>
                <a:cs typeface="ＭＳ Ｐゴシック" charset="0"/>
              </a:rPr>
              <a:t>Dealing with Growing Complexity</a:t>
            </a:r>
          </a:p>
        </p:txBody>
      </p:sp>
      <p:sp>
        <p:nvSpPr>
          <p:cNvPr id="20482" name="Rectangle 3">
            <a:extLst>
              <a:ext uri="{FF2B5EF4-FFF2-40B4-BE49-F238E27FC236}">
                <a16:creationId xmlns:a16="http://schemas.microsoft.com/office/drawing/2014/main" id="{F44BF7B0-A5EE-024A-B93E-B571DC0556D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828800"/>
            <a:ext cx="8153400" cy="4114800"/>
          </a:xfrm>
        </p:spPr>
        <p:txBody>
          <a:bodyPr/>
          <a:lstStyle/>
          <a:p>
            <a:pPr>
              <a:lnSpc>
                <a:spcPct val="140000"/>
              </a:lnSpc>
            </a:pPr>
            <a:r>
              <a:rPr lang="en-US" altLang="en-US" dirty="0">
                <a:latin typeface="Arial" panose="020B0604020202020204" pitchFamily="34" charset="0"/>
              </a:rPr>
              <a:t>Strategic Communication complicated by:</a:t>
            </a:r>
          </a:p>
          <a:p>
            <a:pPr marL="914400" lvl="1" indent="-457200">
              <a:lnSpc>
                <a:spcPct val="140000"/>
              </a:lnSpc>
              <a:buFont typeface="Arial Black" panose="020B0604020202020204" pitchFamily="34" charset="0"/>
              <a:buAutoNum type="arabicPeriod"/>
            </a:pPr>
            <a:r>
              <a:rPr lang="en-US" altLang="en-US" dirty="0">
                <a:latin typeface="Arial" panose="020B0604020202020204" pitchFamily="34" charset="0"/>
              </a:rPr>
              <a:t>Diversification of product choices</a:t>
            </a:r>
          </a:p>
          <a:p>
            <a:pPr marL="914400" lvl="1" indent="-457200">
              <a:lnSpc>
                <a:spcPct val="140000"/>
              </a:lnSpc>
              <a:buFont typeface="Arial Black" panose="020B0604020202020204" pitchFamily="34" charset="0"/>
              <a:buAutoNum type="arabicPeriod"/>
            </a:pPr>
            <a:r>
              <a:rPr lang="en-US" altLang="en-US" dirty="0">
                <a:latin typeface="Arial" panose="020B0604020202020204" pitchFamily="34" charset="0"/>
              </a:rPr>
              <a:t>Demassification of target audiences</a:t>
            </a:r>
          </a:p>
          <a:p>
            <a:pPr marL="914400" lvl="1" indent="-457200">
              <a:lnSpc>
                <a:spcPct val="140000"/>
              </a:lnSpc>
              <a:buFont typeface="Arial Black" panose="020B0604020202020204" pitchFamily="34" charset="0"/>
              <a:buAutoNum type="arabicPeriod"/>
            </a:pPr>
            <a:r>
              <a:rPr lang="en-US" altLang="en-US" dirty="0">
                <a:latin typeface="Arial" panose="020B0604020202020204" pitchFamily="34" charset="0"/>
              </a:rPr>
              <a:t>Control over plethora of media channels</a:t>
            </a:r>
          </a:p>
          <a:p>
            <a:pPr marL="914400" lvl="1" indent="-457200">
              <a:lnSpc>
                <a:spcPct val="140000"/>
              </a:lnSpc>
              <a:buFont typeface="Arial Black" panose="020B0604020202020204" pitchFamily="34" charset="0"/>
              <a:buAutoNum type="arabicPeriod"/>
            </a:pPr>
            <a:r>
              <a:rPr lang="en-US" altLang="en-US" dirty="0">
                <a:latin typeface="Arial" panose="020B0604020202020204" pitchFamily="34" charset="0"/>
              </a:rPr>
              <a:t>Economic and industry complexity</a:t>
            </a:r>
          </a:p>
          <a:p>
            <a:pPr>
              <a:lnSpc>
                <a:spcPct val="90000"/>
              </a:lnSpc>
            </a:pPr>
            <a:endParaRPr lang="en-US" altLang="en-US"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67BBC621-AAB7-7443-BE49-9808404C95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29491" y="533400"/>
            <a:ext cx="7772400" cy="808037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en-US" sz="4000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Arial Black" charset="0"/>
                <a:ea typeface="ＭＳ Ｐゴシック" charset="0"/>
                <a:cs typeface="ＭＳ Ｐゴシック" charset="0"/>
              </a:rPr>
              <a:t>Treatment</a:t>
            </a:r>
            <a:endParaRPr lang="en-US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latin typeface="Arial Black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074" name="Rectangle 3">
            <a:extLst>
              <a:ext uri="{FF2B5EF4-FFF2-40B4-BE49-F238E27FC236}">
                <a16:creationId xmlns:a16="http://schemas.microsoft.com/office/drawing/2014/main" id="{4E9C3A43-9A6F-364A-8C6C-E0F0F302755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2400"/>
              </a:spcBef>
            </a:pPr>
            <a:r>
              <a:rPr lang="en-US" altLang="en-US" dirty="0">
                <a:solidFill>
                  <a:srgbClr val="FFFFFF"/>
                </a:solidFill>
                <a:latin typeface="Arial" panose="020B0604020202020204" pitchFamily="34" charset="0"/>
              </a:rPr>
              <a:t>Strategic communicators need to become less reliant on traditional marketing tactics and pursue more aggressively a new generation of tools</a:t>
            </a:r>
          </a:p>
          <a:p>
            <a:pPr lvl="1">
              <a:spcBef>
                <a:spcPts val="2400"/>
              </a:spcBef>
            </a:pPr>
            <a:r>
              <a:rPr lang="en-US" altLang="en-US" dirty="0">
                <a:solidFill>
                  <a:srgbClr val="FFFFFF"/>
                </a:solidFill>
                <a:latin typeface="Arial" panose="020B0604020202020204" pitchFamily="34" charset="0"/>
              </a:rPr>
              <a:t>Traditional marketing is not going away</a:t>
            </a:r>
          </a:p>
          <a:p>
            <a:pPr lvl="1">
              <a:spcBef>
                <a:spcPts val="2400"/>
              </a:spcBef>
            </a:pPr>
            <a:r>
              <a:rPr lang="en-US" altLang="en-US" dirty="0">
                <a:solidFill>
                  <a:srgbClr val="FFFFFF"/>
                </a:solidFill>
                <a:latin typeface="Arial" panose="020B0604020202020204" pitchFamily="34" charset="0"/>
              </a:rPr>
              <a:t>Must be complemented by emerging strategic communication techniques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AAF1503F-756D-0E44-8AF5-E6F35B4C4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768350"/>
          </a:xfrm>
        </p:spPr>
        <p:txBody>
          <a:bodyPr>
            <a:normAutofit fontScale="90000"/>
          </a:bodyPr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Arial Black" charset="0"/>
                <a:ea typeface="ＭＳ Ｐゴシック" charset="0"/>
                <a:cs typeface="ＭＳ Ｐゴシック" charset="0"/>
              </a:rPr>
              <a:t>New Generation of Tools</a:t>
            </a:r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33221227-6933-EA42-AD1C-094A4F398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164" y="1752600"/>
            <a:ext cx="8229600" cy="45259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>
                <a:latin typeface="Arial" panose="020B0604020202020204" pitchFamily="34" charset="0"/>
              </a:rPr>
              <a:t>Traditional approaches displaced by…</a:t>
            </a:r>
          </a:p>
          <a:p>
            <a:pPr marL="914400" lvl="1" indent="-457200">
              <a:lnSpc>
                <a:spcPct val="90000"/>
              </a:lnSpc>
              <a:buFont typeface="Arial Black" panose="020B0604020202020204" pitchFamily="34" charset="0"/>
              <a:buAutoNum type="arabicPeriod"/>
            </a:pPr>
            <a:r>
              <a:rPr lang="en-US" altLang="en-US" dirty="0">
                <a:latin typeface="Arial" panose="020B0604020202020204" pitchFamily="34" charset="0"/>
              </a:rPr>
              <a:t>Integrated marketing communication</a:t>
            </a:r>
          </a:p>
          <a:p>
            <a:pPr marL="914400" lvl="1" indent="-457200">
              <a:lnSpc>
                <a:spcPct val="90000"/>
              </a:lnSpc>
              <a:buFont typeface="Arial Black" panose="020B0604020202020204" pitchFamily="34" charset="0"/>
              <a:buAutoNum type="arabicPeriod"/>
            </a:pPr>
            <a:r>
              <a:rPr lang="en-US" altLang="en-US" dirty="0">
                <a:latin typeface="Arial" panose="020B0604020202020204" pitchFamily="34" charset="0"/>
              </a:rPr>
              <a:t>Market segmentation</a:t>
            </a:r>
          </a:p>
          <a:p>
            <a:pPr marL="914400" lvl="1" indent="-457200">
              <a:lnSpc>
                <a:spcPct val="90000"/>
              </a:lnSpc>
              <a:buFont typeface="Arial Black" panose="020B0604020202020204" pitchFamily="34" charset="0"/>
              <a:buAutoNum type="arabicPeriod"/>
            </a:pPr>
            <a:r>
              <a:rPr lang="en-US" altLang="en-US" dirty="0">
                <a:latin typeface="Arial" panose="020B0604020202020204" pitchFamily="34" charset="0"/>
              </a:rPr>
              <a:t>Product positioning and branding</a:t>
            </a:r>
          </a:p>
          <a:p>
            <a:pPr marL="914400" lvl="1" indent="-457200">
              <a:lnSpc>
                <a:spcPct val="90000"/>
              </a:lnSpc>
              <a:buFont typeface="Arial Black" panose="020B0604020202020204" pitchFamily="34" charset="0"/>
              <a:buAutoNum type="arabicPeriod"/>
            </a:pPr>
            <a:r>
              <a:rPr lang="en-US" altLang="en-US" dirty="0">
                <a:latin typeface="Arial" panose="020B0604020202020204" pitchFamily="34" charset="0"/>
              </a:rPr>
              <a:t>Relationship marketing</a:t>
            </a:r>
          </a:p>
          <a:p>
            <a:pPr marL="914400" lvl="1" indent="-457200">
              <a:lnSpc>
                <a:spcPct val="90000"/>
              </a:lnSpc>
              <a:buFont typeface="Arial Black" panose="020B0604020202020204" pitchFamily="34" charset="0"/>
              <a:buAutoNum type="arabicPeriod"/>
            </a:pPr>
            <a:r>
              <a:rPr lang="en-US" altLang="en-US" dirty="0">
                <a:latin typeface="Arial" panose="020B0604020202020204" pitchFamily="34" charset="0"/>
              </a:rPr>
              <a:t>Big data and AI</a:t>
            </a:r>
          </a:p>
          <a:p>
            <a:pPr marL="914400" lvl="1" indent="-457200">
              <a:lnSpc>
                <a:spcPct val="90000"/>
              </a:lnSpc>
              <a:buFont typeface="Arial Black" panose="020B0604020202020204" pitchFamily="34" charset="0"/>
              <a:buAutoNum type="arabicPeriod"/>
            </a:pPr>
            <a:r>
              <a:rPr lang="en-US" altLang="en-US" dirty="0">
                <a:latin typeface="Arial" panose="020B0604020202020204" pitchFamily="34" charset="0"/>
              </a:rPr>
              <a:t>Digital marketing</a:t>
            </a:r>
          </a:p>
          <a:p>
            <a:pPr marL="457200" lvl="1" indent="0">
              <a:lnSpc>
                <a:spcPct val="90000"/>
              </a:lnSpc>
              <a:buNone/>
            </a:pPr>
            <a:endParaRPr lang="en-US" altLang="en-US" sz="36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>
            <a:extLst>
              <a:ext uri="{FF2B5EF4-FFF2-40B4-BE49-F238E27FC236}">
                <a16:creationId xmlns:a16="http://schemas.microsoft.com/office/drawing/2014/main" id="{F60836A2-7296-AE48-A05A-D36F501CA1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685800"/>
            <a:ext cx="7772400" cy="768350"/>
          </a:xfrm>
        </p:spPr>
        <p:txBody>
          <a:bodyPr>
            <a:normAutofit fontScale="90000"/>
          </a:bodyPr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Arial Black" charset="0"/>
                <a:ea typeface="ＭＳ Ｐゴシック" charset="0"/>
                <a:cs typeface="ＭＳ Ｐゴシック" charset="0"/>
              </a:rPr>
              <a:t>Given this Complexity…</a:t>
            </a:r>
          </a:p>
        </p:txBody>
      </p:sp>
      <p:sp>
        <p:nvSpPr>
          <p:cNvPr id="22530" name="Rectangle 3">
            <a:extLst>
              <a:ext uri="{FF2B5EF4-FFF2-40B4-BE49-F238E27FC236}">
                <a16:creationId xmlns:a16="http://schemas.microsoft.com/office/drawing/2014/main" id="{FF2B1652-C988-3B4F-8911-10FE3380E8C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1828800"/>
            <a:ext cx="80772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>
                <a:latin typeface="Arial" panose="020B0604020202020204" pitchFamily="34" charset="0"/>
              </a:rPr>
              <a:t>We can’</a:t>
            </a:r>
            <a:r>
              <a:rPr lang="en-US" altLang="ja-JP" dirty="0">
                <a:latin typeface="Arial" panose="020B0604020202020204" pitchFamily="34" charset="0"/>
              </a:rPr>
              <a:t>t possibly deal with: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latin typeface="Arial" panose="020B0604020202020204" pitchFamily="34" charset="0"/>
              </a:rPr>
              <a:t>Every possible situation/product/service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latin typeface="Arial" panose="020B0604020202020204" pitchFamily="34" charset="0"/>
              </a:rPr>
              <a:t>Every possible combination of solutions</a:t>
            </a:r>
          </a:p>
          <a:p>
            <a:pPr>
              <a:lnSpc>
                <a:spcPct val="90000"/>
              </a:lnSpc>
            </a:pPr>
            <a:r>
              <a:rPr lang="en-US" altLang="en-US" dirty="0">
                <a:latin typeface="Arial" panose="020B0604020202020204" pitchFamily="34" charset="0"/>
              </a:rPr>
              <a:t>What we can do is to lay a groundwork of: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latin typeface="Arial" panose="020B0604020202020204" pitchFamily="34" charset="0"/>
              </a:rPr>
              <a:t>Basic concepts, principles, and tools</a:t>
            </a:r>
          </a:p>
          <a:p>
            <a:pPr>
              <a:lnSpc>
                <a:spcPct val="90000"/>
              </a:lnSpc>
            </a:pPr>
            <a:r>
              <a:rPr lang="en-US" altLang="en-US" dirty="0">
                <a:latin typeface="Arial" panose="020B0604020202020204" pitchFamily="34" charset="0"/>
              </a:rPr>
              <a:t>It’s up to you to: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latin typeface="Arial" panose="020B0604020202020204" pitchFamily="34" charset="0"/>
              </a:rPr>
              <a:t>Analyze situations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latin typeface="Arial" panose="020B0604020202020204" pitchFamily="34" charset="0"/>
              </a:rPr>
              <a:t>Generate creative solutions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>
            <a:extLst>
              <a:ext uri="{FF2B5EF4-FFF2-40B4-BE49-F238E27FC236}">
                <a16:creationId xmlns:a16="http://schemas.microsoft.com/office/drawing/2014/main" id="{84354C50-D773-3442-80B3-42731F72B9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57201"/>
            <a:ext cx="7772400" cy="838200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Arial Black" charset="0"/>
                <a:ea typeface="ＭＳ Ｐゴシック" charset="0"/>
                <a:cs typeface="ＭＳ Ｐゴシック" charset="0"/>
              </a:rPr>
              <a:t>Agency Positions</a:t>
            </a:r>
          </a:p>
        </p:txBody>
      </p:sp>
      <p:sp>
        <p:nvSpPr>
          <p:cNvPr id="23554" name="Rectangle 3">
            <a:extLst>
              <a:ext uri="{FF2B5EF4-FFF2-40B4-BE49-F238E27FC236}">
                <a16:creationId xmlns:a16="http://schemas.microsoft.com/office/drawing/2014/main" id="{8F078E32-3F93-FF4C-8E48-3876C434F7F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US" altLang="en-US" sz="2400" dirty="0">
                <a:latin typeface="Arial" panose="020B0604020202020204" pitchFamily="34" charset="0"/>
              </a:rPr>
              <a:t>Account Planner/Research Director:</a:t>
            </a:r>
          </a:p>
          <a:p>
            <a:pPr lvl="1">
              <a:lnSpc>
                <a:spcPct val="90000"/>
              </a:lnSpc>
              <a:spcBef>
                <a:spcPts val="1200"/>
              </a:spcBef>
            </a:pPr>
            <a:r>
              <a:rPr lang="en-US" altLang="en-US" sz="2000" dirty="0">
                <a:latin typeface="Arial" panose="020B0604020202020204" pitchFamily="34" charset="0"/>
              </a:rPr>
              <a:t>Situation analysis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US" altLang="en-US" sz="2400" dirty="0">
                <a:latin typeface="Arial" panose="020B0604020202020204" pitchFamily="34" charset="0"/>
              </a:rPr>
              <a:t>Account Director/Brand Manager:</a:t>
            </a:r>
          </a:p>
          <a:p>
            <a:pPr lvl="1">
              <a:lnSpc>
                <a:spcPct val="90000"/>
              </a:lnSpc>
              <a:spcBef>
                <a:spcPts val="1200"/>
              </a:spcBef>
            </a:pPr>
            <a:r>
              <a:rPr lang="en-US" altLang="en-US" sz="2000" dirty="0">
                <a:latin typeface="Arial" panose="020B0604020202020204" pitchFamily="34" charset="0"/>
              </a:rPr>
              <a:t>Campaign strategy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US" altLang="en-US" sz="2400" dirty="0">
                <a:latin typeface="Arial" panose="020B0604020202020204" pitchFamily="34" charset="0"/>
              </a:rPr>
              <a:t>Creative Director: Copywriter / Art Director:</a:t>
            </a:r>
          </a:p>
          <a:p>
            <a:pPr lvl="1">
              <a:lnSpc>
                <a:spcPct val="90000"/>
              </a:lnSpc>
              <a:spcBef>
                <a:spcPts val="1200"/>
              </a:spcBef>
            </a:pPr>
            <a:r>
              <a:rPr lang="en-US" altLang="en-US" sz="2000" dirty="0">
                <a:latin typeface="Arial" panose="020B0604020202020204" pitchFamily="34" charset="0"/>
              </a:rPr>
              <a:t>Creative plan and executions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US" altLang="en-US" sz="2400" dirty="0">
                <a:latin typeface="Arial" panose="020B0604020202020204" pitchFamily="34" charset="0"/>
              </a:rPr>
              <a:t>Media Director: Connections Planner / Digital Planner:</a:t>
            </a:r>
          </a:p>
          <a:p>
            <a:pPr lvl="1">
              <a:lnSpc>
                <a:spcPct val="90000"/>
              </a:lnSpc>
              <a:spcBef>
                <a:spcPts val="1200"/>
              </a:spcBef>
            </a:pPr>
            <a:r>
              <a:rPr lang="en-US" altLang="en-US" sz="2000" dirty="0">
                <a:latin typeface="Arial" panose="020B0604020202020204" pitchFamily="34" charset="0"/>
              </a:rPr>
              <a:t>Media/Interactive plan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US" altLang="en-US" sz="2400" dirty="0">
                <a:latin typeface="Arial" panose="020B0604020202020204" pitchFamily="34" charset="0"/>
              </a:rPr>
              <a:t>PR &amp; Promotions Director: Publicity / Promotions</a:t>
            </a:r>
          </a:p>
          <a:p>
            <a:pPr lvl="1">
              <a:lnSpc>
                <a:spcPct val="90000"/>
              </a:lnSpc>
              <a:spcBef>
                <a:spcPts val="1200"/>
              </a:spcBef>
            </a:pPr>
            <a:r>
              <a:rPr lang="en-US" altLang="en-US" sz="2000" dirty="0">
                <a:latin typeface="Arial" panose="020B0604020202020204" pitchFamily="34" charset="0"/>
              </a:rPr>
              <a:t>Public Relations and Promotions plan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>
            <a:extLst>
              <a:ext uri="{FF2B5EF4-FFF2-40B4-BE49-F238E27FC236}">
                <a16:creationId xmlns:a16="http://schemas.microsoft.com/office/drawing/2014/main" id="{53AC3463-A8A3-7849-9937-395F2E407C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800100"/>
            <a:ext cx="7772400" cy="762000"/>
          </a:xfrm>
        </p:spPr>
        <p:txBody>
          <a:bodyPr>
            <a:normAutofit fontScale="90000"/>
          </a:bodyPr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Arial Black" charset="0"/>
                <a:ea typeface="ＭＳ Ｐゴシック" charset="0"/>
                <a:cs typeface="ＭＳ Ｐゴシック" charset="0"/>
              </a:rPr>
              <a:t>Additional information</a:t>
            </a:r>
          </a:p>
        </p:txBody>
      </p:sp>
      <p:sp>
        <p:nvSpPr>
          <p:cNvPr id="24578" name="Rectangle 3">
            <a:extLst>
              <a:ext uri="{FF2B5EF4-FFF2-40B4-BE49-F238E27FC236}">
                <a16:creationId xmlns:a16="http://schemas.microsoft.com/office/drawing/2014/main" id="{DF2C535D-1B55-534E-881F-473DD2A462E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For additional info on the layout of a plan, see Project Manual</a:t>
            </a:r>
          </a:p>
          <a:p>
            <a:r>
              <a:rPr lang="en-US" altLang="en-US" dirty="0">
                <a:latin typeface="Arial" panose="020B0604020202020204" pitchFamily="34" charset="0"/>
              </a:rPr>
              <a:t>Case studies later in the term</a:t>
            </a:r>
          </a:p>
          <a:p>
            <a:pPr lvl="1"/>
            <a:r>
              <a:rPr lang="en-US" altLang="en-US" dirty="0">
                <a:latin typeface="Arial" panose="020B0604020202020204" pitchFamily="34" charset="0"/>
              </a:rPr>
              <a:t>Got Milk, </a:t>
            </a:r>
            <a:r>
              <a:rPr lang="en-US" altLang="en-US" dirty="0" err="1">
                <a:latin typeface="Arial" panose="020B0604020202020204" pitchFamily="34" charset="0"/>
              </a:rPr>
              <a:t>Altoids</a:t>
            </a:r>
            <a:r>
              <a:rPr lang="en-US" altLang="en-US" dirty="0">
                <a:latin typeface="Arial" panose="020B0604020202020204" pitchFamily="34" charset="0"/>
              </a:rPr>
              <a:t>, Nike, Old Spice, Legos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>
            <a:extLst>
              <a:ext uri="{FF2B5EF4-FFF2-40B4-BE49-F238E27FC236}">
                <a16:creationId xmlns:a16="http://schemas.microsoft.com/office/drawing/2014/main" id="{CD0E1086-C728-E443-8520-1AB9244E3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609600"/>
            <a:ext cx="7772400" cy="768350"/>
          </a:xfrm>
        </p:spPr>
        <p:txBody>
          <a:bodyPr>
            <a:normAutofit fontScale="90000"/>
          </a:bodyPr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Arial Black" charset="0"/>
                <a:ea typeface="ＭＳ Ｐゴシック" charset="0"/>
                <a:cs typeface="ＭＳ Ｐゴシック" charset="0"/>
              </a:rPr>
              <a:t>Submit Your Application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97521634-B226-C44A-B7B4-A5568C65DC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>
                <a:latin typeface="Arial" panose="020B0604020202020204" pitchFamily="34" charset="0"/>
              </a:rPr>
              <a:t>Submit your resume and cover letter</a:t>
            </a:r>
          </a:p>
          <a:p>
            <a:r>
              <a:rPr lang="en-US" altLang="en-US" sz="2800" dirty="0">
                <a:latin typeface="Arial" panose="020B0604020202020204" pitchFamily="34" charset="0"/>
              </a:rPr>
              <a:t>If you forgot, send to </a:t>
            </a:r>
            <a:r>
              <a:rPr lang="en-US" altLang="en-US" sz="2800" dirty="0">
                <a:latin typeface="Arial" panose="020B0604020202020204" pitchFamily="34" charset="0"/>
                <a:hlinkClick r:id="rId2"/>
              </a:rPr>
              <a:t>dshah@wisc.edu</a:t>
            </a:r>
            <a:r>
              <a:rPr lang="en-US" altLang="en-US" sz="2800" dirty="0">
                <a:latin typeface="Arial" panose="020B0604020202020204" pitchFamily="34" charset="0"/>
              </a:rPr>
              <a:t> ASAP</a:t>
            </a:r>
          </a:p>
          <a:p>
            <a:pPr lvl="1"/>
            <a:r>
              <a:rPr lang="en-US" altLang="en-US" sz="2400" dirty="0">
                <a:latin typeface="Arial" panose="020B0604020202020204" pitchFamily="34" charset="0"/>
              </a:rPr>
              <a:t>If late, will decrease chance of getting top choice</a:t>
            </a:r>
          </a:p>
          <a:p>
            <a:pPr lvl="1"/>
            <a:r>
              <a:rPr lang="en-US" altLang="en-US" sz="2400" dirty="0">
                <a:latin typeface="Arial" panose="020B0604020202020204" pitchFamily="34" charset="0"/>
              </a:rPr>
              <a:t>Also submit via Canvas so we have a record of it</a:t>
            </a:r>
          </a:p>
          <a:p>
            <a:pPr lvl="1"/>
            <a:r>
              <a:rPr lang="en-US" altLang="en-US" sz="2400" dirty="0">
                <a:latin typeface="Arial" panose="020B0604020202020204" pitchFamily="34" charset="0"/>
              </a:rPr>
              <a:t>Be sure to include your section # and copy your TA</a:t>
            </a:r>
          </a:p>
          <a:p>
            <a:r>
              <a:rPr lang="en-US" altLang="en-US" sz="2800" dirty="0">
                <a:latin typeface="Arial" panose="020B0604020202020204" pitchFamily="34" charset="0"/>
              </a:rPr>
              <a:t>Will try to give everyone first or second choice when assigning </a:t>
            </a:r>
            <a:r>
              <a:rPr lang="en-US" altLang="en-US" sz="2800">
                <a:latin typeface="Arial" panose="020B0604020202020204" pitchFamily="34" charset="0"/>
              </a:rPr>
              <a:t>agency teams</a:t>
            </a:r>
            <a:endParaRPr lang="en-US" altLang="en-US" sz="2800" dirty="0">
              <a:latin typeface="Arial" panose="020B0604020202020204" pitchFamily="34" charset="0"/>
            </a:endParaRPr>
          </a:p>
          <a:p>
            <a:pPr lvl="1"/>
            <a:r>
              <a:rPr lang="en-US" altLang="en-US" sz="2400" dirty="0">
                <a:latin typeface="Arial" panose="020B0604020202020204" pitchFamily="34" charset="0"/>
              </a:rPr>
              <a:t>Will break ties based on strengths of application</a:t>
            </a:r>
          </a:p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F310480B-7CD7-9E4A-9105-C7FE6C507C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" y="381000"/>
            <a:ext cx="8915400" cy="871537"/>
          </a:xfrm>
        </p:spPr>
        <p:txBody>
          <a:bodyPr>
            <a:normAutofit/>
          </a:bodyPr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en-US" sz="3000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Arial Black" charset="0"/>
                <a:ea typeface="ＭＳ Ｐゴシック" charset="0"/>
                <a:cs typeface="ＭＳ Ｐゴシック" charset="0"/>
              </a:rPr>
              <a:t>1. Integrated Marketing Communications</a:t>
            </a:r>
          </a:p>
        </p:txBody>
      </p:sp>
      <p:sp>
        <p:nvSpPr>
          <p:cNvPr id="4098" name="Rectangle 3">
            <a:extLst>
              <a:ext uri="{FF2B5EF4-FFF2-40B4-BE49-F238E27FC236}">
                <a16:creationId xmlns:a16="http://schemas.microsoft.com/office/drawing/2014/main" id="{812AAC0C-FC47-044C-BF6B-06F563B488E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1752600"/>
            <a:ext cx="7772400" cy="4114800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altLang="en-US" dirty="0">
                <a:solidFill>
                  <a:srgbClr val="FFFFFF"/>
                </a:solidFill>
                <a:latin typeface="Arial" panose="020B0604020202020204" pitchFamily="34" charset="0"/>
              </a:rPr>
              <a:t>Need to coordinate various strategic communications approaches</a:t>
            </a:r>
          </a:p>
          <a:p>
            <a:pPr lvl="1">
              <a:spcBef>
                <a:spcPts val="1800"/>
              </a:spcBef>
            </a:pPr>
            <a:r>
              <a:rPr lang="en-US" altLang="en-US" dirty="0">
                <a:solidFill>
                  <a:srgbClr val="FFFFFF"/>
                </a:solidFill>
                <a:latin typeface="Arial" panose="020B0604020202020204" pitchFamily="34" charset="0"/>
              </a:rPr>
              <a:t>Advertising, Public Relations, Promotions, Direct Response, Interactive, Influencers</a:t>
            </a:r>
          </a:p>
          <a:p>
            <a:pPr lvl="1">
              <a:spcBef>
                <a:spcPts val="1800"/>
              </a:spcBef>
            </a:pPr>
            <a:r>
              <a:rPr lang="en-US" altLang="en-US" dirty="0">
                <a:solidFill>
                  <a:srgbClr val="FFFFFF"/>
                </a:solidFill>
                <a:latin typeface="Arial" panose="020B0604020202020204" pitchFamily="34" charset="0"/>
              </a:rPr>
              <a:t>Mutual reinforcement of core themes</a:t>
            </a:r>
          </a:p>
          <a:p>
            <a:pPr lvl="1">
              <a:spcBef>
                <a:spcPts val="1800"/>
              </a:spcBef>
            </a:pPr>
            <a:r>
              <a:rPr lang="en-US" altLang="en-US" dirty="0">
                <a:solidFill>
                  <a:srgbClr val="FFFFFF"/>
                </a:solidFill>
                <a:latin typeface="Arial" panose="020B0604020202020204" pitchFamily="34" charset="0"/>
              </a:rPr>
              <a:t>Creates synergy and memorability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623E9314-EB08-1847-9412-3F1B656EFB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609600"/>
            <a:ext cx="8763000" cy="685800"/>
          </a:xfrm>
        </p:spPr>
        <p:txBody>
          <a:bodyPr>
            <a:normAutofit/>
          </a:bodyPr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en-US" sz="3600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Arial Black" charset="0"/>
                <a:ea typeface="ＭＳ Ｐゴシック" charset="0"/>
                <a:cs typeface="ＭＳ Ｐゴシック" charset="0"/>
              </a:rPr>
              <a:t>2. Segmentation and Targeting</a:t>
            </a:r>
          </a:p>
        </p:txBody>
      </p:sp>
      <p:sp>
        <p:nvSpPr>
          <p:cNvPr id="5122" name="Rectangle 3">
            <a:extLst>
              <a:ext uri="{FF2B5EF4-FFF2-40B4-BE49-F238E27FC236}">
                <a16:creationId xmlns:a16="http://schemas.microsoft.com/office/drawing/2014/main" id="{94DD7E87-E741-6447-9B4A-FA286D6AB79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86691" y="1676400"/>
            <a:ext cx="8229600" cy="4525962"/>
          </a:xfrm>
        </p:spPr>
        <p:txBody>
          <a:bodyPr/>
          <a:lstStyle/>
          <a:p>
            <a:pPr>
              <a:spcBef>
                <a:spcPts val="2400"/>
              </a:spcBef>
            </a:pPr>
            <a:r>
              <a:rPr lang="en-US" altLang="en-US" dirty="0">
                <a:solidFill>
                  <a:srgbClr val="FFFFFF"/>
                </a:solidFill>
                <a:latin typeface="Arial" panose="020B0604020202020204" pitchFamily="34" charset="0"/>
              </a:rPr>
              <a:t>Need to define multiple audiences</a:t>
            </a:r>
          </a:p>
          <a:p>
            <a:pPr>
              <a:spcBef>
                <a:spcPts val="2400"/>
              </a:spcBef>
            </a:pPr>
            <a:r>
              <a:rPr lang="en-US" altLang="en-US" dirty="0">
                <a:solidFill>
                  <a:srgbClr val="FFFFFF"/>
                </a:solidFill>
                <a:latin typeface="Arial" panose="020B0604020202020204" pitchFamily="34" charset="0"/>
              </a:rPr>
              <a:t>Defined by usage, lifestyle, behavior</a:t>
            </a:r>
          </a:p>
          <a:p>
            <a:pPr>
              <a:spcBef>
                <a:spcPts val="2400"/>
              </a:spcBef>
            </a:pPr>
            <a:r>
              <a:rPr lang="en-US" altLang="en-US" dirty="0">
                <a:solidFill>
                  <a:srgbClr val="FFFFFF"/>
                </a:solidFill>
                <a:latin typeface="Arial" panose="020B0604020202020204" pitchFamily="34" charset="0"/>
              </a:rPr>
              <a:t>Speak to targets based on their individual needs and wants</a:t>
            </a:r>
          </a:p>
          <a:p>
            <a:pPr>
              <a:spcBef>
                <a:spcPts val="2400"/>
              </a:spcBef>
            </a:pPr>
            <a:r>
              <a:rPr lang="en-US" altLang="en-US" dirty="0">
                <a:solidFill>
                  <a:srgbClr val="FFFFFF"/>
                </a:solidFill>
                <a:latin typeface="Arial" panose="020B0604020202020204" pitchFamily="34" charset="0"/>
              </a:rPr>
              <a:t>Personalization</a:t>
            </a:r>
            <a:endParaRPr lang="en-US" altLang="en-US" sz="36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105FFF95-0AFC-9641-A4BA-E696BACD33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457201"/>
            <a:ext cx="8610600" cy="914400"/>
          </a:xfrm>
        </p:spPr>
        <p:txBody>
          <a:bodyPr>
            <a:normAutofit/>
          </a:bodyPr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en-US" sz="4000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Arial Black" charset="0"/>
                <a:ea typeface="ＭＳ Ｐゴシック" charset="0"/>
                <a:cs typeface="Times New Roman" charset="0"/>
              </a:rPr>
              <a:t>3. Positioning and Branding</a:t>
            </a:r>
            <a:endParaRPr lang="en-US" sz="2800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latin typeface="Arial Black" charset="0"/>
              <a:ea typeface="ＭＳ Ｐゴシック" charset="0"/>
              <a:cs typeface="Times New Roman" charset="0"/>
            </a:endParaRPr>
          </a:p>
        </p:txBody>
      </p:sp>
      <p:sp>
        <p:nvSpPr>
          <p:cNvPr id="6146" name="Rectangle 3">
            <a:extLst>
              <a:ext uri="{FF2B5EF4-FFF2-40B4-BE49-F238E27FC236}">
                <a16:creationId xmlns:a16="http://schemas.microsoft.com/office/drawing/2014/main" id="{ED9AD737-63DD-6642-8D7C-5A44B85D04C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48145" y="1752600"/>
            <a:ext cx="8077200" cy="3657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>
                <a:solidFill>
                  <a:srgbClr val="FFFFFF"/>
                </a:solidFill>
                <a:latin typeface="Arial" panose="020B0604020202020204" pitchFamily="34" charset="0"/>
              </a:rPr>
              <a:t>Strategies to deal with market complexity through messaging – must break through</a:t>
            </a:r>
            <a:endParaRPr lang="en-US" altLang="en-US" sz="4400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1">
              <a:lnSpc>
                <a:spcPct val="90000"/>
              </a:lnSpc>
              <a:spcBef>
                <a:spcPts val="2200"/>
              </a:spcBef>
            </a:pPr>
            <a:r>
              <a:rPr lang="en-US" altLang="en-US" dirty="0">
                <a:solidFill>
                  <a:srgbClr val="FFFFFF"/>
                </a:solidFill>
                <a:latin typeface="Arial" panose="020B0604020202020204" pitchFamily="34" charset="0"/>
              </a:rPr>
              <a:t>Build visibility, trust, and loyalty through the creation and reinforcement of a clear identity in a time of marketing overload and media choice</a:t>
            </a:r>
          </a:p>
          <a:p>
            <a:pPr lvl="1">
              <a:lnSpc>
                <a:spcPct val="90000"/>
              </a:lnSpc>
              <a:spcBef>
                <a:spcPts val="2200"/>
              </a:spcBef>
            </a:pPr>
            <a:r>
              <a:rPr lang="en-US" altLang="en-US" dirty="0">
                <a:solidFill>
                  <a:srgbClr val="FFFFFF"/>
                </a:solidFill>
                <a:latin typeface="Arial" panose="020B0604020202020204" pitchFamily="34" charset="0"/>
              </a:rPr>
              <a:t>Differentiates your brand from competitors in an increasingly crowded market with messages that are relevant, original and impactful =  ROI </a:t>
            </a:r>
            <a:endParaRPr lang="en-US" altLang="en-US" sz="1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>
            <a:extLst>
              <a:ext uri="{FF2B5EF4-FFF2-40B4-BE49-F238E27FC236}">
                <a16:creationId xmlns:a16="http://schemas.microsoft.com/office/drawing/2014/main" id="{AEA8C840-17AB-9F44-BA04-147DC16A82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47663"/>
            <a:ext cx="7772400" cy="871537"/>
          </a:xfrm>
        </p:spPr>
        <p:txBody>
          <a:bodyPr>
            <a:normAutofit/>
          </a:bodyPr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en-US" sz="4000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Arial Black" charset="0"/>
                <a:ea typeface="ＭＳ Ｐゴシック" charset="0"/>
                <a:cs typeface="ＭＳ Ｐゴシック" charset="0"/>
              </a:rPr>
              <a:t>4. Relationship Marketing</a:t>
            </a:r>
          </a:p>
        </p:txBody>
      </p:sp>
      <p:sp>
        <p:nvSpPr>
          <p:cNvPr id="7170" name="Rectangle 3">
            <a:extLst>
              <a:ext uri="{FF2B5EF4-FFF2-40B4-BE49-F238E27FC236}">
                <a16:creationId xmlns:a16="http://schemas.microsoft.com/office/drawing/2014/main" id="{C81BD1C8-68B5-534D-BAF8-A08295D763B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1600200"/>
            <a:ext cx="7772400" cy="3886200"/>
          </a:xfrm>
        </p:spPr>
        <p:txBody>
          <a:bodyPr/>
          <a:lstStyle/>
          <a:p>
            <a:pPr>
              <a:spcBef>
                <a:spcPts val="2400"/>
              </a:spcBef>
            </a:pPr>
            <a:r>
              <a:rPr lang="en-US" altLang="en-US" dirty="0">
                <a:solidFill>
                  <a:srgbClr val="FFFFFF"/>
                </a:solidFill>
                <a:latin typeface="Arial" panose="020B0604020202020204" pitchFamily="34" charset="0"/>
              </a:rPr>
              <a:t>Develop a long-term interactive communication process between a defined segment and the brand </a:t>
            </a:r>
          </a:p>
          <a:p>
            <a:pPr>
              <a:spcBef>
                <a:spcPts val="2400"/>
              </a:spcBef>
            </a:pPr>
            <a:r>
              <a:rPr lang="en-US" altLang="en-US" dirty="0">
                <a:solidFill>
                  <a:srgbClr val="FFFFFF"/>
                </a:solidFill>
                <a:latin typeface="Arial" panose="020B0604020202020204" pitchFamily="34" charset="0"/>
              </a:rPr>
              <a:t>Use a full array of communication messages and channels to build ties</a:t>
            </a:r>
          </a:p>
          <a:p>
            <a:pPr>
              <a:spcBef>
                <a:spcPts val="2400"/>
              </a:spcBef>
            </a:pPr>
            <a:r>
              <a:rPr lang="en-US" altLang="en-US" dirty="0">
                <a:solidFill>
                  <a:srgbClr val="FFFFFF"/>
                </a:solidFill>
                <a:latin typeface="Arial" panose="020B0604020202020204" pitchFamily="34" charset="0"/>
              </a:rPr>
              <a:t>Digital, social, and mobile media are key to building relationships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>
            <a:extLst>
              <a:ext uri="{FF2B5EF4-FFF2-40B4-BE49-F238E27FC236}">
                <a16:creationId xmlns:a16="http://schemas.microsoft.com/office/drawing/2014/main" id="{B28529BD-CC33-8244-9A91-69FE7DCB05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68350"/>
          </a:xfrm>
        </p:spPr>
        <p:txBody>
          <a:bodyPr>
            <a:noAutofit/>
          </a:bodyPr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en-US" sz="3600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Arial Black" charset="0"/>
                <a:ea typeface="ＭＳ Ｐゴシック" charset="0"/>
                <a:cs typeface="ＭＳ Ｐゴシック" charset="0"/>
              </a:rPr>
              <a:t>5. Big Data and Data Science</a:t>
            </a:r>
          </a:p>
        </p:txBody>
      </p:sp>
      <p:sp>
        <p:nvSpPr>
          <p:cNvPr id="8194" name="Rectangle 3">
            <a:extLst>
              <a:ext uri="{FF2B5EF4-FFF2-40B4-BE49-F238E27FC236}">
                <a16:creationId xmlns:a16="http://schemas.microsoft.com/office/drawing/2014/main" id="{2C98E841-B832-A544-AFE0-42435C52839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46238"/>
            <a:ext cx="8382000" cy="4525962"/>
          </a:xfrm>
        </p:spPr>
        <p:txBody>
          <a:bodyPr/>
          <a:lstStyle/>
          <a:p>
            <a:pPr>
              <a:spcBef>
                <a:spcPts val="2400"/>
              </a:spcBef>
            </a:pPr>
            <a:r>
              <a:rPr lang="en-US" altLang="en-US" sz="2800" dirty="0">
                <a:solidFill>
                  <a:srgbClr val="FFFFFF"/>
                </a:solidFill>
                <a:latin typeface="Arial" panose="020B0604020202020204" pitchFamily="34" charset="0"/>
              </a:rPr>
              <a:t>AI and machine learning allow narrowcasting, micro-marketing, and deep individual interactions</a:t>
            </a:r>
          </a:p>
          <a:p>
            <a:pPr>
              <a:spcBef>
                <a:spcPts val="2400"/>
              </a:spcBef>
            </a:pPr>
            <a:r>
              <a:rPr lang="en-US" altLang="en-US" sz="2800" dirty="0">
                <a:solidFill>
                  <a:srgbClr val="FFFFFF"/>
                </a:solidFill>
                <a:latin typeface="Arial" panose="020B0604020202020204" pitchFamily="34" charset="0"/>
              </a:rPr>
              <a:t>Grounded in synthesis of (individual-level) purchasing and (micro) media use</a:t>
            </a:r>
          </a:p>
          <a:p>
            <a:pPr lvl="1">
              <a:spcBef>
                <a:spcPts val="2400"/>
              </a:spcBef>
            </a:pPr>
            <a:r>
              <a:rPr lang="en-US" altLang="en-US" sz="2400" dirty="0">
                <a:solidFill>
                  <a:srgbClr val="FFFFFF"/>
                </a:solidFill>
                <a:latin typeface="Arial" panose="020B0604020202020204" pitchFamily="34" charset="0"/>
              </a:rPr>
              <a:t>Detailed data on individual consumption, writ large</a:t>
            </a:r>
          </a:p>
          <a:p>
            <a:pPr>
              <a:spcBef>
                <a:spcPts val="2400"/>
              </a:spcBef>
            </a:pPr>
            <a:r>
              <a:rPr lang="en-US" altLang="en-US" sz="2800" dirty="0">
                <a:solidFill>
                  <a:srgbClr val="FFFFFF"/>
                </a:solidFill>
                <a:latin typeface="Arial" panose="020B0604020202020204" pitchFamily="34" charset="0"/>
              </a:rPr>
              <a:t>All the opportunities of Internet personalization</a:t>
            </a:r>
          </a:p>
          <a:p>
            <a:pPr lvl="1">
              <a:spcBef>
                <a:spcPts val="2400"/>
              </a:spcBef>
            </a:pPr>
            <a:r>
              <a:rPr lang="en-US" altLang="en-US" sz="2400" dirty="0">
                <a:solidFill>
                  <a:srgbClr val="FFFFFF"/>
                </a:solidFill>
                <a:latin typeface="Arial" panose="020B0604020202020204" pitchFamily="34" charset="0"/>
              </a:rPr>
              <a:t>Google, Amazon, Yahoo!, Meta, X, Netflix, etc.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67017989-AD7A-5E47-A5A8-D5B0012BE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533400"/>
            <a:ext cx="7772400" cy="768350"/>
          </a:xfrm>
        </p:spPr>
        <p:txBody>
          <a:bodyPr>
            <a:normAutofit fontScale="90000"/>
          </a:bodyPr>
          <a:lstStyle/>
          <a:p>
            <a:pPr marL="54864" indent="0" algn="ctr"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Arial Black" charset="0"/>
                <a:ea typeface="ＭＳ Ｐゴシック" charset="0"/>
                <a:cs typeface="ＭＳ Ｐゴシック" charset="0"/>
              </a:rPr>
              <a:t>6. Digital Marketing</a:t>
            </a:r>
          </a:p>
        </p:txBody>
      </p:sp>
      <p:sp>
        <p:nvSpPr>
          <p:cNvPr id="9218" name="Content Placeholder 2">
            <a:extLst>
              <a:ext uri="{FF2B5EF4-FFF2-40B4-BE49-F238E27FC236}">
                <a16:creationId xmlns:a16="http://schemas.microsoft.com/office/drawing/2014/main" id="{3A2F54C2-C46C-FB4A-8B64-43114A658A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Tx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Artificial Intelligence, Machine Learning, and LLMs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Search Engine Optimization to Maximize Visibility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Paid Search to Drive Traffic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E-mail Marketing for Invited Contact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Social Network Marketing to Build Buzz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Blogging and Podcasting to Create a Platform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Web Presence to Partner with Key Sites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Mobile Marketing to be Place-based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Online Video for Sight, Sound, and Interactivity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Influencer Marketing to Build Networks and Relationships</a:t>
            </a:r>
          </a:p>
          <a:p>
            <a:pPr>
              <a:lnSpc>
                <a:spcPct val="130000"/>
              </a:lnSpc>
              <a:buFontTx/>
              <a:buChar char="•"/>
            </a:pPr>
            <a:endParaRPr lang="en-US" altLang="en-US" sz="2400" dirty="0">
              <a:latin typeface="Arial" panose="020B0604020202020204" pitchFamily="34" charset="0"/>
            </a:endParaRPr>
          </a:p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D6597A81-E3AA-4041-A5EF-EF9480D3DB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457201"/>
            <a:ext cx="8839200" cy="838200"/>
          </a:xfrm>
        </p:spPr>
        <p:txBody>
          <a:bodyPr>
            <a:normAutofit/>
          </a:bodyPr>
          <a:lstStyle/>
          <a:p>
            <a:pPr marL="54864" indent="0" algn="ctr" fontAlgn="auto">
              <a:spcAft>
                <a:spcPts val="0"/>
              </a:spcAft>
              <a:defRPr/>
            </a:pPr>
            <a:r>
              <a:rPr lang="en-US" sz="3200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Arial Black" charset="0"/>
                <a:ea typeface="ＭＳ Ｐゴシック" charset="0"/>
                <a:cs typeface="ＭＳ Ｐゴシック" charset="0"/>
              </a:rPr>
              <a:t>What makes a successful campaign?</a:t>
            </a:r>
          </a:p>
        </p:txBody>
      </p:sp>
      <p:sp>
        <p:nvSpPr>
          <p:cNvPr id="10242" name="Rectangle 3">
            <a:extLst>
              <a:ext uri="{FF2B5EF4-FFF2-40B4-BE49-F238E27FC236}">
                <a16:creationId xmlns:a16="http://schemas.microsoft.com/office/drawing/2014/main" id="{F0FA21AB-59FC-B543-BD10-FC7F4E46050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525962"/>
          </a:xfrm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Learn from successful past efforts</a:t>
            </a:r>
          </a:p>
          <a:p>
            <a:pPr lvl="1"/>
            <a:r>
              <a:rPr lang="en-US" altLang="en-US" dirty="0">
                <a:latin typeface="Arial" panose="020B0604020202020204" pitchFamily="34" charset="0"/>
              </a:rPr>
              <a:t>Examples in the readings</a:t>
            </a:r>
          </a:p>
          <a:p>
            <a:pPr lvl="1"/>
            <a:r>
              <a:rPr lang="en-US" altLang="en-US" dirty="0">
                <a:latin typeface="Arial" panose="020B0604020202020204" pitchFamily="34" charset="0"/>
              </a:rPr>
              <a:t>Case Studies in class</a:t>
            </a:r>
          </a:p>
          <a:p>
            <a:pPr lvl="2"/>
            <a:r>
              <a:rPr lang="en-US" altLang="en-US" dirty="0">
                <a:latin typeface="Arial" panose="020B0604020202020204" pitchFamily="34" charset="0"/>
              </a:rPr>
              <a:t>Some classic campaigns – Got Milk and </a:t>
            </a:r>
            <a:r>
              <a:rPr lang="en-US" altLang="en-US" dirty="0" err="1">
                <a:latin typeface="Arial" panose="020B0604020202020204" pitchFamily="34" charset="0"/>
              </a:rPr>
              <a:t>Altoids</a:t>
            </a:r>
            <a:endParaRPr lang="en-US" altLang="en-US" dirty="0">
              <a:latin typeface="Arial" panose="020B0604020202020204" pitchFamily="34" charset="0"/>
            </a:endParaRPr>
          </a:p>
          <a:p>
            <a:pPr lvl="2"/>
            <a:r>
              <a:rPr lang="en-US" altLang="en-US" dirty="0">
                <a:latin typeface="Arial" panose="020B0604020202020204" pitchFamily="34" charset="0"/>
              </a:rPr>
              <a:t>Some ever-evolving efforts – Nike and Legos</a:t>
            </a:r>
          </a:p>
          <a:p>
            <a:r>
              <a:rPr lang="en-US" altLang="en-US" dirty="0">
                <a:latin typeface="Arial" panose="020B0604020202020204" pitchFamily="34" charset="0"/>
              </a:rPr>
              <a:t>Learn from past student work</a:t>
            </a:r>
          </a:p>
          <a:p>
            <a:pPr lvl="1"/>
            <a:r>
              <a:rPr lang="en-US" altLang="en-US" dirty="0">
                <a:latin typeface="Arial" panose="020B0604020202020204" pitchFamily="34" charset="0"/>
              </a:rPr>
              <a:t>Student plans from past classes</a:t>
            </a:r>
          </a:p>
          <a:p>
            <a:pPr lvl="2"/>
            <a:r>
              <a:rPr lang="en-US" altLang="en-US" dirty="0">
                <a:latin typeface="Arial" panose="020B0604020202020204" pitchFamily="34" charset="0"/>
              </a:rPr>
              <a:t>Available from class webpage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ＭＳ 明朝"/>
        <a:font script="Hang" typeface="바탕"/>
        <a:font script="Hans" typeface="华文新魏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ＭＳ 明朝"/>
        <a:font script="Hang" typeface="바탕"/>
        <a:font script="Hans" typeface="华文新魏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Foundry.thmx</Template>
  <TotalTime>2024</TotalTime>
  <Words>1206</Words>
  <Application>Microsoft Macintosh PowerPoint</Application>
  <PresentationFormat>On-screen Show (4:3)</PresentationFormat>
  <Paragraphs>175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Arial Black</vt:lpstr>
      <vt:lpstr>Rockwell</vt:lpstr>
      <vt:lpstr>Times New Roman</vt:lpstr>
      <vt:lpstr>Wingdings 2</vt:lpstr>
      <vt:lpstr>Foundry</vt:lpstr>
      <vt:lpstr> Challenges of Strategic Communication </vt:lpstr>
      <vt:lpstr>Treatment</vt:lpstr>
      <vt:lpstr>1. Integrated Marketing Communications</vt:lpstr>
      <vt:lpstr>2. Segmentation and Targeting</vt:lpstr>
      <vt:lpstr>3. Positioning and Branding</vt:lpstr>
      <vt:lpstr>4. Relationship Marketing</vt:lpstr>
      <vt:lpstr>5. Big Data and Data Science</vt:lpstr>
      <vt:lpstr>6. Digital Marketing</vt:lpstr>
      <vt:lpstr>What makes a successful campaign?</vt:lpstr>
      <vt:lpstr>Communication Plan</vt:lpstr>
      <vt:lpstr>Purpose of the Plan</vt:lpstr>
      <vt:lpstr>Stages/Sections of Communication Plan</vt:lpstr>
      <vt:lpstr>Situation Analysis</vt:lpstr>
      <vt:lpstr>Campaign Strategy</vt:lpstr>
      <vt:lpstr>Creative Plan</vt:lpstr>
      <vt:lpstr>Media Plan</vt:lpstr>
      <vt:lpstr>PR &amp; Promotions Plan</vt:lpstr>
      <vt:lpstr>Pulling a Plan Together</vt:lpstr>
      <vt:lpstr>Dealing with Growing Complexity</vt:lpstr>
      <vt:lpstr>New Generation of Tools</vt:lpstr>
      <vt:lpstr>Given this Complexity…</vt:lpstr>
      <vt:lpstr>Agency Positions</vt:lpstr>
      <vt:lpstr>Additional information</vt:lpstr>
      <vt:lpstr>Submit Your Application</vt:lpstr>
    </vt:vector>
  </TitlesOfParts>
  <Company>Inso Corp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Keith Mickunas</dc:creator>
  <cp:lastModifiedBy>Dhavan Shah</cp:lastModifiedBy>
  <cp:revision>70</cp:revision>
  <dcterms:created xsi:type="dcterms:W3CDTF">2010-09-02T19:32:54Z</dcterms:created>
  <dcterms:modified xsi:type="dcterms:W3CDTF">2025-08-29T02:58:15Z</dcterms:modified>
</cp:coreProperties>
</file>