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aveSubsetFonts="1" autoCompressPictures="0">
  <p:sldMasterIdLst>
    <p:sldMasterId id="2147483707" r:id="rId1"/>
  </p:sldMasterIdLst>
  <p:notesMasterIdLst>
    <p:notesMasterId r:id="rId35"/>
  </p:notesMasterIdLst>
  <p:handoutMasterIdLst>
    <p:handoutMasterId r:id="rId36"/>
  </p:handoutMasterIdLst>
  <p:sldIdLst>
    <p:sldId id="685" r:id="rId2"/>
    <p:sldId id="686" r:id="rId3"/>
    <p:sldId id="687" r:id="rId4"/>
    <p:sldId id="688" r:id="rId5"/>
    <p:sldId id="689" r:id="rId6"/>
    <p:sldId id="690" r:id="rId7"/>
    <p:sldId id="691" r:id="rId8"/>
    <p:sldId id="692" r:id="rId9"/>
    <p:sldId id="693" r:id="rId10"/>
    <p:sldId id="694" r:id="rId11"/>
    <p:sldId id="695" r:id="rId12"/>
    <p:sldId id="696" r:id="rId13"/>
    <p:sldId id="697" r:id="rId14"/>
    <p:sldId id="698" r:id="rId15"/>
    <p:sldId id="699" r:id="rId16"/>
    <p:sldId id="700" r:id="rId17"/>
    <p:sldId id="701" r:id="rId18"/>
    <p:sldId id="702" r:id="rId19"/>
    <p:sldId id="703" r:id="rId20"/>
    <p:sldId id="704" r:id="rId21"/>
    <p:sldId id="705" r:id="rId22"/>
    <p:sldId id="706" r:id="rId23"/>
    <p:sldId id="711" r:id="rId24"/>
    <p:sldId id="712" r:id="rId25"/>
    <p:sldId id="714" r:id="rId26"/>
    <p:sldId id="722" r:id="rId27"/>
    <p:sldId id="718" r:id="rId28"/>
    <p:sldId id="719" r:id="rId29"/>
    <p:sldId id="720" r:id="rId30"/>
    <p:sldId id="721" r:id="rId31"/>
    <p:sldId id="715" r:id="rId32"/>
    <p:sldId id="716" r:id="rId33"/>
    <p:sldId id="717" r:id="rId34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18"/>
  </p:normalViewPr>
  <p:slideViewPr>
    <p:cSldViewPr>
      <p:cViewPr varScale="1">
        <p:scale>
          <a:sx n="93" d="100"/>
          <a:sy n="93" d="100"/>
        </p:scale>
        <p:origin x="166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754C5A9B-60E1-BC86-31E7-888E0DD2884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Verdan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934AE72A-A37F-95CF-7686-A7E8638A100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Verdan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5172" name="Rectangle 4">
            <a:extLst>
              <a:ext uri="{FF2B5EF4-FFF2-40B4-BE49-F238E27FC236}">
                <a16:creationId xmlns:a16="http://schemas.microsoft.com/office/drawing/2014/main" id="{DB6348B6-C708-BADA-8CAD-8D999D3A32F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Verdan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5173" name="Rectangle 5">
            <a:extLst>
              <a:ext uri="{FF2B5EF4-FFF2-40B4-BE49-F238E27FC236}">
                <a16:creationId xmlns:a16="http://schemas.microsoft.com/office/drawing/2014/main" id="{D7C8D6A8-7435-9C8E-E956-B101B66AE2F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10DE6A-DAFD-A849-A07D-22FE4D27BB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C862156-ECAF-C09F-FF1D-B4F7071CDB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C7E7690F-DEE8-E1F8-DA38-524A0FDBE80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C29AC994-C75B-D51A-F289-001B6954862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97893CE9-749C-7714-BBCD-A4933471B87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53BB343F-1D37-525A-EA7E-6E8EFD5BF9F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>
            <a:extLst>
              <a:ext uri="{FF2B5EF4-FFF2-40B4-BE49-F238E27FC236}">
                <a16:creationId xmlns:a16="http://schemas.microsoft.com/office/drawing/2014/main" id="{1BF7A4EC-57C3-856C-513E-8996FBEC86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D64CA7C-BB59-4B44-9D08-3602CEC30B72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8F97916A-94CA-343B-0EDF-3A66DFD3BAA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CABC09D9-D1DB-D429-ECFE-98886A31504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D35CA706-9100-5969-5D68-AB60CD86E03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0422A1B6-D10A-93CE-83CE-88F59D1B223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>
            <a:extLst>
              <a:ext uri="{FF2B5EF4-FFF2-40B4-BE49-F238E27FC236}">
                <a16:creationId xmlns:a16="http://schemas.microsoft.com/office/drawing/2014/main" id="{7A26BA9A-AC00-FE5C-BAC1-A58855361039}"/>
              </a:ext>
            </a:extLst>
          </p:cNvPr>
          <p:cNvGrpSpPr>
            <a:grpSpLocks/>
          </p:cNvGrpSpPr>
          <p:nvPr/>
        </p:nvGrpSpPr>
        <p:grpSpPr bwMode="auto">
          <a:xfrm>
            <a:off x="0" y="1460500"/>
            <a:ext cx="9144000" cy="46038"/>
            <a:chOff x="0" y="1613647"/>
            <a:chExt cx="9144000" cy="45291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61BA024-C39B-C4D2-3425-5997ACEA7CA2}"/>
                </a:ext>
              </a:extLst>
            </p:cNvPr>
            <p:cNvCxnSpPr/>
            <p:nvPr/>
          </p:nvCxnSpPr>
          <p:spPr>
            <a:xfrm>
              <a:off x="0" y="1657376"/>
              <a:ext cx="9144000" cy="1562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40F48C1-0F83-DD77-A304-A8259862DFE3}"/>
                </a:ext>
              </a:extLst>
            </p:cNvPr>
            <p:cNvCxnSpPr/>
            <p:nvPr/>
          </p:nvCxnSpPr>
          <p:spPr>
            <a:xfrm>
              <a:off x="0" y="1613647"/>
              <a:ext cx="9144000" cy="15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>
            <a:extLst>
              <a:ext uri="{FF2B5EF4-FFF2-40B4-BE49-F238E27FC236}">
                <a16:creationId xmlns:a16="http://schemas.microsoft.com/office/drawing/2014/main" id="{3F2CBEF5-9CBD-8D65-2D15-671842BADC7E}"/>
              </a:ext>
            </a:extLst>
          </p:cNvPr>
          <p:cNvGrpSpPr>
            <a:grpSpLocks/>
          </p:cNvGrpSpPr>
          <p:nvPr/>
        </p:nvGrpSpPr>
        <p:grpSpPr bwMode="auto">
          <a:xfrm>
            <a:off x="0" y="4953000"/>
            <a:ext cx="9144000" cy="46038"/>
            <a:chOff x="0" y="1613647"/>
            <a:chExt cx="9144000" cy="45291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C821A0A-8D0B-C391-27B7-99DD167AC1E3}"/>
                </a:ext>
              </a:extLst>
            </p:cNvPr>
            <p:cNvCxnSpPr/>
            <p:nvPr/>
          </p:nvCxnSpPr>
          <p:spPr>
            <a:xfrm>
              <a:off x="0" y="1657376"/>
              <a:ext cx="9144000" cy="1562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E9E6179-5DAF-5D82-2AC5-072C87256728}"/>
                </a:ext>
              </a:extLst>
            </p:cNvPr>
            <p:cNvCxnSpPr/>
            <p:nvPr/>
          </p:nvCxnSpPr>
          <p:spPr>
            <a:xfrm>
              <a:off x="0" y="1613647"/>
              <a:ext cx="9144000" cy="15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4260F3EB-61B7-227D-9237-C7AEA6D927AE}"/>
              </a:ext>
            </a:extLst>
          </p:cNvPr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sz="18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05DA346-8164-0EAC-2E0D-4D2EDCEC9CEE}"/>
              </a:ext>
            </a:extLst>
          </p:cNvPr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latin typeface="Corbel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4757005-EF11-30A1-DFFB-7896F671E719}"/>
              </a:ext>
            </a:extLst>
          </p:cNvPr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latin typeface="Corbel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0FF03A-827D-FB1E-FB66-6E623B855FDC}"/>
              </a:ext>
            </a:extLst>
          </p:cNvPr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  <a:latin typeface="Corbe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anchor="b"/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/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811C2115-8575-9709-9C6C-F90FC0B5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D537022-909B-38E4-6C76-082D2B0FA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20DA3EE-0229-A8AE-2097-437D0A3B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89F14-7A0F-694D-BE3D-9367AFFD75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274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>
            <a:extLst>
              <a:ext uri="{FF2B5EF4-FFF2-40B4-BE49-F238E27FC236}">
                <a16:creationId xmlns:a16="http://schemas.microsoft.com/office/drawing/2014/main" id="{0FBF9DC7-711D-0238-4B1E-23A3BE419F85}"/>
              </a:ext>
            </a:extLst>
          </p:cNvPr>
          <p:cNvGrpSpPr>
            <a:grpSpLocks/>
          </p:cNvGrpSpPr>
          <p:nvPr/>
        </p:nvGrpSpPr>
        <p:grpSpPr bwMode="auto">
          <a:xfrm>
            <a:off x="0" y="1179513"/>
            <a:ext cx="9144000" cy="44450"/>
            <a:chOff x="0" y="1613647"/>
            <a:chExt cx="9144000" cy="452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B094343-E885-9706-74F1-D6BB7CBA4E78}"/>
                </a:ext>
              </a:extLst>
            </p:cNvPr>
            <p:cNvCxnSpPr/>
            <p:nvPr/>
          </p:nvCxnSpPr>
          <p:spPr>
            <a:xfrm>
              <a:off x="0" y="1657320"/>
              <a:ext cx="9144000" cy="161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F35CB28-C1B9-68ED-4885-0D2BA67A99DC}"/>
                </a:ext>
              </a:extLst>
            </p:cNvPr>
            <p:cNvCxnSpPr/>
            <p:nvPr/>
          </p:nvCxnSpPr>
          <p:spPr>
            <a:xfrm>
              <a:off x="0" y="1613647"/>
              <a:ext cx="9144000" cy="161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FB1E4372-FE04-8CEF-871E-F52DDEF5145E}"/>
              </a:ext>
            </a:extLst>
          </p:cNvPr>
          <p:cNvGrpSpPr>
            <a:grpSpLocks/>
          </p:cNvGrpSpPr>
          <p:nvPr/>
        </p:nvGrpSpPr>
        <p:grpSpPr bwMode="auto">
          <a:xfrm>
            <a:off x="0" y="5715000"/>
            <a:ext cx="9144000" cy="46038"/>
            <a:chOff x="0" y="1613647"/>
            <a:chExt cx="9144000" cy="45291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F9BE5B4-8698-F0C4-BE34-3A7D54271F73}"/>
                </a:ext>
              </a:extLst>
            </p:cNvPr>
            <p:cNvCxnSpPr/>
            <p:nvPr/>
          </p:nvCxnSpPr>
          <p:spPr>
            <a:xfrm>
              <a:off x="0" y="1657376"/>
              <a:ext cx="9144000" cy="1562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A5AD2AB-44C2-D86A-252F-B48BE61913E7}"/>
                </a:ext>
              </a:extLst>
            </p:cNvPr>
            <p:cNvCxnSpPr/>
            <p:nvPr/>
          </p:nvCxnSpPr>
          <p:spPr>
            <a:xfrm>
              <a:off x="0" y="1613647"/>
              <a:ext cx="9144000" cy="15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A882B640-91C6-2DF3-1A24-9D310DFBDF35}"/>
              </a:ext>
            </a:extLst>
          </p:cNvPr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/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rtlCol="0"/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E2BB3E8A-CB1F-1D25-9897-781930E1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0C0C447F-0EF2-760F-0DCF-15AEAB468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C9EA98C-4129-7BA3-5456-B79C005A8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4BD63C-2B15-3245-9A43-37B7648D4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5802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>
            <a:extLst>
              <a:ext uri="{FF2B5EF4-FFF2-40B4-BE49-F238E27FC236}">
                <a16:creationId xmlns:a16="http://schemas.microsoft.com/office/drawing/2014/main" id="{8BC0EA0B-43AF-257E-3CCB-21DDD9BF5201}"/>
              </a:ext>
            </a:extLst>
          </p:cNvPr>
          <p:cNvGrpSpPr>
            <a:grpSpLocks/>
          </p:cNvGrpSpPr>
          <p:nvPr/>
        </p:nvGrpSpPr>
        <p:grpSpPr bwMode="auto">
          <a:xfrm>
            <a:off x="0" y="1584325"/>
            <a:ext cx="9144000" cy="44450"/>
            <a:chOff x="0" y="1613647"/>
            <a:chExt cx="9144000" cy="45291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856B562-B21D-EDBE-FEFE-87A2FFC4222E}"/>
                </a:ext>
              </a:extLst>
            </p:cNvPr>
            <p:cNvCxnSpPr/>
            <p:nvPr/>
          </p:nvCxnSpPr>
          <p:spPr>
            <a:xfrm>
              <a:off x="0" y="1657321"/>
              <a:ext cx="9144000" cy="1617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67F8F47-1E5B-7347-DCC1-C8318F0DFE1A}"/>
                </a:ext>
              </a:extLst>
            </p:cNvPr>
            <p:cNvCxnSpPr/>
            <p:nvPr/>
          </p:nvCxnSpPr>
          <p:spPr>
            <a:xfrm>
              <a:off x="0" y="1613647"/>
              <a:ext cx="9144000" cy="16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C9EF8F-3946-6792-8513-8043C151A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CB857D5-2C06-9ABC-E803-3E39BC76B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6416DC-A0CE-4989-1BCF-A6BB102CF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5E173-1676-B140-B0D7-F931846438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7426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>
            <a:extLst>
              <a:ext uri="{FF2B5EF4-FFF2-40B4-BE49-F238E27FC236}">
                <a16:creationId xmlns:a16="http://schemas.microsoft.com/office/drawing/2014/main" id="{43C29795-5C9C-EA90-2C41-C6FF77E69BDF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4065588" y="3406775"/>
            <a:ext cx="6858000" cy="44450"/>
            <a:chOff x="0" y="1613647"/>
            <a:chExt cx="9144000" cy="45291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29EF5790-3642-F722-B4A5-B184300D4E0B}"/>
                </a:ext>
              </a:extLst>
            </p:cNvPr>
            <p:cNvCxnSpPr/>
            <p:nvPr/>
          </p:nvCxnSpPr>
          <p:spPr>
            <a:xfrm>
              <a:off x="-16933" y="1684819"/>
              <a:ext cx="9144000" cy="161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C220312-BE47-0AA6-860F-90E667BBA663}"/>
                </a:ext>
              </a:extLst>
            </p:cNvPr>
            <p:cNvCxnSpPr/>
            <p:nvPr/>
          </p:nvCxnSpPr>
          <p:spPr>
            <a:xfrm>
              <a:off x="-16934" y="1641145"/>
              <a:ext cx="9144000" cy="161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1A6C4D-3047-E0AE-E556-01F541DDE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56500" y="6356350"/>
            <a:ext cx="1147763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D970386-FA30-59B8-CE87-247D21FEB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B8C8911-62F6-6485-4BBE-D9EDF798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03B24-F66D-5D47-821D-620587F8E2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31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>
            <a:extLst>
              <a:ext uri="{FF2B5EF4-FFF2-40B4-BE49-F238E27FC236}">
                <a16:creationId xmlns:a16="http://schemas.microsoft.com/office/drawing/2014/main" id="{BE4FC68E-92CD-300D-6567-3042C9112C09}"/>
              </a:ext>
            </a:extLst>
          </p:cNvPr>
          <p:cNvGrpSpPr>
            <a:grpSpLocks/>
          </p:cNvGrpSpPr>
          <p:nvPr/>
        </p:nvGrpSpPr>
        <p:grpSpPr bwMode="auto">
          <a:xfrm>
            <a:off x="0" y="1584325"/>
            <a:ext cx="9144000" cy="44450"/>
            <a:chOff x="0" y="1613647"/>
            <a:chExt cx="9144000" cy="45291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38F5311-D616-1E3D-78C6-42668FAE0271}"/>
                </a:ext>
              </a:extLst>
            </p:cNvPr>
            <p:cNvCxnSpPr/>
            <p:nvPr/>
          </p:nvCxnSpPr>
          <p:spPr>
            <a:xfrm>
              <a:off x="0" y="1657321"/>
              <a:ext cx="9144000" cy="1617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FCB8450-339A-134B-DAF4-52BACABC2833}"/>
                </a:ext>
              </a:extLst>
            </p:cNvPr>
            <p:cNvCxnSpPr/>
            <p:nvPr/>
          </p:nvCxnSpPr>
          <p:spPr>
            <a:xfrm>
              <a:off x="0" y="1613647"/>
              <a:ext cx="9144000" cy="16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DAAD20-E568-56A8-821D-28269128B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5A47862-1F30-CFB3-61B8-8D2DACEFA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8579972-2700-D37B-6272-F6E30E89E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C2CBD-8B5C-EE44-BEBB-200BC0827F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076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>
            <a:extLst>
              <a:ext uri="{FF2B5EF4-FFF2-40B4-BE49-F238E27FC236}">
                <a16:creationId xmlns:a16="http://schemas.microsoft.com/office/drawing/2014/main" id="{80DD2DFC-615D-DFCA-46DE-D443226069BE}"/>
              </a:ext>
            </a:extLst>
          </p:cNvPr>
          <p:cNvGrpSpPr>
            <a:grpSpLocks/>
          </p:cNvGrpSpPr>
          <p:nvPr/>
        </p:nvGrpSpPr>
        <p:grpSpPr bwMode="auto">
          <a:xfrm>
            <a:off x="0" y="1460500"/>
            <a:ext cx="9144000" cy="46038"/>
            <a:chOff x="0" y="1613647"/>
            <a:chExt cx="9144000" cy="45291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77D20CD-C683-2620-39C7-572C38B6AC6F}"/>
                </a:ext>
              </a:extLst>
            </p:cNvPr>
            <p:cNvCxnSpPr/>
            <p:nvPr/>
          </p:nvCxnSpPr>
          <p:spPr>
            <a:xfrm>
              <a:off x="0" y="1657376"/>
              <a:ext cx="9144000" cy="1562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76FEB11-0D35-6589-9AEC-C8B668818204}"/>
                </a:ext>
              </a:extLst>
            </p:cNvPr>
            <p:cNvCxnSpPr/>
            <p:nvPr/>
          </p:nvCxnSpPr>
          <p:spPr>
            <a:xfrm>
              <a:off x="0" y="1613647"/>
              <a:ext cx="9144000" cy="15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>
            <a:extLst>
              <a:ext uri="{FF2B5EF4-FFF2-40B4-BE49-F238E27FC236}">
                <a16:creationId xmlns:a16="http://schemas.microsoft.com/office/drawing/2014/main" id="{52FFC788-7E04-0355-0486-2002446A67F3}"/>
              </a:ext>
            </a:extLst>
          </p:cNvPr>
          <p:cNvGrpSpPr>
            <a:grpSpLocks/>
          </p:cNvGrpSpPr>
          <p:nvPr/>
        </p:nvGrpSpPr>
        <p:grpSpPr bwMode="auto">
          <a:xfrm>
            <a:off x="0" y="4953000"/>
            <a:ext cx="9144000" cy="46038"/>
            <a:chOff x="0" y="1613647"/>
            <a:chExt cx="9144000" cy="45291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3D3A27E-6F57-102A-BAAA-7EE44C0E8B74}"/>
                </a:ext>
              </a:extLst>
            </p:cNvPr>
            <p:cNvCxnSpPr/>
            <p:nvPr/>
          </p:nvCxnSpPr>
          <p:spPr>
            <a:xfrm>
              <a:off x="0" y="1657376"/>
              <a:ext cx="9144000" cy="1562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8F79BE9-5322-847B-06A5-12576E1D8928}"/>
                </a:ext>
              </a:extLst>
            </p:cNvPr>
            <p:cNvCxnSpPr/>
            <p:nvPr/>
          </p:nvCxnSpPr>
          <p:spPr>
            <a:xfrm>
              <a:off x="0" y="1613647"/>
              <a:ext cx="9144000" cy="15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E62AB810-814F-43DD-A189-7DD269053B87}"/>
              </a:ext>
            </a:extLst>
          </p:cNvPr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49C0308-88D3-C6A6-5A5F-99538D6E5FBC}"/>
              </a:ext>
            </a:extLst>
          </p:cNvPr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latin typeface="Corbe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 rtlCol="0"/>
          <a:lstStyle>
            <a:lvl1pPr algn="r">
              <a:buNone/>
              <a:defRPr sz="1800"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6C287F3E-5AB9-8274-B9B9-BD060A3C8D0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FD33EEC-7BA4-13F7-CAC3-ACD7CA8C468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586025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>
            <a:extLst>
              <a:ext uri="{FF2B5EF4-FFF2-40B4-BE49-F238E27FC236}">
                <a16:creationId xmlns:a16="http://schemas.microsoft.com/office/drawing/2014/main" id="{4CEE3077-B290-B5CD-D7E1-30968413B5EF}"/>
              </a:ext>
            </a:extLst>
          </p:cNvPr>
          <p:cNvGrpSpPr>
            <a:grpSpLocks/>
          </p:cNvGrpSpPr>
          <p:nvPr/>
        </p:nvGrpSpPr>
        <p:grpSpPr bwMode="auto">
          <a:xfrm>
            <a:off x="0" y="1447800"/>
            <a:ext cx="9144000" cy="46038"/>
            <a:chOff x="0" y="1613647"/>
            <a:chExt cx="9144000" cy="45291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4A23AFCE-AF39-105B-AF0E-480F262D39FF}"/>
                </a:ext>
              </a:extLst>
            </p:cNvPr>
            <p:cNvCxnSpPr/>
            <p:nvPr/>
          </p:nvCxnSpPr>
          <p:spPr>
            <a:xfrm>
              <a:off x="0" y="1657376"/>
              <a:ext cx="9144000" cy="1562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E22D337-4B6A-2DD6-ECF3-7296C803FEF3}"/>
                </a:ext>
              </a:extLst>
            </p:cNvPr>
            <p:cNvCxnSpPr/>
            <p:nvPr/>
          </p:nvCxnSpPr>
          <p:spPr>
            <a:xfrm>
              <a:off x="0" y="1613647"/>
              <a:ext cx="9144000" cy="15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0">
            <a:extLst>
              <a:ext uri="{FF2B5EF4-FFF2-40B4-BE49-F238E27FC236}">
                <a16:creationId xmlns:a16="http://schemas.microsoft.com/office/drawing/2014/main" id="{236A2E5C-B1E1-ACD9-84AF-31104AE5ADC7}"/>
              </a:ext>
            </a:extLst>
          </p:cNvPr>
          <p:cNvGrpSpPr>
            <a:grpSpLocks/>
          </p:cNvGrpSpPr>
          <p:nvPr/>
        </p:nvGrpSpPr>
        <p:grpSpPr bwMode="auto">
          <a:xfrm>
            <a:off x="0" y="4940300"/>
            <a:ext cx="9144000" cy="44450"/>
            <a:chOff x="0" y="1613647"/>
            <a:chExt cx="9144000" cy="45291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9FAD674-E606-5CFE-4B08-C6FF1A951981}"/>
                </a:ext>
              </a:extLst>
            </p:cNvPr>
            <p:cNvCxnSpPr/>
            <p:nvPr/>
          </p:nvCxnSpPr>
          <p:spPr>
            <a:xfrm>
              <a:off x="0" y="1657321"/>
              <a:ext cx="9144000" cy="1617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BF38736-303A-DEE0-964C-F07C03347342}"/>
                </a:ext>
              </a:extLst>
            </p:cNvPr>
            <p:cNvCxnSpPr/>
            <p:nvPr/>
          </p:nvCxnSpPr>
          <p:spPr>
            <a:xfrm>
              <a:off x="0" y="1613647"/>
              <a:ext cx="9144000" cy="16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/>
          <a:lstStyle>
            <a:lvl1pPr algn="ctr">
              <a:defRPr sz="4800" b="1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D897049-01F6-3D17-E9BF-1E06D2B5A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7A8FC58-8E49-5F1B-67D1-CA51B4232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F6D53EC-22DC-B5B5-2F28-66FD262F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2123D-EB61-5A49-B973-E5F411B3C4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2981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>
            <a:extLst>
              <a:ext uri="{FF2B5EF4-FFF2-40B4-BE49-F238E27FC236}">
                <a16:creationId xmlns:a16="http://schemas.microsoft.com/office/drawing/2014/main" id="{C348EAF5-35A7-D57A-0A08-2B75D66DEEF1}"/>
              </a:ext>
            </a:extLst>
          </p:cNvPr>
          <p:cNvGrpSpPr>
            <a:grpSpLocks/>
          </p:cNvGrpSpPr>
          <p:nvPr/>
        </p:nvGrpSpPr>
        <p:grpSpPr bwMode="auto">
          <a:xfrm>
            <a:off x="0" y="1584325"/>
            <a:ext cx="9144000" cy="44450"/>
            <a:chOff x="0" y="1613647"/>
            <a:chExt cx="9144000" cy="4529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75D1901-6E00-992A-4C57-3E00A3A2D5F3}"/>
                </a:ext>
              </a:extLst>
            </p:cNvPr>
            <p:cNvCxnSpPr/>
            <p:nvPr/>
          </p:nvCxnSpPr>
          <p:spPr>
            <a:xfrm>
              <a:off x="0" y="1657321"/>
              <a:ext cx="9144000" cy="1617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47D3BAB-945B-5F5E-3EE0-D5DA71BB3952}"/>
                </a:ext>
              </a:extLst>
            </p:cNvPr>
            <p:cNvCxnSpPr/>
            <p:nvPr/>
          </p:nvCxnSpPr>
          <p:spPr>
            <a:xfrm>
              <a:off x="0" y="1613647"/>
              <a:ext cx="9144000" cy="16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E0564936-8B4C-3B53-959E-F6ABF9B14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33AD9E43-B068-2649-056B-BA93CEE3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316B2F32-66C9-CC4A-8330-A8BE9C7BA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ABA61D-1460-C64A-92D1-38A212A3BC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051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58429618-8866-D23C-2C8C-151F41D95F90}"/>
              </a:ext>
            </a:extLst>
          </p:cNvPr>
          <p:cNvGrpSpPr>
            <a:grpSpLocks/>
          </p:cNvGrpSpPr>
          <p:nvPr/>
        </p:nvGrpSpPr>
        <p:grpSpPr bwMode="auto">
          <a:xfrm>
            <a:off x="0" y="1584325"/>
            <a:ext cx="9144000" cy="44450"/>
            <a:chOff x="0" y="1613647"/>
            <a:chExt cx="9144000" cy="45291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83DA46D-0970-ECB0-2FA7-FA5F3C74809B}"/>
                </a:ext>
              </a:extLst>
            </p:cNvPr>
            <p:cNvCxnSpPr/>
            <p:nvPr/>
          </p:nvCxnSpPr>
          <p:spPr>
            <a:xfrm>
              <a:off x="0" y="1657321"/>
              <a:ext cx="9144000" cy="1617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D9B906-3C1F-8A6E-02E7-E2E8934DA72B}"/>
                </a:ext>
              </a:extLst>
            </p:cNvPr>
            <p:cNvCxnSpPr/>
            <p:nvPr/>
          </p:nvCxnSpPr>
          <p:spPr>
            <a:xfrm>
              <a:off x="0" y="1613647"/>
              <a:ext cx="9144000" cy="16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CBD5484E-30E2-C05E-82C4-FC4A8E71A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0C5D7590-3044-558C-6700-0BF380426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4E17ADB7-DAB0-E233-CE33-1D5C457D4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8271C-6A4D-7D46-9544-3CE7548FDB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54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>
            <a:extLst>
              <a:ext uri="{FF2B5EF4-FFF2-40B4-BE49-F238E27FC236}">
                <a16:creationId xmlns:a16="http://schemas.microsoft.com/office/drawing/2014/main" id="{1B02EAD3-67CC-60D7-55D9-2633A482AAED}"/>
              </a:ext>
            </a:extLst>
          </p:cNvPr>
          <p:cNvGrpSpPr>
            <a:grpSpLocks/>
          </p:cNvGrpSpPr>
          <p:nvPr/>
        </p:nvGrpSpPr>
        <p:grpSpPr bwMode="auto">
          <a:xfrm>
            <a:off x="0" y="1584325"/>
            <a:ext cx="9144000" cy="44450"/>
            <a:chOff x="0" y="1613647"/>
            <a:chExt cx="9144000" cy="45291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6D116A33-BB83-6BAA-F62A-C4C27D8A9898}"/>
                </a:ext>
              </a:extLst>
            </p:cNvPr>
            <p:cNvCxnSpPr/>
            <p:nvPr/>
          </p:nvCxnSpPr>
          <p:spPr>
            <a:xfrm>
              <a:off x="0" y="1657321"/>
              <a:ext cx="9144000" cy="1617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BD5F763-5363-A5C3-68C4-10E812863FD2}"/>
                </a:ext>
              </a:extLst>
            </p:cNvPr>
            <p:cNvCxnSpPr/>
            <p:nvPr/>
          </p:nvCxnSpPr>
          <p:spPr>
            <a:xfrm>
              <a:off x="0" y="1613647"/>
              <a:ext cx="9144000" cy="16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D64FED28-FE28-FB42-639C-65066C021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5D0D3B25-7C2C-2122-26B2-727EFE41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E679EB58-983B-9A0C-FBC4-78EB7E528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26F81-DD49-BC4B-B6A2-11EF637817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981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3D2185A-15B2-7FA6-D6E7-F1C7504EF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57F11FD-7A3E-5BF6-7DC8-5005DD4B3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47B1FA1-676A-D59C-7E3D-17F54C615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08CA-ABC8-6C47-BFEA-8D86A45948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29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3415CD-44A4-B2C7-8749-B3943BAF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8B90EA-F4F4-BA1C-83BA-D3E158C0E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28D871-1D4C-7222-EB0D-8292E605A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499E4-424C-9340-B215-92373F4C8D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9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F4B672-CF72-C8B7-494D-FDA13F659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5B7772-5B94-CA2E-81E1-50BA5A4D9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8229600" cy="39624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E8329-9D86-530C-04B5-7A2E3CD019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70663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FFFFFF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C2E10-12FA-EAA3-2430-66BBA94B2C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FFFFFF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39F72-2AAF-61EA-4506-9B5B5DCAA7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20C29EE6-E069-4147-9746-529DFA431A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0" r:id="rId8"/>
    <p:sldLayoutId id="2147483921" r:id="rId9"/>
    <p:sldLayoutId id="2147483929" r:id="rId10"/>
    <p:sldLayoutId id="2147483930" r:id="rId11"/>
    <p:sldLayoutId id="214748393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orbe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orbe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orbe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orbe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orbe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orbe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orbe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orbe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685800" indent="-3365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ＭＳ Ｐゴシック" charset="-128"/>
          <a:cs typeface="+mn-cs"/>
        </a:defRPr>
      </a:lvl2pPr>
      <a:lvl3pPr marL="1035050" indent="-3492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ＭＳ Ｐゴシック" charset="-128"/>
          <a:cs typeface="+mn-cs"/>
        </a:defRPr>
      </a:lvl3pPr>
      <a:lvl4pPr marL="1371600" indent="-3365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"/>
        <a:defRPr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ＭＳ Ｐゴシック" charset="-128"/>
          <a:cs typeface="+mn-cs"/>
        </a:defRPr>
      </a:lvl4pPr>
      <a:lvl5pPr marL="1720850" indent="-3492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" pitchFamily="2" charset="2"/>
        <a:buChar char=""/>
        <a:defRPr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FADDAAB6-1917-3E83-DA37-6D8892A39AD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114800" y="1573213"/>
            <a:ext cx="4910138" cy="2130425"/>
          </a:xfrm>
        </p:spPr>
        <p:txBody>
          <a:bodyPr/>
          <a:lstStyle/>
          <a:p>
            <a:br>
              <a:rPr lang="en-US" altLang="en-US" sz="43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</a:br>
            <a:r>
              <a:rPr lang="en-US" altLang="en-US" sz="43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Univariate Statistics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8DE895E9-D486-8962-F917-DD15B18994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2800" y="457200"/>
            <a:ext cx="7772400" cy="1143000"/>
          </a:xfrm>
        </p:spPr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Skewed distributions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864466F0-6D85-81CB-915D-534FCB93B0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4538" y="2209800"/>
            <a:ext cx="8128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Median may be a better indicator of central tendency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Example: Typical employee income</a:t>
            </a:r>
          </a:p>
          <a:p>
            <a:pPr lvl="1">
              <a:lnSpc>
                <a:spcPct val="9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CEOs make 100 times average worker</a:t>
            </a:r>
          </a:p>
          <a:p>
            <a:pPr lvl="2">
              <a:lnSpc>
                <a:spcPct val="90000"/>
              </a:lnSpc>
            </a:pPr>
            <a:r>
              <a:rPr lang="en-US" altLang="en-US" sz="17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Outlier distorts the average</a:t>
            </a:r>
          </a:p>
          <a:p>
            <a:pPr lvl="2">
              <a:lnSpc>
                <a:spcPct val="90000"/>
              </a:lnSpc>
            </a:pPr>
            <a:r>
              <a:rPr lang="en-US" altLang="en-US" sz="17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Median works better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Income	       Frequency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   $5,000,000		1 			Mean= $99,500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    $50,000		99			Median = $50,000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263FC3FA-F5F3-8385-7C6D-60E6700B6B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The Normal Curve</a:t>
            </a:r>
          </a:p>
        </p:txBody>
      </p:sp>
      <p:pic>
        <p:nvPicPr>
          <p:cNvPr id="26626" name="Picture 3" descr="C:\My Documents\Teaching\Classes\J880\area_norm1.GIF">
            <a:extLst>
              <a:ext uri="{FF2B5EF4-FFF2-40B4-BE49-F238E27FC236}">
                <a16:creationId xmlns:a16="http://schemas.microsoft.com/office/drawing/2014/main" id="{F6BB8BFD-23CD-3A14-1270-276DF0B34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3" y="1905000"/>
            <a:ext cx="7164387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4" descr="C:\My Documents\Teaching\Classes\J880\area_norm2.GIF">
            <a:extLst>
              <a:ext uri="{FF2B5EF4-FFF2-40B4-BE49-F238E27FC236}">
                <a16:creationId xmlns:a16="http://schemas.microsoft.com/office/drawing/2014/main" id="{C3A85852-C00F-F890-6B2D-8A408B155C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3" y="4114800"/>
            <a:ext cx="7164387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Text Box 5">
            <a:extLst>
              <a:ext uri="{FF2B5EF4-FFF2-40B4-BE49-F238E27FC236}">
                <a16:creationId xmlns:a16="http://schemas.microsoft.com/office/drawing/2014/main" id="{F11303BB-FA8C-E164-5C2E-15340ED39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938" y="3657600"/>
            <a:ext cx="5978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u="sng"/>
              <a:t>50% of cases are above the midpoint</a:t>
            </a:r>
          </a:p>
        </p:txBody>
      </p:sp>
      <p:sp>
        <p:nvSpPr>
          <p:cNvPr id="26629" name="Text Box 6">
            <a:extLst>
              <a:ext uri="{FF2B5EF4-FFF2-40B4-BE49-F238E27FC236}">
                <a16:creationId xmlns:a16="http://schemas.microsoft.com/office/drawing/2014/main" id="{8D0769C1-E0AC-D2B5-054D-4F9919348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4263" y="5867400"/>
            <a:ext cx="59515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u="sng"/>
              <a:t>50% of cases are below the midpoint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42FF3C16-61FB-DE50-4BA7-C7F809FDFD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3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Importance of the Normal Curve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DCB9AE16-C1F2-8B8E-1476-CCE1908DD0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Many of the statistical analysis techniques that we’ll be talking about assume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Normally distributed variables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This assumption is: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Rarely checked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Often violated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BD3F1156-DA3F-8766-0DD1-077AE647B3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7863" y="0"/>
            <a:ext cx="7772400" cy="1143000"/>
          </a:xfrm>
        </p:spPr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Positive and negative skews</a:t>
            </a:r>
          </a:p>
        </p:txBody>
      </p:sp>
      <p:pic>
        <p:nvPicPr>
          <p:cNvPr id="28674" name="Picture 3" descr="C:\My Documents\Teaching\Classes\J880\skew1.GIF">
            <a:extLst>
              <a:ext uri="{FF2B5EF4-FFF2-40B4-BE49-F238E27FC236}">
                <a16:creationId xmlns:a16="http://schemas.microsoft.com/office/drawing/2014/main" id="{11B4CD4E-7F65-8A5E-E678-8D58598F5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8" y="1828800"/>
            <a:ext cx="4814887" cy="243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4" descr="C:\My Documents\Teaching\Classes\J880\skew2.GIF">
            <a:extLst>
              <a:ext uri="{FF2B5EF4-FFF2-40B4-BE49-F238E27FC236}">
                <a16:creationId xmlns:a16="http://schemas.microsoft.com/office/drawing/2014/main" id="{13017507-BB81-BA03-3FA6-1FBAC2CE00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63" y="4381500"/>
            <a:ext cx="4160837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D0883EF5-3804-41B8-D5B0-CBEAA1386A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7863" y="0"/>
            <a:ext cx="7772400" cy="1143000"/>
          </a:xfrm>
        </p:spPr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Positive Skew Example</a:t>
            </a:r>
          </a:p>
        </p:txBody>
      </p:sp>
      <p:graphicFrame>
        <p:nvGraphicFramePr>
          <p:cNvPr id="29698" name="Object 2">
            <a:extLst>
              <a:ext uri="{FF2B5EF4-FFF2-40B4-BE49-F238E27FC236}">
                <a16:creationId xmlns:a16="http://schemas.microsoft.com/office/drawing/2014/main" id="{92ED2342-BCF6-A6D2-C8FA-C1E6E2F490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0663" y="1919288"/>
          <a:ext cx="5486400" cy="493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384800" imgH="4305300" progId="StaticEnhancedMetafile">
                  <p:embed/>
                </p:oleObj>
              </mc:Choice>
              <mc:Fallback>
                <p:oleObj name="Picture" r:id="rId2" imgW="5384800" imgH="4305300" progId="StaticEnhancedMetafil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663" y="1919288"/>
                        <a:ext cx="5486400" cy="4938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50240097-B9BB-D020-CCB5-F2C9EA2E79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7863" y="0"/>
            <a:ext cx="7772400" cy="1143000"/>
          </a:xfrm>
        </p:spPr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Negative Skew Example</a:t>
            </a:r>
          </a:p>
        </p:txBody>
      </p:sp>
      <p:graphicFrame>
        <p:nvGraphicFramePr>
          <p:cNvPr id="30722" name="Object 2">
            <a:extLst>
              <a:ext uri="{FF2B5EF4-FFF2-40B4-BE49-F238E27FC236}">
                <a16:creationId xmlns:a16="http://schemas.microsoft.com/office/drawing/2014/main" id="{5725EB37-0DC0-6E84-2EE0-4D926D4463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4813" y="1919288"/>
          <a:ext cx="5437187" cy="489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384800" imgH="4305300" progId="StaticEnhancedMetafile">
                  <p:embed/>
                </p:oleObj>
              </mc:Choice>
              <mc:Fallback>
                <p:oleObj name="Picture" r:id="rId2" imgW="5384800" imgH="4305300" progId="StaticEnhancedMetafil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1919288"/>
                        <a:ext cx="5437187" cy="4894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1F87007B-49D5-89F0-5A04-4FEE919886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9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Correcting for skewed distributions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8593A9B6-DC42-E1A3-4633-2A823B4876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Ways to correct for skewed variables: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Square root a positively skewed variable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Square a negatively skewed variable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3FF19C5C-8412-6664-5DF8-CC811C7C09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Dispersion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0FF1E6E9-129C-132E-3A6A-C755570B3B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How spread out are the scores from the mean?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Are they tightly packed around the mean</a:t>
            </a:r>
          </a:p>
          <a:p>
            <a:pPr lvl="2">
              <a:buFontTx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Or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Are they spread out?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0665430D-F232-2913-EBDD-C4D7848E42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Dispersion Measures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B042DF12-7892-76C0-F157-3BA82FF191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Range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Standard Deviation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Variance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55B34DE7-27E7-E267-F262-C74E217A49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Range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B2D6D71-12A0-B74B-E972-0C1929D4B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4538" y="1905000"/>
            <a:ext cx="8112125" cy="4191000"/>
          </a:xfrm>
        </p:spPr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Distance between the top and bottom score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E.g., Hi Score = 96, Lo Score = 42, Range = 54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Only tells you about the extremity of the scores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These 3 distributions have the same range: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10, 11, 12, 13, 14, 15, 90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10, 85, 86,87,88,89,90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10,48,49,50,51,52,90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F3B01670-C20A-ED92-D8A5-3B989BE27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Basic Statistical Principles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BA058F04-CAA3-1110-879A-2779D17159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Central tendency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Dispersion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Standardization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7CBD9D1A-D381-2365-E886-993027B988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3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Standard Deviation and Variance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F615D2B-A45E-ED63-1C14-86A8789384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Both account for the position of all the scores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Both measure the spread of the scores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59DA499F-F921-4122-A44E-DDA66E6C80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Standard Deviation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E12FE31C-71A4-9AC5-7FAA-D1395E58C3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387850"/>
            <a:ext cx="3308350" cy="698500"/>
          </a:xfrm>
        </p:spPr>
        <p:txBody>
          <a:bodyPr lIns="92075" tIns="46038" rIns="92075" bIns="46038"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15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Small Variance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15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(small SD)</a:t>
            </a:r>
          </a:p>
        </p:txBody>
      </p:sp>
      <p:pic>
        <p:nvPicPr>
          <p:cNvPr id="36867" name="Picture 4">
            <a:extLst>
              <a:ext uri="{FF2B5EF4-FFF2-40B4-BE49-F238E27FC236}">
                <a16:creationId xmlns:a16="http://schemas.microsoft.com/office/drawing/2014/main" id="{DA315B91-1E9B-D052-B746-0FB1ECF1A775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1752600"/>
            <a:ext cx="3154362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5">
            <a:extLst>
              <a:ext uri="{FF2B5EF4-FFF2-40B4-BE49-F238E27FC236}">
                <a16:creationId xmlns:a16="http://schemas.microsoft.com/office/drawing/2014/main" id="{29AFC79A-6EFC-B429-93B3-A643413EE469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200" y="1747838"/>
            <a:ext cx="3151188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4" name="Rectangle 6">
            <a:extLst>
              <a:ext uri="{FF2B5EF4-FFF2-40B4-BE49-F238E27FC236}">
                <a16:creationId xmlns:a16="http://schemas.microsoft.com/office/drawing/2014/main" id="{26043A9B-89FC-A54F-C412-7922A36B7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419600"/>
            <a:ext cx="3200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Arial" panose="020B0604020202020204" pitchFamily="34" charset="0"/>
              </a:rPr>
              <a:t>Large Variance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Arial" panose="020B0604020202020204" pitchFamily="34" charset="0"/>
              </a:rPr>
              <a:t>	(large SD)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autoUpdateAnimBg="0"/>
      <p:bldP spid="53254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56790D17-782F-6DE3-35F9-0F915A5CF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>
            <a:normAutofit fontScale="90000"/>
          </a:bodyPr>
          <a:lstStyle/>
          <a:p>
            <a:r>
              <a:rPr lang="en-US" altLang="en-US" sz="39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Standard Deviation and Variance:</a:t>
            </a:r>
            <a:br>
              <a:rPr lang="en-US" altLang="en-US" sz="39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</a:br>
            <a:r>
              <a:rPr lang="en-US" altLang="en-US" sz="39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Measures of Dispersion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B6872795-E5C0-1B4C-3AEF-48DB7D06CB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7863" y="2057400"/>
            <a:ext cx="7848600" cy="4419600"/>
          </a:xfrm>
        </p:spPr>
        <p:txBody>
          <a:bodyPr lIns="92075" tIns="46038" rIns="92075" bIns="46038"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Standard deviation 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measure of  the width of the dispersion</a:t>
            </a:r>
          </a:p>
          <a:p>
            <a:pPr lvl="2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or spread of the scores</a:t>
            </a:r>
          </a:p>
          <a:p>
            <a:pPr lvl="2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or size of the average distance of scores from mean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The squared value of the standard deviation (sd</a:t>
            </a:r>
            <a:r>
              <a:rPr lang="en-US" altLang="en-US" baseline="30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) is called the variance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C653BC71-0FD1-39FD-E0E9-77D2C41567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Standardization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661E0C63-B297-383B-42DF-EDD4B5830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Converting variables to a uniform scale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Mean = 0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Standard deviation = 1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Formula: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z score = (score – mean)/standard deviation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084AC383-7C22-8458-1EE7-DFC1063BED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7863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Standardization and Normal Curve</a:t>
            </a:r>
            <a:endParaRPr lang="en-US">
              <a:effectLst>
                <a:outerShdw blurRad="38100" dist="38100" dir="2700000" algn="tl">
                  <a:srgbClr val="0064E2"/>
                </a:outerShdw>
              </a:effectLst>
              <a:ea typeface="ＭＳ Ｐゴシック" charset="0"/>
              <a:cs typeface="ＭＳ Ｐゴシック" charset="0"/>
            </a:endParaRPr>
          </a:p>
        </p:txBody>
      </p:sp>
      <p:pic>
        <p:nvPicPr>
          <p:cNvPr id="46082" name="Picture 3" descr="C:\My Documents\Teaching\Classes\J880\sgzscor2.gif">
            <a:extLst>
              <a:ext uri="{FF2B5EF4-FFF2-40B4-BE49-F238E27FC236}">
                <a16:creationId xmlns:a16="http://schemas.microsoft.com/office/drawing/2014/main" id="{408FFAF2-983C-18C8-FFCA-6BA1B9DB0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8774113" cy="293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Text Box 4">
            <a:extLst>
              <a:ext uri="{FF2B5EF4-FFF2-40B4-BE49-F238E27FC236}">
                <a16:creationId xmlns:a16="http://schemas.microsoft.com/office/drawing/2014/main" id="{37416BD9-6A13-722C-DE53-756BFDF54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800600"/>
            <a:ext cx="79168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000"/>
              <a:t>68% of cases fall within 1 standard deviation of the mean</a:t>
            </a:r>
          </a:p>
          <a:p>
            <a:pPr eaLnBrk="1" hangingPunct="1">
              <a:buFontTx/>
              <a:buChar char="•"/>
            </a:pPr>
            <a:r>
              <a:rPr lang="en-US" altLang="en-US" sz="2000"/>
              <a:t>95% of cases fall within 2 standard deviations of the mean</a:t>
            </a:r>
          </a:p>
          <a:p>
            <a:pPr eaLnBrk="1" hangingPunct="1">
              <a:buFontTx/>
              <a:buChar char="•"/>
            </a:pPr>
            <a:r>
              <a:rPr lang="en-US" altLang="en-US" sz="2000"/>
              <a:t>99% of cases fall within 3 standard deviations of the mean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63D9EBB0-EE96-E277-0F33-294DED00F2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Functions of Standardization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B7A265DB-8B33-7AB1-AAD2-2FCBF2B8ED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Makes two variables comparable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Allows us to compare within groups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Allows us to compare across collections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Stepping stone to other procedures (e.g., Pearson Correlation Coefficient)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DB9F1-9131-7EB6-AE3E-E58911688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23787-0A46-8FAC-A9E3-0D19BB14A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dirty="0"/>
          </a:p>
          <a:p>
            <a:pPr marL="0" indent="0" algn="ctr">
              <a:buNone/>
            </a:pPr>
            <a:r>
              <a:rPr lang="en-US" sz="4800" dirty="0"/>
              <a:t>How to calculate </a:t>
            </a:r>
          </a:p>
          <a:p>
            <a:pPr marL="0" indent="0" algn="ctr">
              <a:buNone/>
            </a:pPr>
            <a:r>
              <a:rPr lang="en-US" sz="4800" dirty="0"/>
              <a:t>various statistics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451B40-E2C2-019E-2556-F206ECAB6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2CBD-8B5C-EE44-BEBB-200BC0827FEE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7716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99D75F3B-D3AA-1089-401F-07AE83830F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Steps in Calculating Standard Deviation</a:t>
            </a:r>
            <a:endParaRPr lang="en-US" sz="4300">
              <a:effectLst>
                <a:outerShdw blurRad="38100" dist="38100" dir="2700000" algn="tl">
                  <a:srgbClr val="0064E2"/>
                </a:outerShdw>
              </a:effectLst>
              <a:ea typeface="ＭＳ Ｐゴシック" charset="0"/>
              <a:cs typeface="ＭＳ Ｐゴシック" charset="0"/>
            </a:endParaRP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CC6F8052-EA34-39E9-5695-B4BBC7297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Steps: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1. Calculate the mean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2. Subtract mean from each score (deviations)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3. Square all deviations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4. Add up squared deviations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5. Divide sum of squared deviations by N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6. Take the square root of the resulting value</a:t>
            </a:r>
          </a:p>
        </p:txBody>
      </p:sp>
    </p:spTree>
    <p:extLst>
      <p:ext uri="{BB962C8B-B14F-4D97-AF65-F5344CB8AC3E}">
        <p14:creationId xmlns:p14="http://schemas.microsoft.com/office/powerpoint/2010/main" val="764530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E4B389DC-2DA1-AFC8-6F94-38762EB186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3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Formula for Standard Deviation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336ECE15-E841-191F-8FE8-F7D9CA97E8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82000" cy="4114800"/>
          </a:xfrm>
        </p:spPr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Formula averages distance of scores from mean:</a:t>
            </a:r>
          </a:p>
        </p:txBody>
      </p:sp>
      <p:pic>
        <p:nvPicPr>
          <p:cNvPr id="41987" name="Picture 4" descr="C:\My Documents\Teaching\Classes\J880\sd.gif">
            <a:extLst>
              <a:ext uri="{FF2B5EF4-FFF2-40B4-BE49-F238E27FC236}">
                <a16:creationId xmlns:a16="http://schemas.microsoft.com/office/drawing/2014/main" id="{F86EDCF4-EC94-4269-69E8-E5A92B4DC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971800"/>
            <a:ext cx="5715000" cy="288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8" name="Text Box 5">
            <a:extLst>
              <a:ext uri="{FF2B5EF4-FFF2-40B4-BE49-F238E27FC236}">
                <a16:creationId xmlns:a16="http://schemas.microsoft.com/office/drawing/2014/main" id="{23B01780-65E5-7871-AFCA-1DF7FEFE7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9725" y="3317875"/>
            <a:ext cx="2276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For a population</a:t>
            </a:r>
          </a:p>
        </p:txBody>
      </p:sp>
      <p:sp>
        <p:nvSpPr>
          <p:cNvPr id="41989" name="Text Box 6">
            <a:extLst>
              <a:ext uri="{FF2B5EF4-FFF2-40B4-BE49-F238E27FC236}">
                <a16:creationId xmlns:a16="http://schemas.microsoft.com/office/drawing/2014/main" id="{EE5146DE-B2C9-2A48-12EF-F5F6859BE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9238" y="4495800"/>
            <a:ext cx="25447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For a sample used</a:t>
            </a:r>
          </a:p>
          <a:p>
            <a:pPr eaLnBrk="1" hangingPunct="1"/>
            <a:r>
              <a:rPr lang="en-US" altLang="en-US" sz="2000"/>
              <a:t>to estimate</a:t>
            </a:r>
          </a:p>
          <a:p>
            <a:pPr eaLnBrk="1" hangingPunct="1"/>
            <a:r>
              <a:rPr lang="en-US" altLang="en-US" sz="2000"/>
              <a:t>population sd</a:t>
            </a:r>
          </a:p>
        </p:txBody>
      </p:sp>
    </p:spTree>
    <p:extLst>
      <p:ext uri="{BB962C8B-B14F-4D97-AF65-F5344CB8AC3E}">
        <p14:creationId xmlns:p14="http://schemas.microsoft.com/office/powerpoint/2010/main" val="29748465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199D7E18-50DD-42AD-776C-D3016308B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Example of Calculation (sd)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81C9DEB1-9053-589A-FC33-64C495CD17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spcBef>
                <a:spcPts val="800"/>
              </a:spcBef>
              <a:buFont typeface="Wingdings" charset="0"/>
              <a:buNone/>
              <a:defRPr/>
            </a:pPr>
            <a:r>
              <a:rPr 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Scores	x-M			Square</a:t>
            </a:r>
          </a:p>
          <a:p>
            <a:pPr marL="609600" indent="-609600">
              <a:lnSpc>
                <a:spcPct val="90000"/>
              </a:lnSpc>
              <a:spcBef>
                <a:spcPts val="800"/>
              </a:spcBef>
              <a:buFontTx/>
              <a:buNone/>
              <a:defRPr/>
            </a:pPr>
            <a:r>
              <a:rPr 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16   			16-10 = 6		36</a:t>
            </a:r>
          </a:p>
          <a:p>
            <a:pPr marL="609600" indent="-609600">
              <a:lnSpc>
                <a:spcPct val="90000"/>
              </a:lnSpc>
              <a:spcBef>
                <a:spcPts val="800"/>
              </a:spcBef>
              <a:buFontTx/>
              <a:buNone/>
              <a:defRPr/>
            </a:pPr>
            <a:r>
              <a:rPr 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12  			12-10 = 2		4</a:t>
            </a:r>
          </a:p>
          <a:p>
            <a:pPr marL="609600" indent="-609600">
              <a:lnSpc>
                <a:spcPct val="90000"/>
              </a:lnSpc>
              <a:spcBef>
                <a:spcPts val="800"/>
              </a:spcBef>
              <a:buFont typeface="Wingdings" charset="0"/>
              <a:buNone/>
              <a:defRPr/>
            </a:pPr>
            <a:r>
              <a:rPr 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10			10-10 = 0		0</a:t>
            </a:r>
          </a:p>
          <a:p>
            <a:pPr marL="609600" indent="-609600">
              <a:lnSpc>
                <a:spcPct val="90000"/>
              </a:lnSpc>
              <a:spcBef>
                <a:spcPts val="800"/>
              </a:spcBef>
              <a:buFont typeface="Wingdings" charset="0"/>
              <a:buNone/>
              <a:defRPr/>
            </a:pPr>
            <a:r>
              <a:rPr 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6			6-10 = -4		16</a:t>
            </a:r>
          </a:p>
          <a:p>
            <a:pPr marL="609600" indent="-609600">
              <a:lnSpc>
                <a:spcPct val="90000"/>
              </a:lnSpc>
              <a:spcBef>
                <a:spcPts val="800"/>
              </a:spcBef>
              <a:buFont typeface="Wingdings" charset="0"/>
              <a:buNone/>
              <a:defRPr/>
            </a:pPr>
            <a:r>
              <a:rPr 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6	 		6-10 = -4		16</a:t>
            </a:r>
          </a:p>
          <a:p>
            <a:pPr marL="609600" indent="-609600">
              <a:lnSpc>
                <a:spcPct val="90000"/>
              </a:lnSpc>
              <a:spcBef>
                <a:spcPts val="800"/>
              </a:spcBef>
              <a:buFont typeface="Wingdings" charset="0"/>
              <a:buNone/>
              <a:defRPr/>
            </a:pPr>
            <a:r>
              <a:rPr 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Mean = 10 (50/5)		</a:t>
            </a:r>
          </a:p>
          <a:p>
            <a:pPr marL="609600" indent="-609600">
              <a:lnSpc>
                <a:spcPct val="90000"/>
              </a:lnSpc>
              <a:spcBef>
                <a:spcPts val="800"/>
              </a:spcBef>
              <a:buFont typeface="Wingdings" charset="0"/>
              <a:buNone/>
              <a:defRPr/>
            </a:pPr>
            <a:r>
              <a:rPr 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Sum of Squares = 72</a:t>
            </a:r>
          </a:p>
          <a:p>
            <a:pPr marL="609600" indent="-609600">
              <a:lnSpc>
                <a:spcPct val="90000"/>
              </a:lnSpc>
              <a:spcBef>
                <a:spcPts val="800"/>
              </a:spcBef>
              <a:buFont typeface="Wingdings" charset="0"/>
              <a:buNone/>
              <a:defRPr/>
            </a:pPr>
            <a:r>
              <a:rPr 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72/5 = 14.4			</a:t>
            </a:r>
          </a:p>
          <a:p>
            <a:pPr marL="609600" indent="-609600">
              <a:lnSpc>
                <a:spcPct val="90000"/>
              </a:lnSpc>
              <a:spcBef>
                <a:spcPts val="800"/>
              </a:spcBef>
              <a:buFont typeface="Wingdings" charset="0"/>
              <a:buNone/>
              <a:defRPr/>
            </a:pPr>
            <a:r>
              <a:rPr 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Sq root = 3.79</a:t>
            </a:r>
            <a:endParaRPr lang="en-US" sz="2800">
              <a:effectLst>
                <a:outerShdw blurRad="38100" dist="38100" dir="2700000" algn="tl">
                  <a:srgbClr val="0064E2"/>
                </a:outerShdw>
              </a:effectLst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802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D6230F16-7B12-5AF4-B51A-382DF2A9A5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Central tendency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B623D33F-355A-9881-B058-4DB663D23F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Mode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Median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Mean 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Skewed distributions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A97ABC68-FA08-5886-32C1-79472CC05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Calculating Variance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0001D78D-28E3-E684-771C-702093ECDD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Same as standard deviation without last step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Standard deviation’s descriptive utility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If standard deviation is 5, the average distance from the mean is 5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Variance is building block for other procedures</a:t>
            </a:r>
          </a:p>
        </p:txBody>
      </p:sp>
    </p:spTree>
    <p:extLst>
      <p:ext uri="{BB962C8B-B14F-4D97-AF65-F5344CB8AC3E}">
        <p14:creationId xmlns:p14="http://schemas.microsoft.com/office/powerpoint/2010/main" val="13540255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960BC13E-B6EE-B53F-4EF7-82013BD6F3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9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Standardizing and Variable Comparability Example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95668A6F-BD02-A079-654D-D373837F5C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Students took two exams: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			Exam 1		Exam 2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Student A			90		90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Student B			80		100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Student C			80		100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Student D			80		100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Student E			70		10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		Mean =	80		80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49B0B723-246A-9508-1691-33B1577A3F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9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Standardizing and Variable Comparability Example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104092B5-A428-E22A-07B4-A368F6ABA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Exam 1	Z1		Exam 2	Z2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A	90		1.58		90		.28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B	80		0		100		.57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C	80		0		100		.57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D	80		0		100		.57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E	70		-1.58		10		-1.99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B278A68B-5DAD-416A-169C-D70A153318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7863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charset="0"/>
                <a:cs typeface="ＭＳ Ｐゴシック" charset="0"/>
              </a:rPr>
              <a:t>Standardizing and Within Group Comparability</a:t>
            </a:r>
            <a:endParaRPr lang="en-US">
              <a:effectLst>
                <a:outerShdw blurRad="38100" dist="38100" dir="2700000" algn="tl">
                  <a:srgbClr val="0064E2"/>
                </a:outerShdw>
              </a:effectLst>
              <a:ea typeface="ＭＳ Ｐゴシック" charset="0"/>
              <a:cs typeface="ＭＳ Ｐゴシック" charset="0"/>
            </a:endParaRP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56C3466F-DF42-B34F-FC17-9A89E6B29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7863" y="1981200"/>
            <a:ext cx="7772400" cy="4114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800"/>
              </a:spcBef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Person:		Height:	  	z-Height:</a:t>
            </a:r>
          </a:p>
          <a:p>
            <a:pPr>
              <a:lnSpc>
                <a:spcPct val="90000"/>
              </a:lnSpc>
              <a:spcBef>
                <a:spcPts val="800"/>
              </a:spcBef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Amos		5’8”		-.50</a:t>
            </a:r>
          </a:p>
          <a:p>
            <a:pPr>
              <a:lnSpc>
                <a:spcPct val="90000"/>
              </a:lnSpc>
              <a:spcBef>
                <a:spcPts val="800"/>
              </a:spcBef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Burt		6’1”		.75</a:t>
            </a:r>
          </a:p>
          <a:p>
            <a:pPr>
              <a:lnSpc>
                <a:spcPct val="90000"/>
              </a:lnSpc>
              <a:spcBef>
                <a:spcPts val="800"/>
              </a:spcBef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Cedric		6’5”		1.75</a:t>
            </a:r>
          </a:p>
          <a:p>
            <a:pPr>
              <a:lnSpc>
                <a:spcPct val="90000"/>
              </a:lnSpc>
              <a:spcBef>
                <a:spcPts val="800"/>
              </a:spcBef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Arlene		5’1”		-1.33	</a:t>
            </a:r>
          </a:p>
          <a:p>
            <a:pPr>
              <a:lnSpc>
                <a:spcPct val="90000"/>
              </a:lnSpc>
              <a:spcBef>
                <a:spcPts val="800"/>
              </a:spcBef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Bertha		5’4”		-.33</a:t>
            </a:r>
          </a:p>
          <a:p>
            <a:pPr>
              <a:lnSpc>
                <a:spcPct val="90000"/>
              </a:lnSpc>
              <a:spcBef>
                <a:spcPts val="800"/>
              </a:spcBef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Carla		5’11”		2.00</a:t>
            </a:r>
          </a:p>
          <a:p>
            <a:pPr>
              <a:lnSpc>
                <a:spcPct val="90000"/>
              </a:lnSpc>
              <a:spcBef>
                <a:spcPts val="800"/>
              </a:spcBef>
              <a:buFont typeface="Wingdings" pitchFamily="2" charset="2"/>
              <a:buNone/>
            </a:pPr>
            <a:endParaRPr lang="en-US" altLang="en-US" sz="2000">
              <a:effectLst>
                <a:outerShdw blurRad="38100" dist="38100" dir="2700000" algn="tl">
                  <a:srgbClr val="0064E2"/>
                </a:outerShdw>
              </a:effectLst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spcBef>
                <a:spcPts val="800"/>
              </a:spcBef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			Men		Women</a:t>
            </a:r>
          </a:p>
          <a:p>
            <a:pPr>
              <a:lnSpc>
                <a:spcPct val="90000"/>
              </a:lnSpc>
              <a:spcBef>
                <a:spcPts val="800"/>
              </a:spcBef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Population Mean	               5’10”		5’5”</a:t>
            </a:r>
          </a:p>
          <a:p>
            <a:pPr>
              <a:lnSpc>
                <a:spcPct val="90000"/>
              </a:lnSpc>
              <a:spcBef>
                <a:spcPts val="800"/>
              </a:spcBef>
              <a:buFont typeface="Wingdings" pitchFamily="2" charset="2"/>
              <a:buNone/>
            </a:pPr>
            <a:r>
              <a:rPr lang="en-US" altLang="en-US" sz="20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Population SD		4”		3”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37335A62-1082-1CAC-110C-30DA5441DD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Frequency distributions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C32333F1-8586-9830-C229-809CE7232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Show n of cases falling in each category of a variable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Starting point for analysis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Reveals out of range data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Signals missing data to be specified</a:t>
            </a:r>
          </a:p>
          <a:p>
            <a:pPr lvl="1"/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Identifies values to be recoded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B770D4D3-3DEC-9635-9CD7-F37A04137A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7863" y="304800"/>
            <a:ext cx="7772400" cy="1143000"/>
          </a:xfrm>
        </p:spPr>
        <p:txBody>
          <a:bodyPr/>
          <a:lstStyle/>
          <a:p>
            <a:r>
              <a:rPr lang="en-US" altLang="en-US" sz="43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Frequency Distribution Example</a:t>
            </a:r>
          </a:p>
        </p:txBody>
      </p:sp>
      <p:pic>
        <p:nvPicPr>
          <p:cNvPr id="20482" name="Picture 3">
            <a:extLst>
              <a:ext uri="{FF2B5EF4-FFF2-40B4-BE49-F238E27FC236}">
                <a16:creationId xmlns:a16="http://schemas.microsoft.com/office/drawing/2014/main" id="{F62231FC-C063-E8B6-A221-2991B9C9B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482138" cy="491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559CE68E-799D-65BF-7CA1-E512B66DF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7863" y="0"/>
            <a:ext cx="7772400" cy="1143000"/>
          </a:xfrm>
        </p:spPr>
        <p:txBody>
          <a:bodyPr/>
          <a:lstStyle/>
          <a:p>
            <a:r>
              <a:rPr lang="en-US" altLang="en-US" sz="430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Frequency Distribution Example</a:t>
            </a:r>
          </a:p>
        </p:txBody>
      </p:sp>
      <p:graphicFrame>
        <p:nvGraphicFramePr>
          <p:cNvPr id="21506" name="Object 2">
            <a:extLst>
              <a:ext uri="{FF2B5EF4-FFF2-40B4-BE49-F238E27FC236}">
                <a16:creationId xmlns:a16="http://schemas.microsoft.com/office/drawing/2014/main" id="{5FDA1BE5-4929-81D8-E050-473162FEB5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0538" y="1917700"/>
          <a:ext cx="5486400" cy="463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384800" imgH="4305300" progId="StaticEnhancedMetafile">
                  <p:embed/>
                </p:oleObj>
              </mc:Choice>
              <mc:Fallback>
                <p:oleObj name="Picture" r:id="rId2" imgW="5384800" imgH="4305300" progId="StaticEnhancedMetafil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538" y="1917700"/>
                        <a:ext cx="5486400" cy="463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C38F9FD5-6FBA-C8C8-D650-809F03F009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Mode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0F19186-A03F-A2AA-AD0C-F2FDADAB66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The most common score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E.g. (gender):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		Frequency</a:t>
            </a:r>
          </a:p>
          <a:p>
            <a:pPr lvl="1"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Males		      123</a:t>
            </a:r>
          </a:p>
          <a:p>
            <a:pPr lvl="1"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Females		      148</a:t>
            </a:r>
          </a:p>
          <a:p>
            <a:pPr lvl="1">
              <a:buFont typeface="Wingdings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64E2"/>
                </a:outerShdw>
              </a:effectLst>
              <a:ea typeface="ＭＳ Ｐゴシック" panose="020B0600070205080204" pitchFamily="34" charset="-128"/>
            </a:endParaRPr>
          </a:p>
          <a:p>
            <a:pPr lvl="1">
              <a:buFont typeface="Wingdings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-Female is the modal category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08088BB0-40ED-2106-FA2A-DB3AB49ABC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Median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5453B8BB-DCF0-C424-2D56-E564F1A5B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70000"/>
              </a:lnSpc>
            </a:pPr>
            <a:r>
              <a:rPr lang="en-US" altLang="en-US" sz="20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Arrange individual scores from top to bottom and take the middle score</a:t>
            </a:r>
          </a:p>
          <a:p>
            <a:pPr>
              <a:lnSpc>
                <a:spcPct val="70000"/>
              </a:lnSpc>
            </a:pPr>
            <a:r>
              <a:rPr lang="en-US" altLang="en-US" sz="20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E.g. (Quiz scores):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0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Score       Frequency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0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 	          100	                  1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0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90		3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0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80		6		Median = 80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0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70		3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0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60		2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0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           50                                 1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498D518-EC47-AF3E-1848-6625297821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Mean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CC5BD4DD-2F04-21FD-A7A2-941397D97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19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Statistical average (total scores/number of scores)</a:t>
            </a:r>
          </a:p>
          <a:p>
            <a:pPr>
              <a:lnSpc>
                <a:spcPct val="70000"/>
              </a:lnSpc>
            </a:pPr>
            <a:r>
              <a:rPr lang="en-US" altLang="en-US" sz="18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E.g. (Quiz scores):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18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Score       Frequency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18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 	          100	                  1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18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90		3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18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80		6		Median = 80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18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70		3		Mean = 76.88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18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	60		2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1800" dirty="0">
                <a:effectLst>
                  <a:outerShdw blurRad="38100" dist="38100" dir="2700000" algn="tl">
                    <a:srgbClr val="0064E2"/>
                  </a:outerShdw>
                </a:effectLst>
                <a:ea typeface="ＭＳ Ｐゴシック" panose="020B0600070205080204" pitchFamily="34" charset="-128"/>
              </a:rPr>
              <a:t>	           50                                 1</a:t>
            </a:r>
            <a:endParaRPr lang="en-US" altLang="en-US" sz="1900" dirty="0">
              <a:effectLst>
                <a:outerShdw blurRad="38100" dist="38100" dir="2700000" algn="tl">
                  <a:srgbClr val="0064E2"/>
                </a:outerShdw>
              </a:effectLst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3534</TotalTime>
  <Words>1114</Words>
  <Application>Microsoft Macintosh PowerPoint</Application>
  <PresentationFormat>On-screen Show (4:3)</PresentationFormat>
  <Paragraphs>181</Paragraphs>
  <Slides>33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Verdana</vt:lpstr>
      <vt:lpstr>ＭＳ Ｐゴシック</vt:lpstr>
      <vt:lpstr>Arial</vt:lpstr>
      <vt:lpstr>Corbel</vt:lpstr>
      <vt:lpstr>Wingdings</vt:lpstr>
      <vt:lpstr>Times New Roman</vt:lpstr>
      <vt:lpstr>Focus</vt:lpstr>
      <vt:lpstr>Picture (Enhanced Metafile)</vt:lpstr>
      <vt:lpstr> Univariate Statistics</vt:lpstr>
      <vt:lpstr>Basic Statistical Principles</vt:lpstr>
      <vt:lpstr>Central tendency</vt:lpstr>
      <vt:lpstr>Frequency distributions</vt:lpstr>
      <vt:lpstr>Frequency Distribution Example</vt:lpstr>
      <vt:lpstr>Frequency Distribution Example</vt:lpstr>
      <vt:lpstr>Mode</vt:lpstr>
      <vt:lpstr>Median</vt:lpstr>
      <vt:lpstr>Mean</vt:lpstr>
      <vt:lpstr>Skewed distributions</vt:lpstr>
      <vt:lpstr>The Normal Curve</vt:lpstr>
      <vt:lpstr>Importance of the Normal Curve</vt:lpstr>
      <vt:lpstr>Positive and negative skews</vt:lpstr>
      <vt:lpstr>Positive Skew Example</vt:lpstr>
      <vt:lpstr>Negative Skew Example</vt:lpstr>
      <vt:lpstr>Correcting for skewed distributions</vt:lpstr>
      <vt:lpstr>Dispersion</vt:lpstr>
      <vt:lpstr>Dispersion Measures</vt:lpstr>
      <vt:lpstr>Range</vt:lpstr>
      <vt:lpstr>Standard Deviation and Variance</vt:lpstr>
      <vt:lpstr>Standard Deviation</vt:lpstr>
      <vt:lpstr>Standard Deviation and Variance: Measures of Dispersion</vt:lpstr>
      <vt:lpstr>Standardization</vt:lpstr>
      <vt:lpstr>Standardization and Normal Curve</vt:lpstr>
      <vt:lpstr>Functions of Standardization</vt:lpstr>
      <vt:lpstr>Steps in Statistics</vt:lpstr>
      <vt:lpstr>Steps in Calculating Standard Deviation</vt:lpstr>
      <vt:lpstr>Formula for Standard Deviation</vt:lpstr>
      <vt:lpstr>Example of Calculation (sd)</vt:lpstr>
      <vt:lpstr>Calculating Variance</vt:lpstr>
      <vt:lpstr>Standardizing and Variable Comparability Example</vt:lpstr>
      <vt:lpstr>Standardizing and Variable Comparability Example</vt:lpstr>
      <vt:lpstr>Standardizing and Within Group Comparability</vt:lpstr>
    </vt:vector>
  </TitlesOfParts>
  <Company>Dell Computer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Argument</dc:title>
  <dc:creator>Preferred Customer</dc:creator>
  <cp:lastModifiedBy>Dhavan Shah</cp:lastModifiedBy>
  <cp:revision>376</cp:revision>
  <dcterms:created xsi:type="dcterms:W3CDTF">2009-04-14T09:24:50Z</dcterms:created>
  <dcterms:modified xsi:type="dcterms:W3CDTF">2022-11-15T04:12:12Z</dcterms:modified>
</cp:coreProperties>
</file>