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sldIdLst>
    <p:sldId id="389" r:id="rId2"/>
    <p:sldId id="400" r:id="rId3"/>
    <p:sldId id="401" r:id="rId4"/>
    <p:sldId id="402" r:id="rId5"/>
    <p:sldId id="403" r:id="rId6"/>
    <p:sldId id="404" r:id="rId7"/>
    <p:sldId id="405" r:id="rId8"/>
    <p:sldId id="406" r:id="rId9"/>
    <p:sldId id="407" r:id="rId10"/>
    <p:sldId id="408" r:id="rId11"/>
    <p:sldId id="432" r:id="rId12"/>
    <p:sldId id="433" r:id="rId13"/>
    <p:sldId id="434" r:id="rId14"/>
    <p:sldId id="409" r:id="rId15"/>
    <p:sldId id="415" r:id="rId16"/>
    <p:sldId id="411" r:id="rId17"/>
    <p:sldId id="413" r:id="rId18"/>
    <p:sldId id="412" r:id="rId19"/>
    <p:sldId id="416" r:id="rId20"/>
    <p:sldId id="417" r:id="rId21"/>
    <p:sldId id="418" r:id="rId22"/>
    <p:sldId id="419" r:id="rId23"/>
    <p:sldId id="430" r:id="rId24"/>
    <p:sldId id="431" r:id="rId25"/>
    <p:sldId id="435" r:id="rId26"/>
    <p:sldId id="420" r:id="rId27"/>
    <p:sldId id="421" r:id="rId28"/>
    <p:sldId id="429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8"/>
  </p:normalViewPr>
  <p:slideViewPr>
    <p:cSldViewPr>
      <p:cViewPr varScale="1">
        <p:scale>
          <a:sx n="92" d="100"/>
          <a:sy n="92" d="100"/>
        </p:scale>
        <p:origin x="14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13975A-EF60-324A-9AA2-22D4E534F8FD}" type="doc">
      <dgm:prSet loTypeId="urn:microsoft.com/office/officeart/2005/8/layout/hierarchy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F656E5-C2C6-8043-ABF6-2713E678C8B0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>
              <a:solidFill>
                <a:schemeClr val="bg2"/>
              </a:solidFill>
            </a:rPr>
            <a:t>Sample</a:t>
          </a:r>
        </a:p>
      </dgm:t>
    </dgm:pt>
    <dgm:pt modelId="{4CB1EDDA-B0A0-5349-A9EC-11B46DB89AEA}" type="parTrans" cxnId="{3FC9DD07-217B-E24F-9855-D5C91A1C4127}">
      <dgm:prSet/>
      <dgm:spPr/>
      <dgm:t>
        <a:bodyPr/>
        <a:lstStyle/>
        <a:p>
          <a:endParaRPr lang="en-US"/>
        </a:p>
      </dgm:t>
    </dgm:pt>
    <dgm:pt modelId="{9A352D5C-A159-B64E-A183-53E845A1B295}" type="sibTrans" cxnId="{3FC9DD07-217B-E24F-9855-D5C91A1C4127}">
      <dgm:prSet/>
      <dgm:spPr/>
      <dgm:t>
        <a:bodyPr/>
        <a:lstStyle/>
        <a:p>
          <a:endParaRPr lang="en-US"/>
        </a:p>
      </dgm:t>
    </dgm:pt>
    <dgm:pt modelId="{43629FED-899B-BD4B-90A5-0217337138BE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Survey Form A</a:t>
          </a:r>
        </a:p>
      </dgm:t>
    </dgm:pt>
    <dgm:pt modelId="{6F4F2452-62C4-B54C-A4A3-0F800E9499BC}" type="parTrans" cxnId="{F3164CB3-1724-7F42-9227-B650DC782BE9}">
      <dgm:prSet/>
      <dgm:spPr/>
      <dgm:t>
        <a:bodyPr/>
        <a:lstStyle/>
        <a:p>
          <a:endParaRPr lang="en-US"/>
        </a:p>
      </dgm:t>
    </dgm:pt>
    <dgm:pt modelId="{99771E81-9E43-9C44-ABE7-BB6D574F93E3}" type="sibTrans" cxnId="{F3164CB3-1724-7F42-9227-B650DC782BE9}">
      <dgm:prSet/>
      <dgm:spPr/>
      <dgm:t>
        <a:bodyPr/>
        <a:lstStyle/>
        <a:p>
          <a:endParaRPr lang="en-US"/>
        </a:p>
      </dgm:t>
    </dgm:pt>
    <dgm:pt modelId="{99567C19-EB74-B44A-8432-B1F0DD28D6EA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Survey Form B</a:t>
          </a:r>
        </a:p>
      </dgm:t>
    </dgm:pt>
    <dgm:pt modelId="{6A80372B-35D5-4F49-82B3-9A4A11A3A3AB}" type="parTrans" cxnId="{83EF2D37-5611-BA4C-9297-027F0B5157FD}">
      <dgm:prSet/>
      <dgm:spPr/>
      <dgm:t>
        <a:bodyPr/>
        <a:lstStyle/>
        <a:p>
          <a:endParaRPr lang="en-US"/>
        </a:p>
      </dgm:t>
    </dgm:pt>
    <dgm:pt modelId="{B31A83F3-7B5A-5542-80F9-410E32D454A3}" type="sibTrans" cxnId="{83EF2D37-5611-BA4C-9297-027F0B5157FD}">
      <dgm:prSet/>
      <dgm:spPr/>
      <dgm:t>
        <a:bodyPr/>
        <a:lstStyle/>
        <a:p>
          <a:endParaRPr lang="en-US"/>
        </a:p>
      </dgm:t>
    </dgm:pt>
    <dgm:pt modelId="{64C46DA5-AF88-8344-8104-27815F9249EF}">
      <dgm:prSet phldrT="[Text]"/>
      <dgm:spPr/>
      <dgm:t>
        <a:bodyPr/>
        <a:lstStyle/>
        <a:p>
          <a:r>
            <a:rPr lang="en-US" dirty="0"/>
            <a:t>Sample from population of interest or draw a convenience sample</a:t>
          </a:r>
        </a:p>
      </dgm:t>
    </dgm:pt>
    <dgm:pt modelId="{7F9A52A8-6FD9-AE49-8EE9-2A947E241DDA}" type="parTrans" cxnId="{42CAEFC3-D545-2941-BB31-D80CA2BA55D2}">
      <dgm:prSet/>
      <dgm:spPr/>
      <dgm:t>
        <a:bodyPr/>
        <a:lstStyle/>
        <a:p>
          <a:endParaRPr lang="en-US"/>
        </a:p>
      </dgm:t>
    </dgm:pt>
    <dgm:pt modelId="{86B57B18-C69D-C240-BEF6-B1629D4927A1}" type="sibTrans" cxnId="{42CAEFC3-D545-2941-BB31-D80CA2BA55D2}">
      <dgm:prSet/>
      <dgm:spPr/>
      <dgm:t>
        <a:bodyPr/>
        <a:lstStyle/>
        <a:p>
          <a:endParaRPr lang="en-US"/>
        </a:p>
      </dgm:t>
    </dgm:pt>
    <dgm:pt modelId="{A8ABB699-70BF-AE4D-834E-1AFEA56CF666}">
      <dgm:prSet phldrT="[Text]"/>
      <dgm:spPr/>
      <dgm:t>
        <a:bodyPr/>
        <a:lstStyle/>
        <a:p>
          <a:r>
            <a:rPr lang="en-US" dirty="0"/>
            <a:t>Randomly assign participants to experimental conditions</a:t>
          </a:r>
        </a:p>
      </dgm:t>
    </dgm:pt>
    <dgm:pt modelId="{77435C0E-667F-0E49-BDC1-629C1CD20BE0}" type="parTrans" cxnId="{A563D7FE-43FC-CD42-94FB-E8CD5C1CB01F}">
      <dgm:prSet/>
      <dgm:spPr/>
      <dgm:t>
        <a:bodyPr/>
        <a:lstStyle/>
        <a:p>
          <a:endParaRPr lang="en-US"/>
        </a:p>
      </dgm:t>
    </dgm:pt>
    <dgm:pt modelId="{6D5FCC0F-C470-3945-9BAF-279630AADCEC}" type="sibTrans" cxnId="{A563D7FE-43FC-CD42-94FB-E8CD5C1CB01F}">
      <dgm:prSet/>
      <dgm:spPr/>
      <dgm:t>
        <a:bodyPr/>
        <a:lstStyle/>
        <a:p>
          <a:endParaRPr lang="en-US"/>
        </a:p>
      </dgm:t>
    </dgm:pt>
    <dgm:pt modelId="{528AB6CF-AA48-504F-925A-31C91FA375B9}">
      <dgm:prSet phldrT="[Text]"/>
      <dgm:spPr/>
      <dgm:t>
        <a:bodyPr/>
        <a:lstStyle/>
        <a:p>
          <a:r>
            <a:rPr lang="en-US" dirty="0"/>
            <a:t>Administer dependent measures and calculate within-group average estimates on Y</a:t>
          </a:r>
        </a:p>
      </dgm:t>
    </dgm:pt>
    <dgm:pt modelId="{9DCE0EC6-F52F-414C-8168-331DF94F9708}" type="parTrans" cxnId="{F1BE2B8D-D914-5240-A827-D48CD32A77DC}">
      <dgm:prSet/>
      <dgm:spPr/>
      <dgm:t>
        <a:bodyPr/>
        <a:lstStyle/>
        <a:p>
          <a:endParaRPr lang="en-US"/>
        </a:p>
      </dgm:t>
    </dgm:pt>
    <dgm:pt modelId="{F552B02F-F579-214C-8363-29A22608BD64}" type="sibTrans" cxnId="{F1BE2B8D-D914-5240-A827-D48CD32A77DC}">
      <dgm:prSet/>
      <dgm:spPr/>
      <dgm:t>
        <a:bodyPr/>
        <a:lstStyle/>
        <a:p>
          <a:endParaRPr lang="en-US"/>
        </a:p>
      </dgm:t>
    </dgm:pt>
    <dgm:pt modelId="{6326A3EA-58EF-7646-9736-D33172E2D3A2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Treatment influences independent variable of interest (X)</a:t>
          </a:r>
        </a:p>
      </dgm:t>
    </dgm:pt>
    <dgm:pt modelId="{0362C7C9-CDA0-3B47-BBAA-63167D3D5CE1}" type="parTrans" cxnId="{32597015-A49B-1B41-A9FF-0A5F9B538A24}">
      <dgm:prSet/>
      <dgm:spPr/>
      <dgm:t>
        <a:bodyPr/>
        <a:lstStyle/>
        <a:p>
          <a:endParaRPr lang="en-US"/>
        </a:p>
      </dgm:t>
    </dgm:pt>
    <dgm:pt modelId="{6134A4A1-4D24-6F41-B8BF-990F86FE68AD}" type="sibTrans" cxnId="{32597015-A49B-1B41-A9FF-0A5F9B538A24}">
      <dgm:prSet/>
      <dgm:spPr/>
      <dgm:t>
        <a:bodyPr/>
        <a:lstStyle/>
        <a:p>
          <a:endParaRPr lang="en-US"/>
        </a:p>
      </dgm:t>
    </dgm:pt>
    <dgm:pt modelId="{B3B13BB5-FF33-E040-A82C-705758A22F74}">
      <dgm:prSet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Form B induces X</a:t>
          </a:r>
          <a:r>
            <a:rPr lang="en-US" baseline="-25000" dirty="0">
              <a:solidFill>
                <a:schemeClr val="bg2"/>
              </a:solidFill>
            </a:rPr>
            <a:t>B</a:t>
          </a:r>
        </a:p>
      </dgm:t>
    </dgm:pt>
    <dgm:pt modelId="{C1217F79-FCD4-1A48-9F6A-97FEA6BAA6C1}" type="parTrans" cxnId="{F7CB5D36-5B92-BC45-95AC-3703C236A0C5}">
      <dgm:prSet/>
      <dgm:spPr/>
      <dgm:t>
        <a:bodyPr/>
        <a:lstStyle/>
        <a:p>
          <a:endParaRPr lang="en-US"/>
        </a:p>
      </dgm:t>
    </dgm:pt>
    <dgm:pt modelId="{F8F40E0F-8DCC-FC46-8C78-C2552A0E5B86}" type="sibTrans" cxnId="{F7CB5D36-5B92-BC45-95AC-3703C236A0C5}">
      <dgm:prSet/>
      <dgm:spPr/>
      <dgm:t>
        <a:bodyPr/>
        <a:lstStyle/>
        <a:p>
          <a:endParaRPr lang="en-US"/>
        </a:p>
      </dgm:t>
    </dgm:pt>
    <dgm:pt modelId="{A363079F-2277-6E42-9150-BFED342805AF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Form A induces X</a:t>
          </a:r>
          <a:r>
            <a:rPr lang="en-US" baseline="-25000" dirty="0">
              <a:solidFill>
                <a:schemeClr val="bg2"/>
              </a:solidFill>
            </a:rPr>
            <a:t>A</a:t>
          </a:r>
        </a:p>
      </dgm:t>
    </dgm:pt>
    <dgm:pt modelId="{219FB208-B29D-864F-893B-43663B3DAF80}" type="parTrans" cxnId="{4D75B624-3C53-F141-8E76-5AA1910F31EE}">
      <dgm:prSet/>
      <dgm:spPr/>
      <dgm:t>
        <a:bodyPr/>
        <a:lstStyle/>
        <a:p>
          <a:endParaRPr lang="en-US"/>
        </a:p>
      </dgm:t>
    </dgm:pt>
    <dgm:pt modelId="{625F7C69-FCBF-0F4A-968D-81F3ADA38E1F}" type="sibTrans" cxnId="{4D75B624-3C53-F141-8E76-5AA1910F31EE}">
      <dgm:prSet/>
      <dgm:spPr/>
      <dgm:t>
        <a:bodyPr/>
        <a:lstStyle/>
        <a:p>
          <a:endParaRPr lang="en-US"/>
        </a:p>
      </dgm:t>
    </dgm:pt>
    <dgm:pt modelId="{BF1BCDA5-EF67-6745-8E04-A579ABEE6146}">
      <dgm:prSet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Measure Y, obtain Y</a:t>
          </a:r>
          <a:r>
            <a:rPr lang="en-US" baseline="-25000" dirty="0">
              <a:solidFill>
                <a:schemeClr val="bg2"/>
              </a:solidFill>
            </a:rPr>
            <a:t>B</a:t>
          </a:r>
        </a:p>
      </dgm:t>
    </dgm:pt>
    <dgm:pt modelId="{82F7E074-66FF-EF49-AE7F-6DCF2CFF986F}" type="parTrans" cxnId="{C0594967-2A50-934E-B1EB-D530A70891F4}">
      <dgm:prSet/>
      <dgm:spPr/>
      <dgm:t>
        <a:bodyPr/>
        <a:lstStyle/>
        <a:p>
          <a:endParaRPr lang="en-US"/>
        </a:p>
      </dgm:t>
    </dgm:pt>
    <dgm:pt modelId="{E67A62B0-D38D-1743-A03D-C6CF49822D73}" type="sibTrans" cxnId="{C0594967-2A50-934E-B1EB-D530A70891F4}">
      <dgm:prSet/>
      <dgm:spPr/>
      <dgm:t>
        <a:bodyPr/>
        <a:lstStyle/>
        <a:p>
          <a:endParaRPr lang="en-US"/>
        </a:p>
      </dgm:t>
    </dgm:pt>
    <dgm:pt modelId="{9A0C8EAF-B2DE-E54A-A748-C085307077EC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Measure Y, obtain Y</a:t>
          </a:r>
          <a:r>
            <a:rPr lang="en-US" baseline="-25000" dirty="0">
              <a:solidFill>
                <a:schemeClr val="bg2"/>
              </a:solidFill>
            </a:rPr>
            <a:t>A</a:t>
          </a:r>
        </a:p>
      </dgm:t>
    </dgm:pt>
    <dgm:pt modelId="{4A80BE7B-514A-424A-9E7C-A6497D080BC3}" type="parTrans" cxnId="{839B855C-3B39-434B-B808-2BEEE5526647}">
      <dgm:prSet/>
      <dgm:spPr/>
      <dgm:t>
        <a:bodyPr/>
        <a:lstStyle/>
        <a:p>
          <a:endParaRPr lang="en-US"/>
        </a:p>
      </dgm:t>
    </dgm:pt>
    <dgm:pt modelId="{8EAF1E06-6A19-234E-A7E6-221FDC8F77F4}" type="sibTrans" cxnId="{839B855C-3B39-434B-B808-2BEEE5526647}">
      <dgm:prSet/>
      <dgm:spPr/>
      <dgm:t>
        <a:bodyPr/>
        <a:lstStyle/>
        <a:p>
          <a:endParaRPr lang="en-US"/>
        </a:p>
      </dgm:t>
    </dgm:pt>
    <dgm:pt modelId="{4D7858C2-5481-4D47-B7D7-00B013849D36}">
      <dgm:prSet/>
      <dgm:spPr/>
      <dgm:t>
        <a:bodyPr/>
        <a:lstStyle/>
        <a:p>
          <a:r>
            <a:rPr lang="en-US" dirty="0"/>
            <a:t>Analysis: Estimate average treatment effect</a:t>
          </a:r>
        </a:p>
      </dgm:t>
    </dgm:pt>
    <dgm:pt modelId="{5A295E96-339F-864C-B2CB-8A71B2304472}" type="parTrans" cxnId="{E9C336CA-0057-4446-B245-99366D111663}">
      <dgm:prSet/>
      <dgm:spPr/>
      <dgm:t>
        <a:bodyPr/>
        <a:lstStyle/>
        <a:p>
          <a:endParaRPr lang="en-US"/>
        </a:p>
      </dgm:t>
    </dgm:pt>
    <dgm:pt modelId="{76FAEA83-B00E-F246-97D1-E3D71CE818AB}" type="sibTrans" cxnId="{E9C336CA-0057-4446-B245-99366D111663}">
      <dgm:prSet/>
      <dgm:spPr/>
      <dgm:t>
        <a:bodyPr/>
        <a:lstStyle/>
        <a:p>
          <a:endParaRPr lang="en-US"/>
        </a:p>
      </dgm:t>
    </dgm:pt>
    <dgm:pt modelId="{AA8137CE-D2C1-824A-80A1-894948B6110B}">
      <dgm:prSet/>
      <dgm:spPr/>
      <dgm:t>
        <a:bodyPr/>
        <a:lstStyle/>
        <a:p>
          <a:r>
            <a:rPr lang="en-US" baseline="0" dirty="0">
              <a:solidFill>
                <a:schemeClr val="bg2"/>
              </a:solidFill>
            </a:rPr>
            <a:t>ATE = Y</a:t>
          </a:r>
          <a:r>
            <a:rPr lang="en-US" baseline="-25000" dirty="0">
              <a:solidFill>
                <a:schemeClr val="bg2"/>
              </a:solidFill>
            </a:rPr>
            <a:t>A</a:t>
          </a:r>
          <a:r>
            <a:rPr lang="en-US" baseline="0" dirty="0">
              <a:solidFill>
                <a:schemeClr val="bg2"/>
              </a:solidFill>
            </a:rPr>
            <a:t> - Y</a:t>
          </a:r>
          <a:r>
            <a:rPr lang="en-US" baseline="-25000" dirty="0">
              <a:solidFill>
                <a:schemeClr val="bg2"/>
              </a:solidFill>
            </a:rPr>
            <a:t>B</a:t>
          </a:r>
        </a:p>
      </dgm:t>
    </dgm:pt>
    <dgm:pt modelId="{07EE768C-1A64-8444-BB7A-96745A1123DE}" type="parTrans" cxnId="{86BF4E92-44F3-DB45-967B-902EE628AB32}">
      <dgm:prSet/>
      <dgm:spPr/>
      <dgm:t>
        <a:bodyPr/>
        <a:lstStyle/>
        <a:p>
          <a:endParaRPr lang="en-US"/>
        </a:p>
      </dgm:t>
    </dgm:pt>
    <dgm:pt modelId="{43B7ADF0-44C8-234E-BFB5-F823749E9E6A}" type="sibTrans" cxnId="{86BF4E92-44F3-DB45-967B-902EE628AB32}">
      <dgm:prSet/>
      <dgm:spPr/>
      <dgm:t>
        <a:bodyPr/>
        <a:lstStyle/>
        <a:p>
          <a:endParaRPr lang="en-US"/>
        </a:p>
      </dgm:t>
    </dgm:pt>
    <dgm:pt modelId="{8D65DA44-4DB7-244F-8D43-14AE66E3B82C}" type="pres">
      <dgm:prSet presAssocID="{0213975A-EF60-324A-9AA2-22D4E534F8F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A97298A-3DC1-F34E-AB74-A2C488B2D52B}" type="pres">
      <dgm:prSet presAssocID="{0213975A-EF60-324A-9AA2-22D4E534F8FD}" presName="hierFlow" presStyleCnt="0"/>
      <dgm:spPr/>
    </dgm:pt>
    <dgm:pt modelId="{5641BC69-BCEE-5448-94AF-8853688BD646}" type="pres">
      <dgm:prSet presAssocID="{0213975A-EF60-324A-9AA2-22D4E534F8FD}" presName="firstBuf" presStyleCnt="0"/>
      <dgm:spPr/>
    </dgm:pt>
    <dgm:pt modelId="{7BD39BD6-AF2C-F54F-9A22-B504166723D5}" type="pres">
      <dgm:prSet presAssocID="{0213975A-EF60-324A-9AA2-22D4E534F8F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B491E8F-D09F-5444-A1DA-7D5F375FAB28}" type="pres">
      <dgm:prSet presAssocID="{8FF656E5-C2C6-8043-ABF6-2713E678C8B0}" presName="Name17" presStyleCnt="0"/>
      <dgm:spPr/>
    </dgm:pt>
    <dgm:pt modelId="{512B4971-EA5A-3648-B52B-C09FB411905F}" type="pres">
      <dgm:prSet presAssocID="{8FF656E5-C2C6-8043-ABF6-2713E678C8B0}" presName="level1Shape" presStyleLbl="node0" presStyleIdx="0" presStyleCnt="1">
        <dgm:presLayoutVars>
          <dgm:chPref val="3"/>
        </dgm:presLayoutVars>
      </dgm:prSet>
      <dgm:spPr/>
    </dgm:pt>
    <dgm:pt modelId="{589506A6-A829-8E4B-B0C2-5179D5FD6676}" type="pres">
      <dgm:prSet presAssocID="{8FF656E5-C2C6-8043-ABF6-2713E678C8B0}" presName="hierChild2" presStyleCnt="0"/>
      <dgm:spPr/>
    </dgm:pt>
    <dgm:pt modelId="{AA6F3670-3C6B-9B42-8D80-8371DECA43A4}" type="pres">
      <dgm:prSet presAssocID="{6F4F2452-62C4-B54C-A4A3-0F800E9499BC}" presName="Name25" presStyleLbl="parChTrans1D2" presStyleIdx="0" presStyleCnt="2"/>
      <dgm:spPr/>
    </dgm:pt>
    <dgm:pt modelId="{F295C598-5C07-BE4B-9F16-40EAEBF38463}" type="pres">
      <dgm:prSet presAssocID="{6F4F2452-62C4-B54C-A4A3-0F800E9499BC}" presName="connTx" presStyleLbl="parChTrans1D2" presStyleIdx="0" presStyleCnt="2"/>
      <dgm:spPr/>
    </dgm:pt>
    <dgm:pt modelId="{5B1497B3-AF5C-9C48-9A12-49925D2952F2}" type="pres">
      <dgm:prSet presAssocID="{43629FED-899B-BD4B-90A5-0217337138BE}" presName="Name30" presStyleCnt="0"/>
      <dgm:spPr/>
    </dgm:pt>
    <dgm:pt modelId="{DD5585A6-65A9-CD4F-93F5-342EE8260EAF}" type="pres">
      <dgm:prSet presAssocID="{43629FED-899B-BD4B-90A5-0217337138BE}" presName="level2Shape" presStyleLbl="node2" presStyleIdx="0" presStyleCnt="2"/>
      <dgm:spPr/>
    </dgm:pt>
    <dgm:pt modelId="{E22221AB-B6B7-4F46-982A-3C6EB74225EF}" type="pres">
      <dgm:prSet presAssocID="{43629FED-899B-BD4B-90A5-0217337138BE}" presName="hierChild3" presStyleCnt="0"/>
      <dgm:spPr/>
    </dgm:pt>
    <dgm:pt modelId="{431B18FF-B9DB-F641-A775-1B95C9620C23}" type="pres">
      <dgm:prSet presAssocID="{219FB208-B29D-864F-893B-43663B3DAF80}" presName="Name25" presStyleLbl="parChTrans1D3" presStyleIdx="0" presStyleCnt="2"/>
      <dgm:spPr/>
    </dgm:pt>
    <dgm:pt modelId="{F8AB6311-CAA6-1F42-A3F5-7F5C222E1965}" type="pres">
      <dgm:prSet presAssocID="{219FB208-B29D-864F-893B-43663B3DAF80}" presName="connTx" presStyleLbl="parChTrans1D3" presStyleIdx="0" presStyleCnt="2"/>
      <dgm:spPr/>
    </dgm:pt>
    <dgm:pt modelId="{EA14E386-4801-1B41-A788-9C7BFCE20F57}" type="pres">
      <dgm:prSet presAssocID="{A363079F-2277-6E42-9150-BFED342805AF}" presName="Name30" presStyleCnt="0"/>
      <dgm:spPr/>
    </dgm:pt>
    <dgm:pt modelId="{7C1F253B-BCB5-E84A-9225-C586AAFE87E5}" type="pres">
      <dgm:prSet presAssocID="{A363079F-2277-6E42-9150-BFED342805AF}" presName="level2Shape" presStyleLbl="node3" presStyleIdx="0" presStyleCnt="2" custLinFactNeighborX="-229" custLinFactNeighborY="-60643"/>
      <dgm:spPr/>
    </dgm:pt>
    <dgm:pt modelId="{54152C89-30EB-F246-9193-FCC6DDFF3705}" type="pres">
      <dgm:prSet presAssocID="{A363079F-2277-6E42-9150-BFED342805AF}" presName="hierChild3" presStyleCnt="0"/>
      <dgm:spPr/>
    </dgm:pt>
    <dgm:pt modelId="{3085DC35-4212-C349-830D-79148B99EDD0}" type="pres">
      <dgm:prSet presAssocID="{4A80BE7B-514A-424A-9E7C-A6497D080BC3}" presName="Name25" presStyleLbl="parChTrans1D4" presStyleIdx="0" presStyleCnt="3"/>
      <dgm:spPr/>
    </dgm:pt>
    <dgm:pt modelId="{C356498D-56B8-7E42-8B17-E817F5641C1F}" type="pres">
      <dgm:prSet presAssocID="{4A80BE7B-514A-424A-9E7C-A6497D080BC3}" presName="connTx" presStyleLbl="parChTrans1D4" presStyleIdx="0" presStyleCnt="3"/>
      <dgm:spPr/>
    </dgm:pt>
    <dgm:pt modelId="{67712371-229B-C744-BD8D-01C56E6405B9}" type="pres">
      <dgm:prSet presAssocID="{9A0C8EAF-B2DE-E54A-A748-C085307077EC}" presName="Name30" presStyleCnt="0"/>
      <dgm:spPr/>
    </dgm:pt>
    <dgm:pt modelId="{DE73D3E6-2F2F-1F4B-AD69-4D6CF0A984D9}" type="pres">
      <dgm:prSet presAssocID="{9A0C8EAF-B2DE-E54A-A748-C085307077EC}" presName="level2Shape" presStyleLbl="node4" presStyleIdx="0" presStyleCnt="3"/>
      <dgm:spPr/>
    </dgm:pt>
    <dgm:pt modelId="{78A4E29E-BC63-CD46-A5E8-7D45B31E1164}" type="pres">
      <dgm:prSet presAssocID="{9A0C8EAF-B2DE-E54A-A748-C085307077EC}" presName="hierChild3" presStyleCnt="0"/>
      <dgm:spPr/>
    </dgm:pt>
    <dgm:pt modelId="{9AFAF636-8F88-0143-B7AD-49DE2CCFF665}" type="pres">
      <dgm:prSet presAssocID="{6A80372B-35D5-4F49-82B3-9A4A11A3A3AB}" presName="Name25" presStyleLbl="parChTrans1D2" presStyleIdx="1" presStyleCnt="2"/>
      <dgm:spPr/>
    </dgm:pt>
    <dgm:pt modelId="{D49246BB-DC4A-314E-A0C4-427392C1CC69}" type="pres">
      <dgm:prSet presAssocID="{6A80372B-35D5-4F49-82B3-9A4A11A3A3AB}" presName="connTx" presStyleLbl="parChTrans1D2" presStyleIdx="1" presStyleCnt="2"/>
      <dgm:spPr/>
    </dgm:pt>
    <dgm:pt modelId="{E9B742FD-DEE1-8D48-9BEC-A58E77200F19}" type="pres">
      <dgm:prSet presAssocID="{99567C19-EB74-B44A-8432-B1F0DD28D6EA}" presName="Name30" presStyleCnt="0"/>
      <dgm:spPr/>
    </dgm:pt>
    <dgm:pt modelId="{5543EF98-58A6-1740-9572-10004F37284B}" type="pres">
      <dgm:prSet presAssocID="{99567C19-EB74-B44A-8432-B1F0DD28D6EA}" presName="level2Shape" presStyleLbl="node2" presStyleIdx="1" presStyleCnt="2"/>
      <dgm:spPr/>
    </dgm:pt>
    <dgm:pt modelId="{2CAD5500-7465-6E48-9E92-B1F3BCF860EE}" type="pres">
      <dgm:prSet presAssocID="{99567C19-EB74-B44A-8432-B1F0DD28D6EA}" presName="hierChild3" presStyleCnt="0"/>
      <dgm:spPr/>
    </dgm:pt>
    <dgm:pt modelId="{D2DE9115-7752-F74C-9AF9-6DC79CA9D5D3}" type="pres">
      <dgm:prSet presAssocID="{C1217F79-FCD4-1A48-9F6A-97FEA6BAA6C1}" presName="Name25" presStyleLbl="parChTrans1D3" presStyleIdx="1" presStyleCnt="2"/>
      <dgm:spPr/>
    </dgm:pt>
    <dgm:pt modelId="{FFCCAE43-27BF-3844-8965-9732DAA90DB3}" type="pres">
      <dgm:prSet presAssocID="{C1217F79-FCD4-1A48-9F6A-97FEA6BAA6C1}" presName="connTx" presStyleLbl="parChTrans1D3" presStyleIdx="1" presStyleCnt="2"/>
      <dgm:spPr/>
    </dgm:pt>
    <dgm:pt modelId="{14182619-51C6-8347-A54E-F40E8FEEE0FE}" type="pres">
      <dgm:prSet presAssocID="{B3B13BB5-FF33-E040-A82C-705758A22F74}" presName="Name30" presStyleCnt="0"/>
      <dgm:spPr/>
    </dgm:pt>
    <dgm:pt modelId="{2B7357F5-A639-3743-9BD8-67236387F495}" type="pres">
      <dgm:prSet presAssocID="{B3B13BB5-FF33-E040-A82C-705758A22F74}" presName="level2Shape" presStyleLbl="node3" presStyleIdx="1" presStyleCnt="2" custLinFactNeighborY="-58441"/>
      <dgm:spPr/>
    </dgm:pt>
    <dgm:pt modelId="{AE20CF44-5AD8-8D4D-B9C3-C6A41310FB84}" type="pres">
      <dgm:prSet presAssocID="{B3B13BB5-FF33-E040-A82C-705758A22F74}" presName="hierChild3" presStyleCnt="0"/>
      <dgm:spPr/>
    </dgm:pt>
    <dgm:pt modelId="{BC9BE3D8-4C8F-C049-B91A-FFA0974CEF55}" type="pres">
      <dgm:prSet presAssocID="{82F7E074-66FF-EF49-AE7F-6DCF2CFF986F}" presName="Name25" presStyleLbl="parChTrans1D4" presStyleIdx="1" presStyleCnt="3"/>
      <dgm:spPr/>
    </dgm:pt>
    <dgm:pt modelId="{892281BB-AF5D-934D-A7B9-4511F97A663D}" type="pres">
      <dgm:prSet presAssocID="{82F7E074-66FF-EF49-AE7F-6DCF2CFF986F}" presName="connTx" presStyleLbl="parChTrans1D4" presStyleIdx="1" presStyleCnt="3"/>
      <dgm:spPr/>
    </dgm:pt>
    <dgm:pt modelId="{C3C1D5CE-9123-CF42-B499-EB37A371FA1D}" type="pres">
      <dgm:prSet presAssocID="{BF1BCDA5-EF67-6745-8E04-A579ABEE6146}" presName="Name30" presStyleCnt="0"/>
      <dgm:spPr/>
    </dgm:pt>
    <dgm:pt modelId="{76BC2D62-6BF8-A048-BA2B-7BC502D31F97}" type="pres">
      <dgm:prSet presAssocID="{BF1BCDA5-EF67-6745-8E04-A579ABEE6146}" presName="level2Shape" presStyleLbl="node4" presStyleIdx="1" presStyleCnt="3" custLinFactNeighborY="13366"/>
      <dgm:spPr/>
    </dgm:pt>
    <dgm:pt modelId="{16764178-AE04-6741-A8DA-E8703C9A52EF}" type="pres">
      <dgm:prSet presAssocID="{BF1BCDA5-EF67-6745-8E04-A579ABEE6146}" presName="hierChild3" presStyleCnt="0"/>
      <dgm:spPr/>
    </dgm:pt>
    <dgm:pt modelId="{C2B5CDC2-14DE-2B44-B44A-64AEBAA91A86}" type="pres">
      <dgm:prSet presAssocID="{07EE768C-1A64-8444-BB7A-96745A1123DE}" presName="Name25" presStyleLbl="parChTrans1D4" presStyleIdx="2" presStyleCnt="3"/>
      <dgm:spPr/>
    </dgm:pt>
    <dgm:pt modelId="{DFA40253-8301-DC4F-964D-C583679E7CE2}" type="pres">
      <dgm:prSet presAssocID="{07EE768C-1A64-8444-BB7A-96745A1123DE}" presName="connTx" presStyleLbl="parChTrans1D4" presStyleIdx="2" presStyleCnt="3"/>
      <dgm:spPr/>
    </dgm:pt>
    <dgm:pt modelId="{78047596-EF79-EA4D-88BA-2D7B65B189E8}" type="pres">
      <dgm:prSet presAssocID="{AA8137CE-D2C1-824A-80A1-894948B6110B}" presName="Name30" presStyleCnt="0"/>
      <dgm:spPr/>
    </dgm:pt>
    <dgm:pt modelId="{CBF060D6-FA9C-CA4B-BF92-1EA718CF136C}" type="pres">
      <dgm:prSet presAssocID="{AA8137CE-D2C1-824A-80A1-894948B6110B}" presName="level2Shape" presStyleLbl="node4" presStyleIdx="2" presStyleCnt="3" custScaleY="73169" custLinFactNeighborX="-171" custLinFactNeighborY="-50389"/>
      <dgm:spPr/>
    </dgm:pt>
    <dgm:pt modelId="{2D9C21C1-10A9-9A4E-89EB-0FCA8B4DB26E}" type="pres">
      <dgm:prSet presAssocID="{AA8137CE-D2C1-824A-80A1-894948B6110B}" presName="hierChild3" presStyleCnt="0"/>
      <dgm:spPr/>
    </dgm:pt>
    <dgm:pt modelId="{F0255B10-82C7-F84D-887A-97ECFB7168B4}" type="pres">
      <dgm:prSet presAssocID="{0213975A-EF60-324A-9AA2-22D4E534F8FD}" presName="bgShapesFlow" presStyleCnt="0"/>
      <dgm:spPr/>
    </dgm:pt>
    <dgm:pt modelId="{B984BD34-7B59-6640-A43D-558EF34AF601}" type="pres">
      <dgm:prSet presAssocID="{64C46DA5-AF88-8344-8104-27815F9249EF}" presName="rectComp" presStyleCnt="0"/>
      <dgm:spPr/>
    </dgm:pt>
    <dgm:pt modelId="{4D1B48A8-423E-3247-885F-6EEE1DA9601C}" type="pres">
      <dgm:prSet presAssocID="{64C46DA5-AF88-8344-8104-27815F9249EF}" presName="bgRect" presStyleLbl="bgShp" presStyleIdx="0" presStyleCnt="5"/>
      <dgm:spPr/>
    </dgm:pt>
    <dgm:pt modelId="{04F178C5-1B2B-FA44-9D1F-96E2290A3AE9}" type="pres">
      <dgm:prSet presAssocID="{64C46DA5-AF88-8344-8104-27815F9249EF}" presName="bgRectTx" presStyleLbl="bgShp" presStyleIdx="0" presStyleCnt="5">
        <dgm:presLayoutVars>
          <dgm:bulletEnabled val="1"/>
        </dgm:presLayoutVars>
      </dgm:prSet>
      <dgm:spPr/>
    </dgm:pt>
    <dgm:pt modelId="{B4DF52A1-170E-8041-BEF5-D5B7EDF20728}" type="pres">
      <dgm:prSet presAssocID="{64C46DA5-AF88-8344-8104-27815F9249EF}" presName="spComp" presStyleCnt="0"/>
      <dgm:spPr/>
    </dgm:pt>
    <dgm:pt modelId="{19A4B505-DFD7-0848-9C50-B47B4F43EB3C}" type="pres">
      <dgm:prSet presAssocID="{64C46DA5-AF88-8344-8104-27815F9249EF}" presName="hSp" presStyleCnt="0"/>
      <dgm:spPr/>
    </dgm:pt>
    <dgm:pt modelId="{F7B3CCEC-5698-814C-9434-EB577C10A9F3}" type="pres">
      <dgm:prSet presAssocID="{A8ABB699-70BF-AE4D-834E-1AFEA56CF666}" presName="rectComp" presStyleCnt="0"/>
      <dgm:spPr/>
    </dgm:pt>
    <dgm:pt modelId="{3AEF596D-BE94-B247-B97B-9B58DD6B6E99}" type="pres">
      <dgm:prSet presAssocID="{A8ABB699-70BF-AE4D-834E-1AFEA56CF666}" presName="bgRect" presStyleLbl="bgShp" presStyleIdx="1" presStyleCnt="5"/>
      <dgm:spPr/>
    </dgm:pt>
    <dgm:pt modelId="{7F0C49C1-A87B-D541-A7B5-524D456B4CD6}" type="pres">
      <dgm:prSet presAssocID="{A8ABB699-70BF-AE4D-834E-1AFEA56CF666}" presName="bgRectTx" presStyleLbl="bgShp" presStyleIdx="1" presStyleCnt="5">
        <dgm:presLayoutVars>
          <dgm:bulletEnabled val="1"/>
        </dgm:presLayoutVars>
      </dgm:prSet>
      <dgm:spPr/>
    </dgm:pt>
    <dgm:pt modelId="{9DC5A51F-6D51-D74E-B33C-3EDFE8BAF309}" type="pres">
      <dgm:prSet presAssocID="{A8ABB699-70BF-AE4D-834E-1AFEA56CF666}" presName="spComp" presStyleCnt="0"/>
      <dgm:spPr/>
    </dgm:pt>
    <dgm:pt modelId="{651AA35A-5D9A-034E-81E7-2F1436AC82F9}" type="pres">
      <dgm:prSet presAssocID="{A8ABB699-70BF-AE4D-834E-1AFEA56CF666}" presName="hSp" presStyleCnt="0"/>
      <dgm:spPr/>
    </dgm:pt>
    <dgm:pt modelId="{028198AA-3443-364D-9214-F93837F65CE5}" type="pres">
      <dgm:prSet presAssocID="{6326A3EA-58EF-7646-9736-D33172E2D3A2}" presName="rectComp" presStyleCnt="0"/>
      <dgm:spPr/>
    </dgm:pt>
    <dgm:pt modelId="{690CB09D-DBF7-B545-BB1B-F04634425A38}" type="pres">
      <dgm:prSet presAssocID="{6326A3EA-58EF-7646-9736-D33172E2D3A2}" presName="bgRect" presStyleLbl="bgShp" presStyleIdx="2" presStyleCnt="5"/>
      <dgm:spPr/>
    </dgm:pt>
    <dgm:pt modelId="{9EFBC4FC-EF68-584B-B892-CBBA2CF87C82}" type="pres">
      <dgm:prSet presAssocID="{6326A3EA-58EF-7646-9736-D33172E2D3A2}" presName="bgRectTx" presStyleLbl="bgShp" presStyleIdx="2" presStyleCnt="5">
        <dgm:presLayoutVars>
          <dgm:bulletEnabled val="1"/>
        </dgm:presLayoutVars>
      </dgm:prSet>
      <dgm:spPr/>
    </dgm:pt>
    <dgm:pt modelId="{2F74C46F-023D-4B49-9ABF-5A114FA84FE2}" type="pres">
      <dgm:prSet presAssocID="{6326A3EA-58EF-7646-9736-D33172E2D3A2}" presName="spComp" presStyleCnt="0"/>
      <dgm:spPr/>
    </dgm:pt>
    <dgm:pt modelId="{4235919C-E282-B746-AFA4-B96ED7051176}" type="pres">
      <dgm:prSet presAssocID="{6326A3EA-58EF-7646-9736-D33172E2D3A2}" presName="hSp" presStyleCnt="0"/>
      <dgm:spPr/>
    </dgm:pt>
    <dgm:pt modelId="{172ABDE0-13C7-084A-98B2-679C279EA024}" type="pres">
      <dgm:prSet presAssocID="{528AB6CF-AA48-504F-925A-31C91FA375B9}" presName="rectComp" presStyleCnt="0"/>
      <dgm:spPr/>
    </dgm:pt>
    <dgm:pt modelId="{1C9F51DB-7368-CB4A-9F54-500D6F99DCDC}" type="pres">
      <dgm:prSet presAssocID="{528AB6CF-AA48-504F-925A-31C91FA375B9}" presName="bgRect" presStyleLbl="bgShp" presStyleIdx="3" presStyleCnt="5"/>
      <dgm:spPr/>
    </dgm:pt>
    <dgm:pt modelId="{854D7730-0FC9-644F-8EEC-4A0BEA68BAE4}" type="pres">
      <dgm:prSet presAssocID="{528AB6CF-AA48-504F-925A-31C91FA375B9}" presName="bgRectTx" presStyleLbl="bgShp" presStyleIdx="3" presStyleCnt="5">
        <dgm:presLayoutVars>
          <dgm:bulletEnabled val="1"/>
        </dgm:presLayoutVars>
      </dgm:prSet>
      <dgm:spPr/>
    </dgm:pt>
    <dgm:pt modelId="{17913CC7-8494-DF45-AE87-5718C046AD3A}" type="pres">
      <dgm:prSet presAssocID="{528AB6CF-AA48-504F-925A-31C91FA375B9}" presName="spComp" presStyleCnt="0"/>
      <dgm:spPr/>
    </dgm:pt>
    <dgm:pt modelId="{04F4EE29-D7DB-D349-AA1A-353F2CCB04EE}" type="pres">
      <dgm:prSet presAssocID="{528AB6CF-AA48-504F-925A-31C91FA375B9}" presName="hSp" presStyleCnt="0"/>
      <dgm:spPr/>
    </dgm:pt>
    <dgm:pt modelId="{4088FF01-33C8-3F4D-A3A1-57784BB0B7A4}" type="pres">
      <dgm:prSet presAssocID="{4D7858C2-5481-4D47-B7D7-00B013849D36}" presName="rectComp" presStyleCnt="0"/>
      <dgm:spPr/>
    </dgm:pt>
    <dgm:pt modelId="{EDD1C16A-D89E-0847-8EDC-37CB6F4C12EB}" type="pres">
      <dgm:prSet presAssocID="{4D7858C2-5481-4D47-B7D7-00B013849D36}" presName="bgRect" presStyleLbl="bgShp" presStyleIdx="4" presStyleCnt="5"/>
      <dgm:spPr/>
    </dgm:pt>
    <dgm:pt modelId="{C5943641-5833-6841-9D83-CBEE12D48965}" type="pres">
      <dgm:prSet presAssocID="{4D7858C2-5481-4D47-B7D7-00B013849D36}" presName="bgRectTx" presStyleLbl="bgShp" presStyleIdx="4" presStyleCnt="5">
        <dgm:presLayoutVars>
          <dgm:bulletEnabled val="1"/>
        </dgm:presLayoutVars>
      </dgm:prSet>
      <dgm:spPr/>
    </dgm:pt>
  </dgm:ptLst>
  <dgm:cxnLst>
    <dgm:cxn modelId="{3FC9DD07-217B-E24F-9855-D5C91A1C4127}" srcId="{0213975A-EF60-324A-9AA2-22D4E534F8FD}" destId="{8FF656E5-C2C6-8043-ABF6-2713E678C8B0}" srcOrd="0" destOrd="0" parTransId="{4CB1EDDA-B0A0-5349-A9EC-11B46DB89AEA}" sibTransId="{9A352D5C-A159-B64E-A183-53E845A1B295}"/>
    <dgm:cxn modelId="{32597015-A49B-1B41-A9FF-0A5F9B538A24}" srcId="{0213975A-EF60-324A-9AA2-22D4E534F8FD}" destId="{6326A3EA-58EF-7646-9736-D33172E2D3A2}" srcOrd="3" destOrd="0" parTransId="{0362C7C9-CDA0-3B47-BBAA-63167D3D5CE1}" sibTransId="{6134A4A1-4D24-6F41-B8BF-990F86FE68AD}"/>
    <dgm:cxn modelId="{7ED26717-6684-AA42-AF4F-7821739A8D87}" type="presOf" srcId="{6326A3EA-58EF-7646-9736-D33172E2D3A2}" destId="{690CB09D-DBF7-B545-BB1B-F04634425A38}" srcOrd="0" destOrd="0" presId="urn:microsoft.com/office/officeart/2005/8/layout/hierarchy5"/>
    <dgm:cxn modelId="{7B6A121A-873D-C648-8CA1-3356DA943D8B}" type="presOf" srcId="{C1217F79-FCD4-1A48-9F6A-97FEA6BAA6C1}" destId="{FFCCAE43-27BF-3844-8965-9732DAA90DB3}" srcOrd="1" destOrd="0" presId="urn:microsoft.com/office/officeart/2005/8/layout/hierarchy5"/>
    <dgm:cxn modelId="{6500D71A-1158-E346-AEE9-E5E697C61D76}" type="presOf" srcId="{4D7858C2-5481-4D47-B7D7-00B013849D36}" destId="{EDD1C16A-D89E-0847-8EDC-37CB6F4C12EB}" srcOrd="0" destOrd="0" presId="urn:microsoft.com/office/officeart/2005/8/layout/hierarchy5"/>
    <dgm:cxn modelId="{4D75B624-3C53-F141-8E76-5AA1910F31EE}" srcId="{43629FED-899B-BD4B-90A5-0217337138BE}" destId="{A363079F-2277-6E42-9150-BFED342805AF}" srcOrd="0" destOrd="0" parTransId="{219FB208-B29D-864F-893B-43663B3DAF80}" sibTransId="{625F7C69-FCBF-0F4A-968D-81F3ADA38E1F}"/>
    <dgm:cxn modelId="{4E832425-D5D2-C04D-8983-DF353FE6BC6E}" type="presOf" srcId="{C1217F79-FCD4-1A48-9F6A-97FEA6BAA6C1}" destId="{D2DE9115-7752-F74C-9AF9-6DC79CA9D5D3}" srcOrd="0" destOrd="0" presId="urn:microsoft.com/office/officeart/2005/8/layout/hierarchy5"/>
    <dgm:cxn modelId="{728B8034-4F94-F94E-82A9-7C72AD4C61A2}" type="presOf" srcId="{6F4F2452-62C4-B54C-A4A3-0F800E9499BC}" destId="{F295C598-5C07-BE4B-9F16-40EAEBF38463}" srcOrd="1" destOrd="0" presId="urn:microsoft.com/office/officeart/2005/8/layout/hierarchy5"/>
    <dgm:cxn modelId="{F7CB5D36-5B92-BC45-95AC-3703C236A0C5}" srcId="{99567C19-EB74-B44A-8432-B1F0DD28D6EA}" destId="{B3B13BB5-FF33-E040-A82C-705758A22F74}" srcOrd="0" destOrd="0" parTransId="{C1217F79-FCD4-1A48-9F6A-97FEA6BAA6C1}" sibTransId="{F8F40E0F-8DCC-FC46-8C78-C2552A0E5B86}"/>
    <dgm:cxn modelId="{7C7FD636-DE64-2740-8F8A-52F6EB67840D}" type="presOf" srcId="{6326A3EA-58EF-7646-9736-D33172E2D3A2}" destId="{9EFBC4FC-EF68-584B-B892-CBBA2CF87C82}" srcOrd="1" destOrd="0" presId="urn:microsoft.com/office/officeart/2005/8/layout/hierarchy5"/>
    <dgm:cxn modelId="{83EF2D37-5611-BA4C-9297-027F0B5157FD}" srcId="{8FF656E5-C2C6-8043-ABF6-2713E678C8B0}" destId="{99567C19-EB74-B44A-8432-B1F0DD28D6EA}" srcOrd="1" destOrd="0" parTransId="{6A80372B-35D5-4F49-82B3-9A4A11A3A3AB}" sibTransId="{B31A83F3-7B5A-5542-80F9-410E32D454A3}"/>
    <dgm:cxn modelId="{A4BC3C39-8D78-CB43-9F6D-98C20F6B80B3}" type="presOf" srcId="{6F4F2452-62C4-B54C-A4A3-0F800E9499BC}" destId="{AA6F3670-3C6B-9B42-8D80-8371DECA43A4}" srcOrd="0" destOrd="0" presId="urn:microsoft.com/office/officeart/2005/8/layout/hierarchy5"/>
    <dgm:cxn modelId="{2D2DE248-0B4A-254B-9B7C-5A8699D830CC}" type="presOf" srcId="{43629FED-899B-BD4B-90A5-0217337138BE}" destId="{DD5585A6-65A9-CD4F-93F5-342EE8260EAF}" srcOrd="0" destOrd="0" presId="urn:microsoft.com/office/officeart/2005/8/layout/hierarchy5"/>
    <dgm:cxn modelId="{DA3D464A-4436-7E4D-8382-99F48D424134}" type="presOf" srcId="{82F7E074-66FF-EF49-AE7F-6DCF2CFF986F}" destId="{BC9BE3D8-4C8F-C049-B91A-FFA0974CEF55}" srcOrd="0" destOrd="0" presId="urn:microsoft.com/office/officeart/2005/8/layout/hierarchy5"/>
    <dgm:cxn modelId="{A2ACCB4A-BEAA-4545-9CE0-BE361482CE41}" type="presOf" srcId="{64C46DA5-AF88-8344-8104-27815F9249EF}" destId="{04F178C5-1B2B-FA44-9D1F-96E2290A3AE9}" srcOrd="1" destOrd="0" presId="urn:microsoft.com/office/officeart/2005/8/layout/hierarchy5"/>
    <dgm:cxn modelId="{79E2574C-437F-584E-B8A0-00935D92AD43}" type="presOf" srcId="{528AB6CF-AA48-504F-925A-31C91FA375B9}" destId="{854D7730-0FC9-644F-8EEC-4A0BEA68BAE4}" srcOrd="1" destOrd="0" presId="urn:microsoft.com/office/officeart/2005/8/layout/hierarchy5"/>
    <dgm:cxn modelId="{796C9952-21FE-EF4E-9F30-D09ED76302C5}" type="presOf" srcId="{528AB6CF-AA48-504F-925A-31C91FA375B9}" destId="{1C9F51DB-7368-CB4A-9F54-500D6F99DCDC}" srcOrd="0" destOrd="0" presId="urn:microsoft.com/office/officeart/2005/8/layout/hierarchy5"/>
    <dgm:cxn modelId="{719C4658-5900-E24F-BE4E-7F0564EC7636}" type="presOf" srcId="{99567C19-EB74-B44A-8432-B1F0DD28D6EA}" destId="{5543EF98-58A6-1740-9572-10004F37284B}" srcOrd="0" destOrd="0" presId="urn:microsoft.com/office/officeart/2005/8/layout/hierarchy5"/>
    <dgm:cxn modelId="{839B855C-3B39-434B-B808-2BEEE5526647}" srcId="{A363079F-2277-6E42-9150-BFED342805AF}" destId="{9A0C8EAF-B2DE-E54A-A748-C085307077EC}" srcOrd="0" destOrd="0" parTransId="{4A80BE7B-514A-424A-9E7C-A6497D080BC3}" sibTransId="{8EAF1E06-6A19-234E-A7E6-221FDC8F77F4}"/>
    <dgm:cxn modelId="{084D745F-38EF-CD41-AD45-5644C233F039}" type="presOf" srcId="{6A80372B-35D5-4F49-82B3-9A4A11A3A3AB}" destId="{9AFAF636-8F88-0143-B7AD-49DE2CCFF665}" srcOrd="0" destOrd="0" presId="urn:microsoft.com/office/officeart/2005/8/layout/hierarchy5"/>
    <dgm:cxn modelId="{1F0F3065-741D-F843-A39E-6F5C798942EC}" type="presOf" srcId="{8FF656E5-C2C6-8043-ABF6-2713E678C8B0}" destId="{512B4971-EA5A-3648-B52B-C09FB411905F}" srcOrd="0" destOrd="0" presId="urn:microsoft.com/office/officeart/2005/8/layout/hierarchy5"/>
    <dgm:cxn modelId="{C0594967-2A50-934E-B1EB-D530A70891F4}" srcId="{B3B13BB5-FF33-E040-A82C-705758A22F74}" destId="{BF1BCDA5-EF67-6745-8E04-A579ABEE6146}" srcOrd="0" destOrd="0" parTransId="{82F7E074-66FF-EF49-AE7F-6DCF2CFF986F}" sibTransId="{E67A62B0-D38D-1743-A03D-C6CF49822D73}"/>
    <dgm:cxn modelId="{1F79E467-AEA7-7C43-8BB9-ECDB0F424A16}" type="presOf" srcId="{9A0C8EAF-B2DE-E54A-A748-C085307077EC}" destId="{DE73D3E6-2F2F-1F4B-AD69-4D6CF0A984D9}" srcOrd="0" destOrd="0" presId="urn:microsoft.com/office/officeart/2005/8/layout/hierarchy5"/>
    <dgm:cxn modelId="{9FFDA96A-59B1-AD46-8D1F-A4A0CC855C3E}" type="presOf" srcId="{A363079F-2277-6E42-9150-BFED342805AF}" destId="{7C1F253B-BCB5-E84A-9225-C586AAFE87E5}" srcOrd="0" destOrd="0" presId="urn:microsoft.com/office/officeart/2005/8/layout/hierarchy5"/>
    <dgm:cxn modelId="{9877D66A-07EC-4249-B4D6-033256455945}" type="presOf" srcId="{4A80BE7B-514A-424A-9E7C-A6497D080BC3}" destId="{C356498D-56B8-7E42-8B17-E817F5641C1F}" srcOrd="1" destOrd="0" presId="urn:microsoft.com/office/officeart/2005/8/layout/hierarchy5"/>
    <dgm:cxn modelId="{7D9A806D-F744-C540-A41A-8173DAB07A76}" type="presOf" srcId="{B3B13BB5-FF33-E040-A82C-705758A22F74}" destId="{2B7357F5-A639-3743-9BD8-67236387F495}" srcOrd="0" destOrd="0" presId="urn:microsoft.com/office/officeart/2005/8/layout/hierarchy5"/>
    <dgm:cxn modelId="{80F46B70-5520-AB41-9AE8-D4CA8E12FE53}" type="presOf" srcId="{0213975A-EF60-324A-9AA2-22D4E534F8FD}" destId="{8D65DA44-4DB7-244F-8D43-14AE66E3B82C}" srcOrd="0" destOrd="0" presId="urn:microsoft.com/office/officeart/2005/8/layout/hierarchy5"/>
    <dgm:cxn modelId="{3AB8237D-39AF-B141-80E8-232EE2C6E966}" type="presOf" srcId="{07EE768C-1A64-8444-BB7A-96745A1123DE}" destId="{C2B5CDC2-14DE-2B44-B44A-64AEBAA91A86}" srcOrd="0" destOrd="0" presId="urn:microsoft.com/office/officeart/2005/8/layout/hierarchy5"/>
    <dgm:cxn modelId="{F1BE2B8D-D914-5240-A827-D48CD32A77DC}" srcId="{0213975A-EF60-324A-9AA2-22D4E534F8FD}" destId="{528AB6CF-AA48-504F-925A-31C91FA375B9}" srcOrd="4" destOrd="0" parTransId="{9DCE0EC6-F52F-414C-8168-331DF94F9708}" sibTransId="{F552B02F-F579-214C-8363-29A22608BD64}"/>
    <dgm:cxn modelId="{86BF4E92-44F3-DB45-967B-902EE628AB32}" srcId="{BF1BCDA5-EF67-6745-8E04-A579ABEE6146}" destId="{AA8137CE-D2C1-824A-80A1-894948B6110B}" srcOrd="0" destOrd="0" parTransId="{07EE768C-1A64-8444-BB7A-96745A1123DE}" sibTransId="{43B7ADF0-44C8-234E-BFB5-F823749E9E6A}"/>
    <dgm:cxn modelId="{7AB98A98-63E0-524B-93E9-33862F6F29FD}" type="presOf" srcId="{BF1BCDA5-EF67-6745-8E04-A579ABEE6146}" destId="{76BC2D62-6BF8-A048-BA2B-7BC502D31F97}" srcOrd="0" destOrd="0" presId="urn:microsoft.com/office/officeart/2005/8/layout/hierarchy5"/>
    <dgm:cxn modelId="{850CE599-DD7C-C14F-8F68-485B224034B8}" type="presOf" srcId="{AA8137CE-D2C1-824A-80A1-894948B6110B}" destId="{CBF060D6-FA9C-CA4B-BF92-1EA718CF136C}" srcOrd="0" destOrd="0" presId="urn:microsoft.com/office/officeart/2005/8/layout/hierarchy5"/>
    <dgm:cxn modelId="{589EAE9F-6803-9F4B-85A0-37DAA8105B9B}" type="presOf" srcId="{4A80BE7B-514A-424A-9E7C-A6497D080BC3}" destId="{3085DC35-4212-C349-830D-79148B99EDD0}" srcOrd="0" destOrd="0" presId="urn:microsoft.com/office/officeart/2005/8/layout/hierarchy5"/>
    <dgm:cxn modelId="{F7B874AD-3103-F647-96AA-CFD73BA5B151}" type="presOf" srcId="{4D7858C2-5481-4D47-B7D7-00B013849D36}" destId="{C5943641-5833-6841-9D83-CBEE12D48965}" srcOrd="1" destOrd="0" presId="urn:microsoft.com/office/officeart/2005/8/layout/hierarchy5"/>
    <dgm:cxn modelId="{F3164CB3-1724-7F42-9227-B650DC782BE9}" srcId="{8FF656E5-C2C6-8043-ABF6-2713E678C8B0}" destId="{43629FED-899B-BD4B-90A5-0217337138BE}" srcOrd="0" destOrd="0" parTransId="{6F4F2452-62C4-B54C-A4A3-0F800E9499BC}" sibTransId="{99771E81-9E43-9C44-ABE7-BB6D574F93E3}"/>
    <dgm:cxn modelId="{E8FA57B7-B1C1-C347-A550-849F42469057}" type="presOf" srcId="{A8ABB699-70BF-AE4D-834E-1AFEA56CF666}" destId="{7F0C49C1-A87B-D541-A7B5-524D456B4CD6}" srcOrd="1" destOrd="0" presId="urn:microsoft.com/office/officeart/2005/8/layout/hierarchy5"/>
    <dgm:cxn modelId="{A6EFEBBE-0949-AC46-B84C-42CA33DFC66A}" type="presOf" srcId="{A8ABB699-70BF-AE4D-834E-1AFEA56CF666}" destId="{3AEF596D-BE94-B247-B97B-9B58DD6B6E99}" srcOrd="0" destOrd="0" presId="urn:microsoft.com/office/officeart/2005/8/layout/hierarchy5"/>
    <dgm:cxn modelId="{42CAEFC3-D545-2941-BB31-D80CA2BA55D2}" srcId="{0213975A-EF60-324A-9AA2-22D4E534F8FD}" destId="{64C46DA5-AF88-8344-8104-27815F9249EF}" srcOrd="1" destOrd="0" parTransId="{7F9A52A8-6FD9-AE49-8EE9-2A947E241DDA}" sibTransId="{86B57B18-C69D-C240-BEF6-B1629D4927A1}"/>
    <dgm:cxn modelId="{E9C336CA-0057-4446-B245-99366D111663}" srcId="{0213975A-EF60-324A-9AA2-22D4E534F8FD}" destId="{4D7858C2-5481-4D47-B7D7-00B013849D36}" srcOrd="5" destOrd="0" parTransId="{5A295E96-339F-864C-B2CB-8A71B2304472}" sibTransId="{76FAEA83-B00E-F246-97D1-E3D71CE818AB}"/>
    <dgm:cxn modelId="{7CA99FD4-632F-544E-996A-0C7D567DF52E}" type="presOf" srcId="{219FB208-B29D-864F-893B-43663B3DAF80}" destId="{431B18FF-B9DB-F641-A775-1B95C9620C23}" srcOrd="0" destOrd="0" presId="urn:microsoft.com/office/officeart/2005/8/layout/hierarchy5"/>
    <dgm:cxn modelId="{55D637D5-A2C3-A34D-ADA4-9502742AA9B9}" type="presOf" srcId="{6A80372B-35D5-4F49-82B3-9A4A11A3A3AB}" destId="{D49246BB-DC4A-314E-A0C4-427392C1CC69}" srcOrd="1" destOrd="0" presId="urn:microsoft.com/office/officeart/2005/8/layout/hierarchy5"/>
    <dgm:cxn modelId="{C66554F4-DF2D-1A41-ACE4-7C261C3CB7EE}" type="presOf" srcId="{219FB208-B29D-864F-893B-43663B3DAF80}" destId="{F8AB6311-CAA6-1F42-A3F5-7F5C222E1965}" srcOrd="1" destOrd="0" presId="urn:microsoft.com/office/officeart/2005/8/layout/hierarchy5"/>
    <dgm:cxn modelId="{A0578BF5-C5CF-1046-9FA3-D3D59B0F029B}" type="presOf" srcId="{64C46DA5-AF88-8344-8104-27815F9249EF}" destId="{4D1B48A8-423E-3247-885F-6EEE1DA9601C}" srcOrd="0" destOrd="0" presId="urn:microsoft.com/office/officeart/2005/8/layout/hierarchy5"/>
    <dgm:cxn modelId="{181DE4F7-C950-F640-8C9C-FAC80842D835}" type="presOf" srcId="{82F7E074-66FF-EF49-AE7F-6DCF2CFF986F}" destId="{892281BB-AF5D-934D-A7B9-4511F97A663D}" srcOrd="1" destOrd="0" presId="urn:microsoft.com/office/officeart/2005/8/layout/hierarchy5"/>
    <dgm:cxn modelId="{A6F1D9FB-B5A3-1F4A-85FB-8AED58399321}" type="presOf" srcId="{07EE768C-1A64-8444-BB7A-96745A1123DE}" destId="{DFA40253-8301-DC4F-964D-C583679E7CE2}" srcOrd="1" destOrd="0" presId="urn:microsoft.com/office/officeart/2005/8/layout/hierarchy5"/>
    <dgm:cxn modelId="{A563D7FE-43FC-CD42-94FB-E8CD5C1CB01F}" srcId="{0213975A-EF60-324A-9AA2-22D4E534F8FD}" destId="{A8ABB699-70BF-AE4D-834E-1AFEA56CF666}" srcOrd="2" destOrd="0" parTransId="{77435C0E-667F-0E49-BDC1-629C1CD20BE0}" sibTransId="{6D5FCC0F-C470-3945-9BAF-279630AADCEC}"/>
    <dgm:cxn modelId="{7A931DC3-CD1A-FF46-A0D7-D5182CBD0A2E}" type="presParOf" srcId="{8D65DA44-4DB7-244F-8D43-14AE66E3B82C}" destId="{8A97298A-3DC1-F34E-AB74-A2C488B2D52B}" srcOrd="0" destOrd="0" presId="urn:microsoft.com/office/officeart/2005/8/layout/hierarchy5"/>
    <dgm:cxn modelId="{B8C1AF60-28EF-084C-9CB3-F919135FD6C0}" type="presParOf" srcId="{8A97298A-3DC1-F34E-AB74-A2C488B2D52B}" destId="{5641BC69-BCEE-5448-94AF-8853688BD646}" srcOrd="0" destOrd="0" presId="urn:microsoft.com/office/officeart/2005/8/layout/hierarchy5"/>
    <dgm:cxn modelId="{BDF3FC65-BAB3-8345-AB51-4501F79D00C1}" type="presParOf" srcId="{8A97298A-3DC1-F34E-AB74-A2C488B2D52B}" destId="{7BD39BD6-AF2C-F54F-9A22-B504166723D5}" srcOrd="1" destOrd="0" presId="urn:microsoft.com/office/officeart/2005/8/layout/hierarchy5"/>
    <dgm:cxn modelId="{95D8AA44-D974-C946-87D3-99B78D67774E}" type="presParOf" srcId="{7BD39BD6-AF2C-F54F-9A22-B504166723D5}" destId="{4B491E8F-D09F-5444-A1DA-7D5F375FAB28}" srcOrd="0" destOrd="0" presId="urn:microsoft.com/office/officeart/2005/8/layout/hierarchy5"/>
    <dgm:cxn modelId="{0156F771-4396-CA49-A282-7C9671D00FAF}" type="presParOf" srcId="{4B491E8F-D09F-5444-A1DA-7D5F375FAB28}" destId="{512B4971-EA5A-3648-B52B-C09FB411905F}" srcOrd="0" destOrd="0" presId="urn:microsoft.com/office/officeart/2005/8/layout/hierarchy5"/>
    <dgm:cxn modelId="{47F5CC75-2DAC-924C-B732-D427FAB1359D}" type="presParOf" srcId="{4B491E8F-D09F-5444-A1DA-7D5F375FAB28}" destId="{589506A6-A829-8E4B-B0C2-5179D5FD6676}" srcOrd="1" destOrd="0" presId="urn:microsoft.com/office/officeart/2005/8/layout/hierarchy5"/>
    <dgm:cxn modelId="{8FEC96CA-3AC5-A248-96CB-64B4F77B895D}" type="presParOf" srcId="{589506A6-A829-8E4B-B0C2-5179D5FD6676}" destId="{AA6F3670-3C6B-9B42-8D80-8371DECA43A4}" srcOrd="0" destOrd="0" presId="urn:microsoft.com/office/officeart/2005/8/layout/hierarchy5"/>
    <dgm:cxn modelId="{0741ABBD-BAD6-1A44-A960-26E73D08D863}" type="presParOf" srcId="{AA6F3670-3C6B-9B42-8D80-8371DECA43A4}" destId="{F295C598-5C07-BE4B-9F16-40EAEBF38463}" srcOrd="0" destOrd="0" presId="urn:microsoft.com/office/officeart/2005/8/layout/hierarchy5"/>
    <dgm:cxn modelId="{3D1C480F-BFAA-1E4E-BFB0-F4F56BC9B0D3}" type="presParOf" srcId="{589506A6-A829-8E4B-B0C2-5179D5FD6676}" destId="{5B1497B3-AF5C-9C48-9A12-49925D2952F2}" srcOrd="1" destOrd="0" presId="urn:microsoft.com/office/officeart/2005/8/layout/hierarchy5"/>
    <dgm:cxn modelId="{325A8D34-6894-FC43-A266-7B2792895613}" type="presParOf" srcId="{5B1497B3-AF5C-9C48-9A12-49925D2952F2}" destId="{DD5585A6-65A9-CD4F-93F5-342EE8260EAF}" srcOrd="0" destOrd="0" presId="urn:microsoft.com/office/officeart/2005/8/layout/hierarchy5"/>
    <dgm:cxn modelId="{6385501B-9A47-A548-BED5-F89278A9E2B6}" type="presParOf" srcId="{5B1497B3-AF5C-9C48-9A12-49925D2952F2}" destId="{E22221AB-B6B7-4F46-982A-3C6EB74225EF}" srcOrd="1" destOrd="0" presId="urn:microsoft.com/office/officeart/2005/8/layout/hierarchy5"/>
    <dgm:cxn modelId="{9268483E-0463-554B-BB11-6F720E1376FD}" type="presParOf" srcId="{E22221AB-B6B7-4F46-982A-3C6EB74225EF}" destId="{431B18FF-B9DB-F641-A775-1B95C9620C23}" srcOrd="0" destOrd="0" presId="urn:microsoft.com/office/officeart/2005/8/layout/hierarchy5"/>
    <dgm:cxn modelId="{A1E9F986-99CF-CE4A-A1C7-FCBB1283418F}" type="presParOf" srcId="{431B18FF-B9DB-F641-A775-1B95C9620C23}" destId="{F8AB6311-CAA6-1F42-A3F5-7F5C222E1965}" srcOrd="0" destOrd="0" presId="urn:microsoft.com/office/officeart/2005/8/layout/hierarchy5"/>
    <dgm:cxn modelId="{29EA313A-B8AD-894D-A23C-3DD2980E4004}" type="presParOf" srcId="{E22221AB-B6B7-4F46-982A-3C6EB74225EF}" destId="{EA14E386-4801-1B41-A788-9C7BFCE20F57}" srcOrd="1" destOrd="0" presId="urn:microsoft.com/office/officeart/2005/8/layout/hierarchy5"/>
    <dgm:cxn modelId="{5F01FD0D-7048-0B42-BF0E-F24154CCB6E5}" type="presParOf" srcId="{EA14E386-4801-1B41-A788-9C7BFCE20F57}" destId="{7C1F253B-BCB5-E84A-9225-C586AAFE87E5}" srcOrd="0" destOrd="0" presId="urn:microsoft.com/office/officeart/2005/8/layout/hierarchy5"/>
    <dgm:cxn modelId="{2C0376ED-3E08-E249-B049-F92633317DAE}" type="presParOf" srcId="{EA14E386-4801-1B41-A788-9C7BFCE20F57}" destId="{54152C89-30EB-F246-9193-FCC6DDFF3705}" srcOrd="1" destOrd="0" presId="urn:microsoft.com/office/officeart/2005/8/layout/hierarchy5"/>
    <dgm:cxn modelId="{42B642F5-5739-E64B-A52B-AEFE5A68AD85}" type="presParOf" srcId="{54152C89-30EB-F246-9193-FCC6DDFF3705}" destId="{3085DC35-4212-C349-830D-79148B99EDD0}" srcOrd="0" destOrd="0" presId="urn:microsoft.com/office/officeart/2005/8/layout/hierarchy5"/>
    <dgm:cxn modelId="{475CD5D4-073D-7242-9B08-46FF71200720}" type="presParOf" srcId="{3085DC35-4212-C349-830D-79148B99EDD0}" destId="{C356498D-56B8-7E42-8B17-E817F5641C1F}" srcOrd="0" destOrd="0" presId="urn:microsoft.com/office/officeart/2005/8/layout/hierarchy5"/>
    <dgm:cxn modelId="{8DA37578-7F17-F94B-9657-DDC9058A87EA}" type="presParOf" srcId="{54152C89-30EB-F246-9193-FCC6DDFF3705}" destId="{67712371-229B-C744-BD8D-01C56E6405B9}" srcOrd="1" destOrd="0" presId="urn:microsoft.com/office/officeart/2005/8/layout/hierarchy5"/>
    <dgm:cxn modelId="{DC8A4798-044C-D544-8B85-A0929800C93F}" type="presParOf" srcId="{67712371-229B-C744-BD8D-01C56E6405B9}" destId="{DE73D3E6-2F2F-1F4B-AD69-4D6CF0A984D9}" srcOrd="0" destOrd="0" presId="urn:microsoft.com/office/officeart/2005/8/layout/hierarchy5"/>
    <dgm:cxn modelId="{EDF6A609-CBAF-4346-9B23-FE50813EF884}" type="presParOf" srcId="{67712371-229B-C744-BD8D-01C56E6405B9}" destId="{78A4E29E-BC63-CD46-A5E8-7D45B31E1164}" srcOrd="1" destOrd="0" presId="urn:microsoft.com/office/officeart/2005/8/layout/hierarchy5"/>
    <dgm:cxn modelId="{6A97B942-3A4D-534B-B14E-1824A2FF962B}" type="presParOf" srcId="{589506A6-A829-8E4B-B0C2-5179D5FD6676}" destId="{9AFAF636-8F88-0143-B7AD-49DE2CCFF665}" srcOrd="2" destOrd="0" presId="urn:microsoft.com/office/officeart/2005/8/layout/hierarchy5"/>
    <dgm:cxn modelId="{9A5C5414-9663-824B-A369-AE3556CFE87A}" type="presParOf" srcId="{9AFAF636-8F88-0143-B7AD-49DE2CCFF665}" destId="{D49246BB-DC4A-314E-A0C4-427392C1CC69}" srcOrd="0" destOrd="0" presId="urn:microsoft.com/office/officeart/2005/8/layout/hierarchy5"/>
    <dgm:cxn modelId="{7BB7E450-8749-C748-B14C-4961D29C1E72}" type="presParOf" srcId="{589506A6-A829-8E4B-B0C2-5179D5FD6676}" destId="{E9B742FD-DEE1-8D48-9BEC-A58E77200F19}" srcOrd="3" destOrd="0" presId="urn:microsoft.com/office/officeart/2005/8/layout/hierarchy5"/>
    <dgm:cxn modelId="{D8C5B36E-D886-FB47-943D-8EFF74B7BDA5}" type="presParOf" srcId="{E9B742FD-DEE1-8D48-9BEC-A58E77200F19}" destId="{5543EF98-58A6-1740-9572-10004F37284B}" srcOrd="0" destOrd="0" presId="urn:microsoft.com/office/officeart/2005/8/layout/hierarchy5"/>
    <dgm:cxn modelId="{000E4AF0-3058-8D45-9ED7-A986B6394304}" type="presParOf" srcId="{E9B742FD-DEE1-8D48-9BEC-A58E77200F19}" destId="{2CAD5500-7465-6E48-9E92-B1F3BCF860EE}" srcOrd="1" destOrd="0" presId="urn:microsoft.com/office/officeart/2005/8/layout/hierarchy5"/>
    <dgm:cxn modelId="{EDE52AEA-1175-B048-95B6-4B88F9CAB740}" type="presParOf" srcId="{2CAD5500-7465-6E48-9E92-B1F3BCF860EE}" destId="{D2DE9115-7752-F74C-9AF9-6DC79CA9D5D3}" srcOrd="0" destOrd="0" presId="urn:microsoft.com/office/officeart/2005/8/layout/hierarchy5"/>
    <dgm:cxn modelId="{D81A9604-6D20-DF4F-999B-9395FCAA4F29}" type="presParOf" srcId="{D2DE9115-7752-F74C-9AF9-6DC79CA9D5D3}" destId="{FFCCAE43-27BF-3844-8965-9732DAA90DB3}" srcOrd="0" destOrd="0" presId="urn:microsoft.com/office/officeart/2005/8/layout/hierarchy5"/>
    <dgm:cxn modelId="{F10C7C94-C936-2241-B41A-D4CE2AB3F7DB}" type="presParOf" srcId="{2CAD5500-7465-6E48-9E92-B1F3BCF860EE}" destId="{14182619-51C6-8347-A54E-F40E8FEEE0FE}" srcOrd="1" destOrd="0" presId="urn:microsoft.com/office/officeart/2005/8/layout/hierarchy5"/>
    <dgm:cxn modelId="{905F13B1-745F-AA40-8D22-A2200D2757DD}" type="presParOf" srcId="{14182619-51C6-8347-A54E-F40E8FEEE0FE}" destId="{2B7357F5-A639-3743-9BD8-67236387F495}" srcOrd="0" destOrd="0" presId="urn:microsoft.com/office/officeart/2005/8/layout/hierarchy5"/>
    <dgm:cxn modelId="{2124D5FC-4CB7-9540-A966-BCE092A6C8B8}" type="presParOf" srcId="{14182619-51C6-8347-A54E-F40E8FEEE0FE}" destId="{AE20CF44-5AD8-8D4D-B9C3-C6A41310FB84}" srcOrd="1" destOrd="0" presId="urn:microsoft.com/office/officeart/2005/8/layout/hierarchy5"/>
    <dgm:cxn modelId="{624B7D06-A73A-BA41-897B-46AA114D593D}" type="presParOf" srcId="{AE20CF44-5AD8-8D4D-B9C3-C6A41310FB84}" destId="{BC9BE3D8-4C8F-C049-B91A-FFA0974CEF55}" srcOrd="0" destOrd="0" presId="urn:microsoft.com/office/officeart/2005/8/layout/hierarchy5"/>
    <dgm:cxn modelId="{24AACF47-A36E-3146-A427-4015A90BE61F}" type="presParOf" srcId="{BC9BE3D8-4C8F-C049-B91A-FFA0974CEF55}" destId="{892281BB-AF5D-934D-A7B9-4511F97A663D}" srcOrd="0" destOrd="0" presId="urn:microsoft.com/office/officeart/2005/8/layout/hierarchy5"/>
    <dgm:cxn modelId="{241116C9-D461-1846-BF1B-1B492F47FCDA}" type="presParOf" srcId="{AE20CF44-5AD8-8D4D-B9C3-C6A41310FB84}" destId="{C3C1D5CE-9123-CF42-B499-EB37A371FA1D}" srcOrd="1" destOrd="0" presId="urn:microsoft.com/office/officeart/2005/8/layout/hierarchy5"/>
    <dgm:cxn modelId="{AC263CAB-C9D6-E344-A73A-CBEE65C76000}" type="presParOf" srcId="{C3C1D5CE-9123-CF42-B499-EB37A371FA1D}" destId="{76BC2D62-6BF8-A048-BA2B-7BC502D31F97}" srcOrd="0" destOrd="0" presId="urn:microsoft.com/office/officeart/2005/8/layout/hierarchy5"/>
    <dgm:cxn modelId="{DB435467-05FB-F44E-8654-ED13757C1B71}" type="presParOf" srcId="{C3C1D5CE-9123-CF42-B499-EB37A371FA1D}" destId="{16764178-AE04-6741-A8DA-E8703C9A52EF}" srcOrd="1" destOrd="0" presId="urn:microsoft.com/office/officeart/2005/8/layout/hierarchy5"/>
    <dgm:cxn modelId="{6B2D6803-8423-CB44-B076-90ED31B10DC8}" type="presParOf" srcId="{16764178-AE04-6741-A8DA-E8703C9A52EF}" destId="{C2B5CDC2-14DE-2B44-B44A-64AEBAA91A86}" srcOrd="0" destOrd="0" presId="urn:microsoft.com/office/officeart/2005/8/layout/hierarchy5"/>
    <dgm:cxn modelId="{CC2D42FE-A30A-8647-A7BB-2BDBB165EB6E}" type="presParOf" srcId="{C2B5CDC2-14DE-2B44-B44A-64AEBAA91A86}" destId="{DFA40253-8301-DC4F-964D-C583679E7CE2}" srcOrd="0" destOrd="0" presId="urn:microsoft.com/office/officeart/2005/8/layout/hierarchy5"/>
    <dgm:cxn modelId="{179E5F39-0646-394C-AF98-0F44B5239ADD}" type="presParOf" srcId="{16764178-AE04-6741-A8DA-E8703C9A52EF}" destId="{78047596-EF79-EA4D-88BA-2D7B65B189E8}" srcOrd="1" destOrd="0" presId="urn:microsoft.com/office/officeart/2005/8/layout/hierarchy5"/>
    <dgm:cxn modelId="{4231E548-BE1A-2A41-ADA0-8354AEA4EBEB}" type="presParOf" srcId="{78047596-EF79-EA4D-88BA-2D7B65B189E8}" destId="{CBF060D6-FA9C-CA4B-BF92-1EA718CF136C}" srcOrd="0" destOrd="0" presId="urn:microsoft.com/office/officeart/2005/8/layout/hierarchy5"/>
    <dgm:cxn modelId="{09C006E4-5BAC-1C46-ADD1-A52911B9DE8E}" type="presParOf" srcId="{78047596-EF79-EA4D-88BA-2D7B65B189E8}" destId="{2D9C21C1-10A9-9A4E-89EB-0FCA8B4DB26E}" srcOrd="1" destOrd="0" presId="urn:microsoft.com/office/officeart/2005/8/layout/hierarchy5"/>
    <dgm:cxn modelId="{7C12FD7E-20CC-1B44-808B-0872F707C738}" type="presParOf" srcId="{8D65DA44-4DB7-244F-8D43-14AE66E3B82C}" destId="{F0255B10-82C7-F84D-887A-97ECFB7168B4}" srcOrd="1" destOrd="0" presId="urn:microsoft.com/office/officeart/2005/8/layout/hierarchy5"/>
    <dgm:cxn modelId="{448D230E-E588-1A43-837F-8560BE1A6E41}" type="presParOf" srcId="{F0255B10-82C7-F84D-887A-97ECFB7168B4}" destId="{B984BD34-7B59-6640-A43D-558EF34AF601}" srcOrd="0" destOrd="0" presId="urn:microsoft.com/office/officeart/2005/8/layout/hierarchy5"/>
    <dgm:cxn modelId="{F13860EB-3DE4-A242-A5CB-8DD90BC22986}" type="presParOf" srcId="{B984BD34-7B59-6640-A43D-558EF34AF601}" destId="{4D1B48A8-423E-3247-885F-6EEE1DA9601C}" srcOrd="0" destOrd="0" presId="urn:microsoft.com/office/officeart/2005/8/layout/hierarchy5"/>
    <dgm:cxn modelId="{2BA06F7E-7108-654A-BEC9-FDA2309349C0}" type="presParOf" srcId="{B984BD34-7B59-6640-A43D-558EF34AF601}" destId="{04F178C5-1B2B-FA44-9D1F-96E2290A3AE9}" srcOrd="1" destOrd="0" presId="urn:microsoft.com/office/officeart/2005/8/layout/hierarchy5"/>
    <dgm:cxn modelId="{67B7F3AD-F862-044B-95B5-7C0FC91CD9B9}" type="presParOf" srcId="{F0255B10-82C7-F84D-887A-97ECFB7168B4}" destId="{B4DF52A1-170E-8041-BEF5-D5B7EDF20728}" srcOrd="1" destOrd="0" presId="urn:microsoft.com/office/officeart/2005/8/layout/hierarchy5"/>
    <dgm:cxn modelId="{FB50E37A-C38A-E44F-B9C7-F98017F9814D}" type="presParOf" srcId="{B4DF52A1-170E-8041-BEF5-D5B7EDF20728}" destId="{19A4B505-DFD7-0848-9C50-B47B4F43EB3C}" srcOrd="0" destOrd="0" presId="urn:microsoft.com/office/officeart/2005/8/layout/hierarchy5"/>
    <dgm:cxn modelId="{9FF5FE51-449E-A44E-8396-17473106E3BA}" type="presParOf" srcId="{F0255B10-82C7-F84D-887A-97ECFB7168B4}" destId="{F7B3CCEC-5698-814C-9434-EB577C10A9F3}" srcOrd="2" destOrd="0" presId="urn:microsoft.com/office/officeart/2005/8/layout/hierarchy5"/>
    <dgm:cxn modelId="{E9823C35-48E2-9A45-837D-438B4EAD7104}" type="presParOf" srcId="{F7B3CCEC-5698-814C-9434-EB577C10A9F3}" destId="{3AEF596D-BE94-B247-B97B-9B58DD6B6E99}" srcOrd="0" destOrd="0" presId="urn:microsoft.com/office/officeart/2005/8/layout/hierarchy5"/>
    <dgm:cxn modelId="{0A7FACE2-A5F8-4C49-86CC-3FE734A6243A}" type="presParOf" srcId="{F7B3CCEC-5698-814C-9434-EB577C10A9F3}" destId="{7F0C49C1-A87B-D541-A7B5-524D456B4CD6}" srcOrd="1" destOrd="0" presId="urn:microsoft.com/office/officeart/2005/8/layout/hierarchy5"/>
    <dgm:cxn modelId="{E0DF7C47-92C3-9348-977E-B187B4489B74}" type="presParOf" srcId="{F0255B10-82C7-F84D-887A-97ECFB7168B4}" destId="{9DC5A51F-6D51-D74E-B33C-3EDFE8BAF309}" srcOrd="3" destOrd="0" presId="urn:microsoft.com/office/officeart/2005/8/layout/hierarchy5"/>
    <dgm:cxn modelId="{7613557F-C29E-E549-B3B4-D8883A787832}" type="presParOf" srcId="{9DC5A51F-6D51-D74E-B33C-3EDFE8BAF309}" destId="{651AA35A-5D9A-034E-81E7-2F1436AC82F9}" srcOrd="0" destOrd="0" presId="urn:microsoft.com/office/officeart/2005/8/layout/hierarchy5"/>
    <dgm:cxn modelId="{96A8BF7F-E26D-204D-9426-8B801CABFD89}" type="presParOf" srcId="{F0255B10-82C7-F84D-887A-97ECFB7168B4}" destId="{028198AA-3443-364D-9214-F93837F65CE5}" srcOrd="4" destOrd="0" presId="urn:microsoft.com/office/officeart/2005/8/layout/hierarchy5"/>
    <dgm:cxn modelId="{048E556A-C846-6746-A87E-5FE5BC5B9CB2}" type="presParOf" srcId="{028198AA-3443-364D-9214-F93837F65CE5}" destId="{690CB09D-DBF7-B545-BB1B-F04634425A38}" srcOrd="0" destOrd="0" presId="urn:microsoft.com/office/officeart/2005/8/layout/hierarchy5"/>
    <dgm:cxn modelId="{4FA27A1C-03FA-8942-A92E-D6B1E44250EA}" type="presParOf" srcId="{028198AA-3443-364D-9214-F93837F65CE5}" destId="{9EFBC4FC-EF68-584B-B892-CBBA2CF87C82}" srcOrd="1" destOrd="0" presId="urn:microsoft.com/office/officeart/2005/8/layout/hierarchy5"/>
    <dgm:cxn modelId="{93490DF1-06DD-AE45-8990-995F117C0FFB}" type="presParOf" srcId="{F0255B10-82C7-F84D-887A-97ECFB7168B4}" destId="{2F74C46F-023D-4B49-9ABF-5A114FA84FE2}" srcOrd="5" destOrd="0" presId="urn:microsoft.com/office/officeart/2005/8/layout/hierarchy5"/>
    <dgm:cxn modelId="{D5DA8CDD-048B-B048-B445-2F7EBF47772D}" type="presParOf" srcId="{2F74C46F-023D-4B49-9ABF-5A114FA84FE2}" destId="{4235919C-E282-B746-AFA4-B96ED7051176}" srcOrd="0" destOrd="0" presId="urn:microsoft.com/office/officeart/2005/8/layout/hierarchy5"/>
    <dgm:cxn modelId="{08642FE9-39CB-3143-BAF4-FEAE4B5E57C6}" type="presParOf" srcId="{F0255B10-82C7-F84D-887A-97ECFB7168B4}" destId="{172ABDE0-13C7-084A-98B2-679C279EA024}" srcOrd="6" destOrd="0" presId="urn:microsoft.com/office/officeart/2005/8/layout/hierarchy5"/>
    <dgm:cxn modelId="{9C41250F-51DF-F34B-9B6D-D327E2F987CB}" type="presParOf" srcId="{172ABDE0-13C7-084A-98B2-679C279EA024}" destId="{1C9F51DB-7368-CB4A-9F54-500D6F99DCDC}" srcOrd="0" destOrd="0" presId="urn:microsoft.com/office/officeart/2005/8/layout/hierarchy5"/>
    <dgm:cxn modelId="{8721C1B7-1D1D-834B-9475-6570235A0E48}" type="presParOf" srcId="{172ABDE0-13C7-084A-98B2-679C279EA024}" destId="{854D7730-0FC9-644F-8EEC-4A0BEA68BAE4}" srcOrd="1" destOrd="0" presId="urn:microsoft.com/office/officeart/2005/8/layout/hierarchy5"/>
    <dgm:cxn modelId="{3B79F70D-AD8A-DC49-9D21-446B9753B111}" type="presParOf" srcId="{F0255B10-82C7-F84D-887A-97ECFB7168B4}" destId="{17913CC7-8494-DF45-AE87-5718C046AD3A}" srcOrd="7" destOrd="0" presId="urn:microsoft.com/office/officeart/2005/8/layout/hierarchy5"/>
    <dgm:cxn modelId="{0E74D7AB-34CB-9346-A522-F9E98035D74D}" type="presParOf" srcId="{17913CC7-8494-DF45-AE87-5718C046AD3A}" destId="{04F4EE29-D7DB-D349-AA1A-353F2CCB04EE}" srcOrd="0" destOrd="0" presId="urn:microsoft.com/office/officeart/2005/8/layout/hierarchy5"/>
    <dgm:cxn modelId="{BB3BD310-72CC-C24B-A68A-58D3AD60A3C3}" type="presParOf" srcId="{F0255B10-82C7-F84D-887A-97ECFB7168B4}" destId="{4088FF01-33C8-3F4D-A3A1-57784BB0B7A4}" srcOrd="8" destOrd="0" presId="urn:microsoft.com/office/officeart/2005/8/layout/hierarchy5"/>
    <dgm:cxn modelId="{04D22841-B9F4-D646-AA4D-EB861C00F4A3}" type="presParOf" srcId="{4088FF01-33C8-3F4D-A3A1-57784BB0B7A4}" destId="{EDD1C16A-D89E-0847-8EDC-37CB6F4C12EB}" srcOrd="0" destOrd="0" presId="urn:microsoft.com/office/officeart/2005/8/layout/hierarchy5"/>
    <dgm:cxn modelId="{6398DDAF-3E5A-F04F-9847-EC566F7D961E}" type="presParOf" srcId="{4088FF01-33C8-3F4D-A3A1-57784BB0B7A4}" destId="{C5943641-5833-6841-9D83-CBEE12D48965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1C16A-D89E-0847-8EDC-37CB6F4C12EB}">
      <dsp:nvSpPr>
        <dsp:cNvPr id="0" name=""/>
        <dsp:cNvSpPr/>
      </dsp:nvSpPr>
      <dsp:spPr>
        <a:xfrm>
          <a:off x="6058572" y="0"/>
          <a:ext cx="1293154" cy="42037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Analysis: Estimate average treatment effect</a:t>
          </a:r>
        </a:p>
      </dsp:txBody>
      <dsp:txXfrm>
        <a:off x="6058572" y="0"/>
        <a:ext cx="1293154" cy="1261133"/>
      </dsp:txXfrm>
    </dsp:sp>
    <dsp:sp modelId="{1C9F51DB-7368-CB4A-9F54-500D6F99DCDC}">
      <dsp:nvSpPr>
        <dsp:cNvPr id="0" name=""/>
        <dsp:cNvSpPr/>
      </dsp:nvSpPr>
      <dsp:spPr>
        <a:xfrm>
          <a:off x="4549891" y="0"/>
          <a:ext cx="1293154" cy="42037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Administer dependent measures and calculate within-group average estimates on Y</a:t>
          </a:r>
        </a:p>
      </dsp:txBody>
      <dsp:txXfrm>
        <a:off x="4549891" y="0"/>
        <a:ext cx="1293154" cy="1261133"/>
      </dsp:txXfrm>
    </dsp:sp>
    <dsp:sp modelId="{690CB09D-DBF7-B545-BB1B-F04634425A38}">
      <dsp:nvSpPr>
        <dsp:cNvPr id="0" name=""/>
        <dsp:cNvSpPr/>
      </dsp:nvSpPr>
      <dsp:spPr>
        <a:xfrm>
          <a:off x="3041211" y="0"/>
          <a:ext cx="1293154" cy="4203778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/>
              </a:solidFill>
            </a:rPr>
            <a:t>Treatment influences independent variable of interest (X)</a:t>
          </a:r>
        </a:p>
      </dsp:txBody>
      <dsp:txXfrm>
        <a:off x="3041211" y="0"/>
        <a:ext cx="1293154" cy="1261133"/>
      </dsp:txXfrm>
    </dsp:sp>
    <dsp:sp modelId="{3AEF596D-BE94-B247-B97B-9B58DD6B6E99}">
      <dsp:nvSpPr>
        <dsp:cNvPr id="0" name=""/>
        <dsp:cNvSpPr/>
      </dsp:nvSpPr>
      <dsp:spPr>
        <a:xfrm>
          <a:off x="1532531" y="0"/>
          <a:ext cx="1293154" cy="42037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Randomly assign participants to experimental conditions</a:t>
          </a:r>
        </a:p>
      </dsp:txBody>
      <dsp:txXfrm>
        <a:off x="1532531" y="0"/>
        <a:ext cx="1293154" cy="1261133"/>
      </dsp:txXfrm>
    </dsp:sp>
    <dsp:sp modelId="{4D1B48A8-423E-3247-885F-6EEE1DA9601C}">
      <dsp:nvSpPr>
        <dsp:cNvPr id="0" name=""/>
        <dsp:cNvSpPr/>
      </dsp:nvSpPr>
      <dsp:spPr>
        <a:xfrm>
          <a:off x="23851" y="0"/>
          <a:ext cx="1293154" cy="42037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Sample from population of interest or draw a convenience sample</a:t>
          </a:r>
        </a:p>
      </dsp:txBody>
      <dsp:txXfrm>
        <a:off x="23851" y="0"/>
        <a:ext cx="1293154" cy="1261133"/>
      </dsp:txXfrm>
    </dsp:sp>
    <dsp:sp modelId="{512B4971-EA5A-3648-B52B-C09FB411905F}">
      <dsp:nvSpPr>
        <dsp:cNvPr id="0" name=""/>
        <dsp:cNvSpPr/>
      </dsp:nvSpPr>
      <dsp:spPr>
        <a:xfrm>
          <a:off x="131614" y="2378972"/>
          <a:ext cx="1077628" cy="5388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2"/>
              </a:solidFill>
            </a:rPr>
            <a:t>Sample</a:t>
          </a:r>
        </a:p>
      </dsp:txBody>
      <dsp:txXfrm>
        <a:off x="147395" y="2394753"/>
        <a:ext cx="1046066" cy="507252"/>
      </dsp:txXfrm>
    </dsp:sp>
    <dsp:sp modelId="{AA6F3670-3C6B-9B42-8D80-8371DECA43A4}">
      <dsp:nvSpPr>
        <dsp:cNvPr id="0" name=""/>
        <dsp:cNvSpPr/>
      </dsp:nvSpPr>
      <dsp:spPr>
        <a:xfrm rot="19457599">
          <a:off x="1159348" y="2481935"/>
          <a:ext cx="530841" cy="23071"/>
        </a:xfrm>
        <a:custGeom>
          <a:avLst/>
          <a:gdLst/>
          <a:ahLst/>
          <a:cxnLst/>
          <a:rect l="0" t="0" r="0" b="0"/>
          <a:pathLst>
            <a:path>
              <a:moveTo>
                <a:pt x="0" y="11535"/>
              </a:moveTo>
              <a:lnTo>
                <a:pt x="530841" y="1153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11497" y="2480199"/>
        <a:ext cx="26542" cy="26542"/>
      </dsp:txXfrm>
    </dsp:sp>
    <dsp:sp modelId="{DD5585A6-65A9-CD4F-93F5-342EE8260EAF}">
      <dsp:nvSpPr>
        <dsp:cNvPr id="0" name=""/>
        <dsp:cNvSpPr/>
      </dsp:nvSpPr>
      <dsp:spPr>
        <a:xfrm>
          <a:off x="1640294" y="2069154"/>
          <a:ext cx="1077628" cy="538814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Survey Form A</a:t>
          </a:r>
        </a:p>
      </dsp:txBody>
      <dsp:txXfrm>
        <a:off x="1656075" y="2084935"/>
        <a:ext cx="1046066" cy="507252"/>
      </dsp:txXfrm>
    </dsp:sp>
    <dsp:sp modelId="{431B18FF-B9DB-F641-A775-1B95C9620C23}">
      <dsp:nvSpPr>
        <dsp:cNvPr id="0" name=""/>
        <dsp:cNvSpPr/>
      </dsp:nvSpPr>
      <dsp:spPr>
        <a:xfrm rot="19360681">
          <a:off x="2662747" y="2163649"/>
          <a:ext cx="538935" cy="23071"/>
        </a:xfrm>
        <a:custGeom>
          <a:avLst/>
          <a:gdLst/>
          <a:ahLst/>
          <a:cxnLst/>
          <a:rect l="0" t="0" r="0" b="0"/>
          <a:pathLst>
            <a:path>
              <a:moveTo>
                <a:pt x="0" y="11535"/>
              </a:moveTo>
              <a:lnTo>
                <a:pt x="538935" y="1153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18741" y="2161711"/>
        <a:ext cx="26946" cy="26946"/>
      </dsp:txXfrm>
    </dsp:sp>
    <dsp:sp modelId="{7C1F253B-BCB5-E84A-9225-C586AAFE87E5}">
      <dsp:nvSpPr>
        <dsp:cNvPr id="0" name=""/>
        <dsp:cNvSpPr/>
      </dsp:nvSpPr>
      <dsp:spPr>
        <a:xfrm>
          <a:off x="3146506" y="1742401"/>
          <a:ext cx="1077628" cy="5388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2"/>
              </a:solidFill>
            </a:rPr>
            <a:t>Form A induces X</a:t>
          </a:r>
          <a:r>
            <a:rPr lang="en-US" sz="1300" kern="1200" baseline="-25000" dirty="0">
              <a:solidFill>
                <a:schemeClr val="bg2"/>
              </a:solidFill>
            </a:rPr>
            <a:t>A</a:t>
          </a:r>
        </a:p>
      </dsp:txBody>
      <dsp:txXfrm>
        <a:off x="3162287" y="1758182"/>
        <a:ext cx="1046066" cy="507252"/>
      </dsp:txXfrm>
    </dsp:sp>
    <dsp:sp modelId="{3085DC35-4212-C349-830D-79148B99EDD0}">
      <dsp:nvSpPr>
        <dsp:cNvPr id="0" name=""/>
        <dsp:cNvSpPr/>
      </dsp:nvSpPr>
      <dsp:spPr>
        <a:xfrm rot="2220369">
          <a:off x="4169460" y="2163649"/>
          <a:ext cx="542868" cy="23071"/>
        </a:xfrm>
        <a:custGeom>
          <a:avLst/>
          <a:gdLst/>
          <a:ahLst/>
          <a:cxnLst/>
          <a:rect l="0" t="0" r="0" b="0"/>
          <a:pathLst>
            <a:path>
              <a:moveTo>
                <a:pt x="0" y="11535"/>
              </a:moveTo>
              <a:lnTo>
                <a:pt x="542868" y="1153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27323" y="2161613"/>
        <a:ext cx="27143" cy="27143"/>
      </dsp:txXfrm>
    </dsp:sp>
    <dsp:sp modelId="{DE73D3E6-2F2F-1F4B-AD69-4D6CF0A984D9}">
      <dsp:nvSpPr>
        <dsp:cNvPr id="0" name=""/>
        <dsp:cNvSpPr/>
      </dsp:nvSpPr>
      <dsp:spPr>
        <a:xfrm>
          <a:off x="4657654" y="2069154"/>
          <a:ext cx="1077628" cy="5388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2"/>
              </a:solidFill>
            </a:rPr>
            <a:t>Measure Y, obtain Y</a:t>
          </a:r>
          <a:r>
            <a:rPr lang="en-US" sz="1300" kern="1200" baseline="-25000" dirty="0">
              <a:solidFill>
                <a:schemeClr val="bg2"/>
              </a:solidFill>
            </a:rPr>
            <a:t>A</a:t>
          </a:r>
        </a:p>
      </dsp:txBody>
      <dsp:txXfrm>
        <a:off x="4673435" y="2084935"/>
        <a:ext cx="1046066" cy="507252"/>
      </dsp:txXfrm>
    </dsp:sp>
    <dsp:sp modelId="{9AFAF636-8F88-0143-B7AD-49DE2CCFF665}">
      <dsp:nvSpPr>
        <dsp:cNvPr id="0" name=""/>
        <dsp:cNvSpPr/>
      </dsp:nvSpPr>
      <dsp:spPr>
        <a:xfrm rot="2142401">
          <a:off x="1159348" y="2791753"/>
          <a:ext cx="530841" cy="23071"/>
        </a:xfrm>
        <a:custGeom>
          <a:avLst/>
          <a:gdLst/>
          <a:ahLst/>
          <a:cxnLst/>
          <a:rect l="0" t="0" r="0" b="0"/>
          <a:pathLst>
            <a:path>
              <a:moveTo>
                <a:pt x="0" y="11535"/>
              </a:moveTo>
              <a:lnTo>
                <a:pt x="530841" y="1153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11497" y="2790018"/>
        <a:ext cx="26542" cy="26542"/>
      </dsp:txXfrm>
    </dsp:sp>
    <dsp:sp modelId="{5543EF98-58A6-1740-9572-10004F37284B}">
      <dsp:nvSpPr>
        <dsp:cNvPr id="0" name=""/>
        <dsp:cNvSpPr/>
      </dsp:nvSpPr>
      <dsp:spPr>
        <a:xfrm>
          <a:off x="1640294" y="2688791"/>
          <a:ext cx="1077628" cy="538814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Survey Form B</a:t>
          </a:r>
        </a:p>
      </dsp:txBody>
      <dsp:txXfrm>
        <a:off x="1656075" y="2704572"/>
        <a:ext cx="1046066" cy="507252"/>
      </dsp:txXfrm>
    </dsp:sp>
    <dsp:sp modelId="{D2DE9115-7752-F74C-9AF9-6DC79CA9D5D3}">
      <dsp:nvSpPr>
        <dsp:cNvPr id="0" name=""/>
        <dsp:cNvSpPr/>
      </dsp:nvSpPr>
      <dsp:spPr>
        <a:xfrm rot="19431084">
          <a:off x="2666540" y="2789218"/>
          <a:ext cx="533816" cy="23071"/>
        </a:xfrm>
        <a:custGeom>
          <a:avLst/>
          <a:gdLst/>
          <a:ahLst/>
          <a:cxnLst/>
          <a:rect l="0" t="0" r="0" b="0"/>
          <a:pathLst>
            <a:path>
              <a:moveTo>
                <a:pt x="0" y="11535"/>
              </a:moveTo>
              <a:lnTo>
                <a:pt x="533816" y="1153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20103" y="2787408"/>
        <a:ext cx="26690" cy="26690"/>
      </dsp:txXfrm>
    </dsp:sp>
    <dsp:sp modelId="{2B7357F5-A639-3743-9BD8-67236387F495}">
      <dsp:nvSpPr>
        <dsp:cNvPr id="0" name=""/>
        <dsp:cNvSpPr/>
      </dsp:nvSpPr>
      <dsp:spPr>
        <a:xfrm>
          <a:off x="3148974" y="2373902"/>
          <a:ext cx="1077628" cy="5388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2"/>
              </a:solidFill>
            </a:rPr>
            <a:t>Form B induces X</a:t>
          </a:r>
          <a:r>
            <a:rPr lang="en-US" sz="1300" kern="1200" baseline="-25000" dirty="0">
              <a:solidFill>
                <a:schemeClr val="bg2"/>
              </a:solidFill>
            </a:rPr>
            <a:t>B</a:t>
          </a:r>
        </a:p>
      </dsp:txBody>
      <dsp:txXfrm>
        <a:off x="3164755" y="2389683"/>
        <a:ext cx="1046066" cy="507252"/>
      </dsp:txXfrm>
    </dsp:sp>
    <dsp:sp modelId="{BC9BE3D8-4C8F-C049-B91A-FFA0974CEF55}">
      <dsp:nvSpPr>
        <dsp:cNvPr id="0" name=""/>
        <dsp:cNvSpPr/>
      </dsp:nvSpPr>
      <dsp:spPr>
        <a:xfrm rot="2514645">
          <a:off x="4152516" y="2825227"/>
          <a:ext cx="579225" cy="23071"/>
        </a:xfrm>
        <a:custGeom>
          <a:avLst/>
          <a:gdLst/>
          <a:ahLst/>
          <a:cxnLst/>
          <a:rect l="0" t="0" r="0" b="0"/>
          <a:pathLst>
            <a:path>
              <a:moveTo>
                <a:pt x="0" y="11535"/>
              </a:moveTo>
              <a:lnTo>
                <a:pt x="579225" y="1153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27648" y="2822282"/>
        <a:ext cx="28961" cy="28961"/>
      </dsp:txXfrm>
    </dsp:sp>
    <dsp:sp modelId="{76BC2D62-6BF8-A048-BA2B-7BC502D31F97}">
      <dsp:nvSpPr>
        <dsp:cNvPr id="0" name=""/>
        <dsp:cNvSpPr/>
      </dsp:nvSpPr>
      <dsp:spPr>
        <a:xfrm>
          <a:off x="4657654" y="2760809"/>
          <a:ext cx="1077628" cy="5388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2"/>
              </a:solidFill>
            </a:rPr>
            <a:t>Measure Y, obtain Y</a:t>
          </a:r>
          <a:r>
            <a:rPr lang="en-US" sz="1300" kern="1200" baseline="-25000" dirty="0">
              <a:solidFill>
                <a:schemeClr val="bg2"/>
              </a:solidFill>
            </a:rPr>
            <a:t>B</a:t>
          </a:r>
        </a:p>
      </dsp:txBody>
      <dsp:txXfrm>
        <a:off x="4673435" y="2776590"/>
        <a:ext cx="1046066" cy="507252"/>
      </dsp:txXfrm>
    </dsp:sp>
    <dsp:sp modelId="{C2B5CDC2-14DE-2B44-B44A-64AEBAA91A86}">
      <dsp:nvSpPr>
        <dsp:cNvPr id="0" name=""/>
        <dsp:cNvSpPr/>
      </dsp:nvSpPr>
      <dsp:spPr>
        <a:xfrm rot="19279659">
          <a:off x="5675011" y="2846920"/>
          <a:ext cx="549751" cy="23071"/>
        </a:xfrm>
        <a:custGeom>
          <a:avLst/>
          <a:gdLst/>
          <a:ahLst/>
          <a:cxnLst/>
          <a:rect l="0" t="0" r="0" b="0"/>
          <a:pathLst>
            <a:path>
              <a:moveTo>
                <a:pt x="0" y="11535"/>
              </a:moveTo>
              <a:lnTo>
                <a:pt x="549751" y="1153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36143" y="2844711"/>
        <a:ext cx="27487" cy="27487"/>
      </dsp:txXfrm>
    </dsp:sp>
    <dsp:sp modelId="{CBF060D6-FA9C-CA4B-BF92-1EA718CF136C}">
      <dsp:nvSpPr>
        <dsp:cNvPr id="0" name=""/>
        <dsp:cNvSpPr/>
      </dsp:nvSpPr>
      <dsp:spPr>
        <a:xfrm>
          <a:off x="6164492" y="2489572"/>
          <a:ext cx="1077628" cy="394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 dirty="0">
              <a:solidFill>
                <a:schemeClr val="bg2"/>
              </a:solidFill>
            </a:rPr>
            <a:t>ATE = Y</a:t>
          </a:r>
          <a:r>
            <a:rPr lang="en-US" sz="1300" kern="1200" baseline="-25000" dirty="0">
              <a:solidFill>
                <a:schemeClr val="bg2"/>
              </a:solidFill>
            </a:rPr>
            <a:t>A</a:t>
          </a:r>
          <a:r>
            <a:rPr lang="en-US" sz="1300" kern="1200" baseline="0" dirty="0">
              <a:solidFill>
                <a:schemeClr val="bg2"/>
              </a:solidFill>
            </a:rPr>
            <a:t> - Y</a:t>
          </a:r>
          <a:r>
            <a:rPr lang="en-US" sz="1300" kern="1200" baseline="-25000" dirty="0">
              <a:solidFill>
                <a:schemeClr val="bg2"/>
              </a:solidFill>
            </a:rPr>
            <a:t>B</a:t>
          </a:r>
        </a:p>
      </dsp:txBody>
      <dsp:txXfrm>
        <a:off x="6176039" y="2501119"/>
        <a:ext cx="1054534" cy="371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82BD7E8-5F95-854E-99BD-B6027042504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B12DE3DE-001C-CE4D-828E-F468E4316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4B9437AA-8A4F-B04D-8547-2A1911DC7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98046800-1AEE-D149-A1C8-8D4AF7756AF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3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B2850EF2-69B4-AF4B-8EBC-A75DD6ED4AD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1828800" y="6400800"/>
            <a:ext cx="19050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9F45059A-2884-D145-9060-EBA757CBE7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962400" y="6400800"/>
            <a:ext cx="28956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E913A6DC-F0EA-9D48-B7EA-C9A9E1DF2C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AB21A6AE-7B69-3D4C-AE9C-D9CB2122AB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25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CC8C5E08-F32E-034E-93A5-FFCF487B3D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71481CB-989F-984A-95B0-E6FD06F009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7573925E-4FD4-F849-91FC-AC7A67C85C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1CDF4-1053-2F49-A7AE-E4FD5FAB3F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91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83FCBC36-2D0E-EC44-A121-6ADCC69CA2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F1A3B52-BDFF-5A45-838B-21A6D43786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EACC4045-6B07-F145-9EAD-E4AAEE53B6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9B389-3BB3-A844-8B73-234C8F9ACD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48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89503C9A-2E49-654C-996F-63ABD3E67B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A5955BD2-98C8-5342-8D29-FC5EA974B9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8B985DF9-014C-B345-B200-3524A77B46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E235C1-67B8-5C49-9AFB-20589C3261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29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89F7B3DD-FBB3-D44B-A912-50A094AC7F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E112B1E6-864A-AE45-912B-2213BAB39B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190B955E-B88F-5842-9D9A-A4E1774C18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12EFB-1F43-EE49-96CB-BB17F879DC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44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F08A82BF-0EAD-E94C-A9AD-CD5440A50E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00D73D5-719A-D144-B250-7A0CFCFCCE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62264C62-FE10-BF43-B760-F58B3EABCE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2A914-E2F8-7046-ACBC-06A48C0278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662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9E8352BC-A44B-E545-81B2-EFCAA2D4ED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D8A39B18-6E99-444F-9F4B-6CF318B525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0F2E64A0-4B38-E446-A39E-6D5A0057E5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06EDE-390D-AB46-8371-05F773D38A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45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35BE8E84-E0A8-2D4E-A772-7E996B13E7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99D39C59-FAD6-D14C-B7D9-5B228432F1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E36913C6-0203-CA4E-BD1D-A3B43D34BD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55385-D422-5342-88F0-F3A503C759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87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1C1683E5-B344-1641-8347-455A0BB6E6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630B2BEF-1930-4A48-A7A8-07196C4AC0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2F5DDDCD-DEA2-3B41-80FF-255DBC2FC2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32BB4-8D57-4B4F-ADBD-F4651CD174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926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370720A-435F-264F-8985-A482613216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73EF1B9A-91FA-3045-A3CA-9C2ADE18ED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3E2FD32E-DF67-C04C-90F2-1BF8179D3E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8FA1E-7E4B-DD43-A379-57B04D07B2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715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9822CB4D-C1C1-9D4B-A9D8-B9025FF33B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039D663-3C1A-4F4B-BE59-96C1B1E7BB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95A9931E-0AF7-594C-AC5E-70B2692B03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43CAB-B34D-784C-A325-C171F84111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97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389DB3BD-3152-AF42-BE3F-B81CEF329F6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2051" name="Rectangle 3">
              <a:extLst>
                <a:ext uri="{FF2B5EF4-FFF2-40B4-BE49-F238E27FC236}">
                  <a16:creationId xmlns:a16="http://schemas.microsoft.com/office/drawing/2014/main" id="{C92ABCDA-7FC9-E942-8007-0B55E49C6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052" name="Rectangle 4">
              <a:extLst>
                <a:ext uri="{FF2B5EF4-FFF2-40B4-BE49-F238E27FC236}">
                  <a16:creationId xmlns:a16="http://schemas.microsoft.com/office/drawing/2014/main" id="{9BD8401F-2DB0-BD42-B5F2-4B880CAE5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E041D855-2E34-8E49-8D39-C0390D67A89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2059" name="Rectangle 11">
            <a:extLst>
              <a:ext uri="{FF2B5EF4-FFF2-40B4-BE49-F238E27FC236}">
                <a16:creationId xmlns:a16="http://schemas.microsoft.com/office/drawing/2014/main" id="{59C846B5-3132-7C45-BCDF-A892A0B69D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C6015262-AA66-DE41-8BA6-9FAB2B352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F4A7BA67-4C24-EC4F-AD8E-86034F7004D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2" name="Rectangle 14">
            <a:extLst>
              <a:ext uri="{FF2B5EF4-FFF2-40B4-BE49-F238E27FC236}">
                <a16:creationId xmlns:a16="http://schemas.microsoft.com/office/drawing/2014/main" id="{0EAB9076-8BF5-DF42-B8E3-A5443D33E5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3" name="Rectangle 15">
            <a:extLst>
              <a:ext uri="{FF2B5EF4-FFF2-40B4-BE49-F238E27FC236}">
                <a16:creationId xmlns:a16="http://schemas.microsoft.com/office/drawing/2014/main" id="{7F93CF4C-EF0B-4C44-94AC-D34CB5647F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69A8CF-78A8-694F-B0BC-F42F083CC9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2" charset="2"/>
        <a:buChar char="¨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14917AC-1377-004D-A151-FEDFFD03907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3600" y="2133600"/>
            <a:ext cx="6815138" cy="25146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Journalism 566: </a:t>
            </a:r>
            <a:br>
              <a:rPr lang="en-US" dirty="0">
                <a:cs typeface="+mj-cs"/>
              </a:rPr>
            </a:br>
            <a:r>
              <a:rPr lang="en-US" dirty="0">
                <a:cs typeface="+mj-cs"/>
              </a:rPr>
              <a:t>Experimental Methods</a:t>
            </a:r>
            <a:endParaRPr lang="en-US" dirty="0">
              <a:effectLst>
                <a:outerShdw blurRad="38100" dist="38100" dir="2700000" algn="tl">
                  <a:srgbClr val="0064E2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2EABE32B-B160-B943-96EE-BA9257AB12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Other Design Considerations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BBC8DC8-564A-6F4F-B2F1-E6BE9A3668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Symbol" charset="0"/>
              <a:buChar char="¨"/>
              <a:defRPr/>
            </a:pPr>
            <a:r>
              <a:rPr lang="en-US" sz="2800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Double blind - no experimenter bias</a:t>
            </a:r>
          </a:p>
          <a:p>
            <a:pPr eaLnBrk="1" hangingPunct="1">
              <a:buFont typeface="Symbol" charset="0"/>
              <a:buChar char="¨"/>
              <a:defRPr/>
            </a:pPr>
            <a:r>
              <a:rPr lang="en-US" sz="2800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Subject selection -  convenience or representative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Generalizability vs. explanatory power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Probability sampling for representativeness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Randomization over matching for equivalence</a:t>
            </a:r>
          </a:p>
          <a:p>
            <a:pPr lvl="1" eaLnBrk="1" hangingPunct="1">
              <a:defRPr/>
            </a:pPr>
            <a:endParaRPr lang="en-US" sz="2400" dirty="0">
              <a:effectLst>
                <a:outerShdw blurRad="38100" dist="38100" dir="2700000" algn="tl">
                  <a:srgbClr val="0064E2"/>
                </a:outerShdw>
              </a:effectLst>
            </a:endParaRPr>
          </a:p>
          <a:p>
            <a:pPr eaLnBrk="1" hangingPunct="1">
              <a:buFont typeface="Symbol" charset="0"/>
              <a:buChar char="¨"/>
              <a:defRPr/>
            </a:pPr>
            <a:endParaRPr lang="en-US" sz="2800" dirty="0">
              <a:effectLst>
                <a:outerShdw blurRad="38100" dist="38100" dir="2700000" algn="tl">
                  <a:srgbClr val="0064E2"/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0E79C-C0E7-6A43-839A-1A4055AE5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Marketing – A/B Testing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6334713-6967-0D42-B31A-A313C153D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057400"/>
            <a:ext cx="7408515" cy="371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79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30305-31E9-5A45-843B-A6F4F4D54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Possibilities via Platforms to Test Different Messages</a:t>
            </a:r>
          </a:p>
        </p:txBody>
      </p:sp>
      <p:pic>
        <p:nvPicPr>
          <p:cNvPr id="4" name="Picture 3" descr="A picture containing text, person, screenshot&#10;&#10;Description automatically generated">
            <a:extLst>
              <a:ext uri="{FF2B5EF4-FFF2-40B4-BE49-F238E27FC236}">
                <a16:creationId xmlns:a16="http://schemas.microsoft.com/office/drawing/2014/main" id="{DA1B66F6-858B-264D-B419-25324DC7B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9" y="1752600"/>
            <a:ext cx="6079125" cy="3680706"/>
          </a:xfrm>
          <a:prstGeom prst="rect">
            <a:avLst/>
          </a:prstGeom>
        </p:spPr>
      </p:pic>
      <p:pic>
        <p:nvPicPr>
          <p:cNvPr id="6" name="Picture 5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C96162C0-0EE5-8440-B99C-720CDEAB8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012" y="1752600"/>
            <a:ext cx="6515100" cy="3680706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AFC39BAB-E4D9-A347-A96A-E0ABF4D44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205" y="5322746"/>
            <a:ext cx="4912812" cy="153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7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926AB-C2BF-994D-812F-D1C65F6BA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Complex Designs</a:t>
            </a:r>
          </a:p>
        </p:txBody>
      </p:sp>
      <p:pic>
        <p:nvPicPr>
          <p:cNvPr id="4" name="Picture 3" descr="A picture containing text, indoor, screenshot&#10;&#10;Description automatically generated">
            <a:extLst>
              <a:ext uri="{FF2B5EF4-FFF2-40B4-BE49-F238E27FC236}">
                <a16:creationId xmlns:a16="http://schemas.microsoft.com/office/drawing/2014/main" id="{EA743DE4-4A2A-184D-8E1E-D871D06CA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743" y="4013200"/>
            <a:ext cx="5080000" cy="2540000"/>
          </a:xfrm>
          <a:prstGeom prst="rect">
            <a:avLst/>
          </a:prstGeom>
        </p:spPr>
      </p:pic>
      <p:pic>
        <p:nvPicPr>
          <p:cNvPr id="6" name="Picture 5" descr="Chart&#10;&#10;Description automatically generated with low confidence">
            <a:extLst>
              <a:ext uri="{FF2B5EF4-FFF2-40B4-BE49-F238E27FC236}">
                <a16:creationId xmlns:a16="http://schemas.microsoft.com/office/drawing/2014/main" id="{E045EABC-32EE-8140-8C8F-D1EAE0D2B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331468"/>
            <a:ext cx="3124200" cy="2468118"/>
          </a:xfrm>
          <a:prstGeom prst="rect">
            <a:avLst/>
          </a:prstGeom>
        </p:spPr>
      </p:pic>
      <p:pic>
        <p:nvPicPr>
          <p:cNvPr id="8" name="Picture 7" descr="Diagram, table&#10;&#10;Description automatically generated">
            <a:extLst>
              <a:ext uri="{FF2B5EF4-FFF2-40B4-BE49-F238E27FC236}">
                <a16:creationId xmlns:a16="http://schemas.microsoft.com/office/drawing/2014/main" id="{A14E8050-FA9A-B141-B5DC-C4A8A450C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468" y="1738122"/>
            <a:ext cx="3485376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79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00704910-43F6-8C44-AC2C-E7AE5BD4E5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Threats to Validity in Experiments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6DBFED6-A1B4-304B-B9AE-9C27E28468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7543800" cy="51816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ts val="1963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History - intervening event can alter responses, not the manipulation</a:t>
            </a:r>
          </a:p>
          <a:p>
            <a:pPr eaLnBrk="1" hangingPunct="1">
              <a:lnSpc>
                <a:spcPct val="70000"/>
              </a:lnSpc>
              <a:spcBef>
                <a:spcPts val="1963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Maturation - people change over the course of the study</a:t>
            </a:r>
          </a:p>
          <a:p>
            <a:pPr eaLnBrk="1" hangingPunct="1">
              <a:lnSpc>
                <a:spcPct val="70000"/>
              </a:lnSpc>
              <a:spcBef>
                <a:spcPts val="1963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Testing - respond to measures (e.g., repeated knowledge scores)</a:t>
            </a:r>
          </a:p>
          <a:p>
            <a:pPr eaLnBrk="1" hangingPunct="1">
              <a:lnSpc>
                <a:spcPct val="70000"/>
              </a:lnSpc>
              <a:spcBef>
                <a:spcPts val="1963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Instrumentation - change measures (e.g., any change to instrument can have effect)</a:t>
            </a:r>
          </a:p>
          <a:p>
            <a:pPr eaLnBrk="1" hangingPunct="1">
              <a:lnSpc>
                <a:spcPct val="70000"/>
              </a:lnSpc>
              <a:spcBef>
                <a:spcPts val="1963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Regression - Regress to mean (e.g., when extreme cases are selected for inclusion)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59B15-FCFD-9940-952F-FD1F021F3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00200"/>
            <a:ext cx="7924800" cy="4495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ts val="1968"/>
              </a:spcBef>
              <a:buFont typeface="Symbol" charset="0"/>
              <a:buChar char="¨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latin typeface="+mj-lt"/>
              </a:rPr>
              <a:t>Experimental mortality - Drop out of study</a:t>
            </a:r>
          </a:p>
          <a:p>
            <a:pPr eaLnBrk="1" hangingPunct="1">
              <a:lnSpc>
                <a:spcPct val="70000"/>
              </a:lnSpc>
              <a:spcBef>
                <a:spcPts val="1968"/>
              </a:spcBef>
              <a:buFont typeface="Symbol" charset="0"/>
              <a:buChar char="¨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latin typeface="+mj-lt"/>
              </a:rPr>
              <a:t>Selection biases - incomparable groups</a:t>
            </a:r>
          </a:p>
          <a:p>
            <a:pPr eaLnBrk="1" hangingPunct="1">
              <a:lnSpc>
                <a:spcPct val="70000"/>
              </a:lnSpc>
              <a:spcBef>
                <a:spcPts val="1968"/>
              </a:spcBef>
              <a:buFont typeface="Symbol" charset="0"/>
              <a:buChar char="¨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latin typeface="+mj-lt"/>
              </a:rPr>
              <a:t>Diffusion of treatment - contamination of control (stimulus affects control group)</a:t>
            </a:r>
          </a:p>
          <a:p>
            <a:pPr eaLnBrk="1" hangingPunct="1">
              <a:lnSpc>
                <a:spcPct val="70000"/>
              </a:lnSpc>
              <a:spcBef>
                <a:spcPts val="1968"/>
              </a:spcBef>
              <a:buFont typeface="Symbol" charset="0"/>
              <a:buChar char="¨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latin typeface="+mj-lt"/>
              </a:rPr>
              <a:t>Compensatory rivalry - control group competes harder to overcome lack</a:t>
            </a:r>
          </a:p>
          <a:p>
            <a:pPr eaLnBrk="1" hangingPunct="1">
              <a:lnSpc>
                <a:spcPct val="70000"/>
              </a:lnSpc>
              <a:spcBef>
                <a:spcPts val="1968"/>
              </a:spcBef>
              <a:buFont typeface="Symbol" charset="0"/>
              <a:buChar char="¨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latin typeface="+mj-lt"/>
              </a:rPr>
              <a:t>Demoralization - control group may give up</a:t>
            </a:r>
          </a:p>
          <a:p>
            <a:pPr marL="0" indent="0">
              <a:buFont typeface="Symbol" charset="0"/>
              <a:buNone/>
              <a:defRPr/>
            </a:pPr>
            <a:endParaRPr lang="en-US" dirty="0">
              <a:latin typeface="+mj-lt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AA582C6-F8E6-3D4C-B69A-0EEB1321CD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Threats to Validity in Experiments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C47860B-B3F3-4046-87F2-7E6AC4470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"Natural" Experiments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7360A5A8-924E-884D-BE91-19CADD5428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Important social scientific experiments occur outside controlled settings in the course of normal social events. </a:t>
            </a:r>
          </a:p>
          <a:p>
            <a:pPr lvl="1" eaLnBrk="1" hangingPunct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Ex. Two states that share a media market allow us to see effects of the “air war” vs the “ground war” on voter mobilization and turnout.</a:t>
            </a:r>
          </a:p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Raise validity issues because researcher must take things as they occur.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AECB6797-A346-E64E-B0ED-99608B04E6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Experimental Method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BCD8CC5E-8958-A041-9242-8E37ADB937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600">
                <a:effectLst>
                  <a:outerShdw blurRad="38100" dist="38100" dir="2700000" algn="tl">
                    <a:srgbClr val="000000"/>
                  </a:outerShdw>
                </a:effectLst>
              </a:rPr>
              <a:t>Strengths:</a:t>
            </a:r>
          </a:p>
          <a:p>
            <a:pPr eaLnBrk="1" hangingPunct="1"/>
            <a:r>
              <a:rPr lang="en-US" altLang="en-US" sz="2600">
                <a:effectLst>
                  <a:outerShdw blurRad="38100" dist="38100" dir="2700000" algn="tl">
                    <a:srgbClr val="000000"/>
                  </a:outerShdw>
                </a:effectLst>
              </a:rPr>
              <a:t>Isolation of the experimental variable over time.</a:t>
            </a:r>
          </a:p>
          <a:p>
            <a:pPr eaLnBrk="1" hangingPunct="1"/>
            <a:r>
              <a:rPr lang="en-US" altLang="en-US" sz="2600">
                <a:effectLst>
                  <a:outerShdw blurRad="38100" dist="38100" dir="2700000" algn="tl">
                    <a:srgbClr val="000000"/>
                  </a:outerShdw>
                </a:effectLst>
              </a:rPr>
              <a:t>Experiments can be replicated several times using different groups of subjects.</a:t>
            </a:r>
          </a:p>
          <a:p>
            <a:pPr eaLnBrk="1" hangingPunct="1"/>
            <a:endParaRPr lang="en-US" altLang="en-US" sz="2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600">
                <a:effectLst>
                  <a:outerShdw blurRad="38100" dist="38100" dir="2700000" algn="tl">
                    <a:srgbClr val="000000"/>
                  </a:outerShdw>
                </a:effectLst>
              </a:rPr>
              <a:t>Weaknesses:</a:t>
            </a:r>
          </a:p>
          <a:p>
            <a:pPr eaLnBrk="1" hangingPunct="1"/>
            <a:r>
              <a:rPr lang="en-US" altLang="en-US" sz="2600">
                <a:effectLst>
                  <a:outerShdw blurRad="38100" dist="38100" dir="2700000" algn="tl">
                    <a:srgbClr val="000000"/>
                  </a:outerShdw>
                </a:effectLst>
              </a:rPr>
              <a:t>Artificiality of laboratory setting (but not survey exp.)</a:t>
            </a:r>
          </a:p>
          <a:p>
            <a:pPr eaLnBrk="1" hangingPunct="1"/>
            <a:r>
              <a:rPr lang="en-US" altLang="en-US" sz="2600">
                <a:effectLst>
                  <a:outerShdw blurRad="38100" dist="38100" dir="2700000" algn="tl">
                    <a:srgbClr val="000000"/>
                  </a:outerShdw>
                </a:effectLst>
              </a:rPr>
              <a:t>Social processes that occur in a lab might not occur in a more natural social setting.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0E0DB49-D0DC-9B45-BC3F-3ABBA17229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Time and Survey Design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D7F6884D-5BF9-1B40-ABBF-93069B223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Extending logic of Experiments to Surveys</a:t>
            </a:r>
          </a:p>
          <a:p>
            <a:pPr lvl="1" eaLnBrk="1" hangingPunct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Longitudinal designs:</a:t>
            </a:r>
          </a:p>
          <a:p>
            <a:pPr lvl="2" eaLnBrk="1" hangingPunct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Panel studies</a:t>
            </a:r>
          </a:p>
          <a:p>
            <a:pPr lvl="1" eaLnBrk="1" hangingPunct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Survey experiment</a:t>
            </a:r>
          </a:p>
          <a:p>
            <a:pPr lvl="2" eaLnBrk="1" hangingPunct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manipulated wording, order, or response categories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E2A1D-A73A-2444-9A2D-4523C1313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Pros and Cons of Survey Exp.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CAE8B-1497-6E4E-8E07-CF5D6CC2D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Strengths of survey experiments:</a:t>
            </a:r>
          </a:p>
          <a:p>
            <a:r>
              <a:rPr lang="en-US" altLang="en-US"/>
              <a:t>Logistically easier than “real” experiments</a:t>
            </a:r>
          </a:p>
          <a:p>
            <a:pPr lvl="1"/>
            <a:r>
              <a:rPr lang="en-US" altLang="en-US"/>
              <a:t> Random assignment is quite easy </a:t>
            </a:r>
          </a:p>
          <a:p>
            <a:r>
              <a:rPr lang="en-US" altLang="en-US"/>
              <a:t>• Drawbacks of survey experiments:</a:t>
            </a:r>
          </a:p>
          <a:p>
            <a:pPr lvl="1"/>
            <a:r>
              <a:rPr lang="en-US" altLang="en-US"/>
              <a:t>Does our “treatment” actually look like the concept we’re interested in? </a:t>
            </a:r>
          </a:p>
          <a:p>
            <a:pPr lvl="1"/>
            <a:r>
              <a:rPr lang="en-US" altLang="en-US"/>
              <a:t>Do people respond to shifts in wording the way they respond to real events in news? 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ED22E7A-E55E-6D40-AD78-19CFB8E05E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Experimental Research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97CC394-76BB-894F-B350-6561B77F12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905000"/>
            <a:ext cx="7620000" cy="4498975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Take some action and observe its effects</a:t>
            </a:r>
          </a:p>
          <a:p>
            <a:pPr lvl="1" eaLnBrk="1" hangingPunct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Extension of natural science to social science</a:t>
            </a:r>
          </a:p>
          <a:p>
            <a:pPr lvl="1" eaLnBrk="1" hangingPunct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Best for limited and well-defined concepts</a:t>
            </a:r>
          </a:p>
          <a:p>
            <a:pPr lvl="1" eaLnBrk="1" hangingPunct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Useful for hypothesis testing - need “theory”</a:t>
            </a:r>
          </a:p>
          <a:p>
            <a:pPr lvl="1" eaLnBrk="1" hangingPunct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Focus on causation, not just description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7DE46-9DF9-D44F-BD2C-A3CE3D576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dirty="0"/>
              <a:t>Mechanics of Survey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BBEA9-8C90-144C-B746-386F02538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6096000"/>
            <a:ext cx="4305300" cy="533400"/>
          </a:xfrm>
        </p:spPr>
        <p:txBody>
          <a:bodyPr/>
          <a:lstStyle/>
          <a:p>
            <a:pPr marL="0" indent="0">
              <a:buFont typeface="Symbol" charset="0"/>
              <a:buNone/>
              <a:defRPr/>
            </a:pPr>
            <a:r>
              <a:rPr lang="en-US" sz="2000" dirty="0"/>
              <a:t>From Doug </a:t>
            </a:r>
            <a:r>
              <a:rPr lang="en-US" sz="2000" dirty="0" err="1"/>
              <a:t>Ahler</a:t>
            </a:r>
            <a:r>
              <a:rPr lang="en-US" sz="2000" dirty="0"/>
              <a:t>, UC Berkeley</a:t>
            </a:r>
          </a:p>
          <a:p>
            <a:pPr>
              <a:buFont typeface="Symbol" charset="0"/>
              <a:buChar char="¨"/>
              <a:defRPr/>
            </a:pP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D5167B3-916A-1D4F-A1A3-84CDA43A9E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5965196"/>
              </p:ext>
            </p:extLst>
          </p:nvPr>
        </p:nvGraphicFramePr>
        <p:xfrm>
          <a:off x="1311222" y="1435022"/>
          <a:ext cx="7375578" cy="4203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2C6E9CAB-4BB7-8D47-BC5E-6288D0BE8FC5}"/>
              </a:ext>
            </a:extLst>
          </p:cNvPr>
          <p:cNvSpPr txBox="1">
            <a:spLocks/>
          </p:cNvSpPr>
          <p:nvPr/>
        </p:nvSpPr>
        <p:spPr bwMode="auto">
          <a:xfrm>
            <a:off x="1143000" y="22860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“Classic” Survey Exp.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E0A30-9126-114A-865C-1C3F8E8FA3A7}"/>
              </a:ext>
            </a:extLst>
          </p:cNvPr>
          <p:cNvSpPr txBox="1">
            <a:spLocks/>
          </p:cNvSpPr>
          <p:nvPr/>
        </p:nvSpPr>
        <p:spPr>
          <a:xfrm>
            <a:off x="1219200" y="1371600"/>
            <a:ext cx="7696200" cy="449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charset="0"/>
              <a:buChar char="¨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dirty="0"/>
              <a:t>Often used for improving measurement:</a:t>
            </a:r>
          </a:p>
          <a:p>
            <a:pPr lvl="1">
              <a:defRPr/>
            </a:pPr>
            <a:r>
              <a:rPr lang="en-US" dirty="0">
                <a:cs typeface="ＭＳ Ｐゴシック" charset="0"/>
              </a:rPr>
              <a:t>Question wording experiments</a:t>
            </a:r>
          </a:p>
          <a:p>
            <a:pPr lvl="1">
              <a:defRPr/>
            </a:pPr>
            <a:r>
              <a:rPr lang="en-US" dirty="0">
                <a:cs typeface="ＭＳ Ｐゴシック" charset="0"/>
              </a:rPr>
              <a:t>Question order experiments</a:t>
            </a:r>
          </a:p>
          <a:p>
            <a:pPr lvl="1">
              <a:defRPr/>
            </a:pPr>
            <a:r>
              <a:rPr lang="en-US" dirty="0">
                <a:cs typeface="ＭＳ Ｐゴシック" charset="0"/>
              </a:rPr>
              <a:t>List experiments for sensitive topics</a:t>
            </a:r>
          </a:p>
          <a:p>
            <a:pPr>
              <a:defRPr/>
            </a:pPr>
            <a:r>
              <a:rPr lang="en-US" dirty="0"/>
              <a:t>But also well-suited to hypothesis tests</a:t>
            </a:r>
          </a:p>
          <a:p>
            <a:pPr marL="0" indent="0">
              <a:buFont typeface="Symbol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For any of these, the randomizer tool in </a:t>
            </a:r>
            <a:r>
              <a:rPr lang="en-US" dirty="0" err="1"/>
              <a:t>Qualtrics</a:t>
            </a:r>
            <a:r>
              <a:rPr lang="en-US" dirty="0"/>
              <a:t> survey flow works well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09C0AF-B912-114F-B7B5-D7A4BC1D02D4}"/>
              </a:ext>
            </a:extLst>
          </p:cNvPr>
          <p:cNvSpPr/>
          <p:nvPr/>
        </p:nvSpPr>
        <p:spPr>
          <a:xfrm>
            <a:off x="1371600" y="1600200"/>
            <a:ext cx="7315200" cy="4400550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Impact: The degree to which the treatment affects X as expected</a:t>
            </a:r>
          </a:p>
          <a:p>
            <a:pPr eaLnBrk="1" hangingPunct="1"/>
            <a:endParaRPr lang="en-US" altLang="en-US" sz="32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Problems for impact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“Low dose”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Time and decay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Participant attention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Suspicion</a:t>
            </a:r>
          </a:p>
          <a:p>
            <a:pPr eaLnBrk="1" hangingPunct="1"/>
            <a:endParaRPr lang="en-US" altLang="en-US"/>
          </a:p>
        </p:txBody>
      </p:sp>
      <p:sp>
        <p:nvSpPr>
          <p:cNvPr id="32770" name="Title 1">
            <a:extLst>
              <a:ext uri="{FF2B5EF4-FFF2-40B4-BE49-F238E27FC236}">
                <a16:creationId xmlns:a16="http://schemas.microsoft.com/office/drawing/2014/main" id="{1C6188C9-5722-D74F-87CB-61DF9246E32C}"/>
              </a:ext>
            </a:extLst>
          </p:cNvPr>
          <p:cNvSpPr txBox="1">
            <a:spLocks/>
          </p:cNvSpPr>
          <p:nvPr/>
        </p:nvSpPr>
        <p:spPr bwMode="auto">
          <a:xfrm>
            <a:off x="1219200" y="5334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Impact Requires Clear Difference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7BC775-5BD6-4946-A4AE-CD217BC3B4E4}"/>
              </a:ext>
            </a:extLst>
          </p:cNvPr>
          <p:cNvSpPr txBox="1">
            <a:spLocks/>
          </p:cNvSpPr>
          <p:nvPr/>
        </p:nvSpPr>
        <p:spPr>
          <a:xfrm>
            <a:off x="4572000" y="6096000"/>
            <a:ext cx="43053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charset="0"/>
              <a:buChar char="¨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Symbol" charset="0"/>
              <a:buNone/>
              <a:defRPr/>
            </a:pPr>
            <a:r>
              <a:rPr lang="en-US" sz="2000" dirty="0"/>
              <a:t>From Doug </a:t>
            </a:r>
            <a:r>
              <a:rPr lang="en-US" sz="2000" dirty="0" err="1"/>
              <a:t>Ahler</a:t>
            </a:r>
            <a:r>
              <a:rPr lang="en-US" sz="2000" dirty="0"/>
              <a:t>, UC Berkeley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AB2A0E-D837-C141-8B30-B40175790711}"/>
              </a:ext>
            </a:extLst>
          </p:cNvPr>
          <p:cNvSpPr/>
          <p:nvPr/>
        </p:nvSpPr>
        <p:spPr>
          <a:xfrm>
            <a:off x="1371600" y="1600200"/>
            <a:ext cx="7315200" cy="53860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Would you say we are spending too much, just about enough, or too little on assistance for the poor?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Would you say we are spending too much, just about enough, or too little on welfare programs?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800100" lvl="1" indent="-342900">
              <a:buFont typeface="Arial"/>
              <a:buChar char="•"/>
              <a:defRPr/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Produces about a 30% difference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Title 1">
            <a:extLst>
              <a:ext uri="{FF2B5EF4-FFF2-40B4-BE49-F238E27FC236}">
                <a16:creationId xmlns:a16="http://schemas.microsoft.com/office/drawing/2014/main" id="{D4189183-B279-F044-A717-6866EC143F72}"/>
              </a:ext>
            </a:extLst>
          </p:cNvPr>
          <p:cNvSpPr txBox="1">
            <a:spLocks/>
          </p:cNvSpPr>
          <p:nvPr/>
        </p:nvSpPr>
        <p:spPr bwMode="auto">
          <a:xfrm>
            <a:off x="1219200" y="5334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Example of Survey Experiment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A3AD5F83-6630-F746-B558-BF57C60919D4}"/>
              </a:ext>
            </a:extLst>
          </p:cNvPr>
          <p:cNvSpPr txBox="1">
            <a:spLocks/>
          </p:cNvSpPr>
          <p:nvPr/>
        </p:nvSpPr>
        <p:spPr bwMode="auto">
          <a:xfrm>
            <a:off x="1219200" y="5334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Example of Survey Experiment</a:t>
            </a:r>
          </a:p>
        </p:txBody>
      </p:sp>
      <p:pic>
        <p:nvPicPr>
          <p:cNvPr id="34818" name="Picture 3" descr="Untitled.tiff">
            <a:extLst>
              <a:ext uri="{FF2B5EF4-FFF2-40B4-BE49-F238E27FC236}">
                <a16:creationId xmlns:a16="http://schemas.microsoft.com/office/drawing/2014/main" id="{C25A5444-2F46-3942-988A-16D1A34FD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7388225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4">
            <a:extLst>
              <a:ext uri="{FF2B5EF4-FFF2-40B4-BE49-F238E27FC236}">
                <a16:creationId xmlns:a16="http://schemas.microsoft.com/office/drawing/2014/main" id="{803690C9-BDD3-5C47-B16A-3012FDDE1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638800"/>
            <a:ext cx="515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Poor People -  Average 73 degrees</a:t>
            </a:r>
          </a:p>
          <a:p>
            <a:pPr eaLnBrk="1" hangingPunct="1"/>
            <a:r>
              <a:rPr lang="en-US" altLang="en-US"/>
              <a:t>People on Welfare – Average 53 degrees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9C647E-F60F-C943-A93A-B2E1DFD80CC1}"/>
              </a:ext>
            </a:extLst>
          </p:cNvPr>
          <p:cNvSpPr txBox="1"/>
          <p:nvPr/>
        </p:nvSpPr>
        <p:spPr>
          <a:xfrm>
            <a:off x="1371600" y="2078182"/>
            <a:ext cx="74676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Get in your lab teams and consider your question wording, question order, and response options in your experiment: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How many conditions do you want to consider differences?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 you want to cross various factors in a 2 x 2 design?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Can you test your hypotheses with the question wording?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 you need a second question to assess outcomes?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599305-7347-0443-91FF-C78F982AC384}"/>
              </a:ext>
            </a:extLst>
          </p:cNvPr>
          <p:cNvSpPr txBox="1"/>
          <p:nvPr/>
        </p:nvSpPr>
        <p:spPr>
          <a:xfrm>
            <a:off x="2229644" y="609600"/>
            <a:ext cx="5751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GROUP BREAKOUT</a:t>
            </a:r>
          </a:p>
        </p:txBody>
      </p:sp>
    </p:spTree>
    <p:extLst>
      <p:ext uri="{BB962C8B-B14F-4D97-AF65-F5344CB8AC3E}">
        <p14:creationId xmlns:p14="http://schemas.microsoft.com/office/powerpoint/2010/main" val="387649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29F4B2C-FB24-1C4C-91E9-8BC1EAAB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04800"/>
            <a:ext cx="7772400" cy="1206500"/>
          </a:xfrm>
        </p:spPr>
        <p:txBody>
          <a:bodyPr/>
          <a:lstStyle/>
          <a:p>
            <a:pPr>
              <a:defRPr/>
            </a:pPr>
            <a:r>
              <a:rPr lang="en-US" dirty="0"/>
              <a:t>Using Mechanical Turk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3FBE2C4-5C98-FF44-A8C9-FFD157048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1752600"/>
            <a:ext cx="3962400" cy="4495800"/>
          </a:xfrm>
        </p:spPr>
        <p:txBody>
          <a:bodyPr/>
          <a:lstStyle/>
          <a:p>
            <a:pPr>
              <a:buFont typeface="Symbol" charset="0"/>
              <a:buChar char="¨"/>
              <a:defRPr/>
            </a:pPr>
            <a:r>
              <a:rPr lang="en-US" dirty="0"/>
              <a:t>Online web-based platform for recruiting and paying people to perform tasks</a:t>
            </a:r>
          </a:p>
          <a:p>
            <a:pPr>
              <a:buFont typeface="Symbol" charset="0"/>
              <a:buChar char="¨"/>
              <a:defRPr/>
            </a:pPr>
            <a:r>
              <a:rPr lang="en-US" dirty="0"/>
              <a:t>Human Intelligence Tasks (HITs) can be used to recruit survey respondents</a:t>
            </a:r>
          </a:p>
        </p:txBody>
      </p:sp>
      <p:pic>
        <p:nvPicPr>
          <p:cNvPr id="12" name="Content Placeholder 11" descr="Screen Shot 2014-01-14 at 1.34.03 PM.png">
            <a:extLst>
              <a:ext uri="{FF2B5EF4-FFF2-40B4-BE49-F238E27FC236}">
                <a16:creationId xmlns:a16="http://schemas.microsoft.com/office/drawing/2014/main" id="{94E7B3C3-DA60-C446-B47D-5AB94E9F18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236" b="-25236"/>
          <a:stretch>
            <a:fillRect/>
          </a:stretch>
        </p:blipFill>
        <p:spPr>
          <a:xfrm>
            <a:off x="5107894" y="1479550"/>
            <a:ext cx="3802063" cy="4616450"/>
          </a:xfr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A7353D-5EA3-E344-9B45-F67C25CEFC29}"/>
              </a:ext>
            </a:extLst>
          </p:cNvPr>
          <p:cNvSpPr txBox="1">
            <a:spLocks/>
          </p:cNvSpPr>
          <p:nvPr/>
        </p:nvSpPr>
        <p:spPr>
          <a:xfrm>
            <a:off x="4572000" y="6096000"/>
            <a:ext cx="43053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charset="0"/>
              <a:buChar char="¨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endParaRPr lang="en-US" dirty="0"/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F94887C-FF4A-4C4C-88D4-6277B02ED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7361"/>
            <a:ext cx="9144000" cy="369108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AC42D-7793-7D43-9C0E-CE1C1B60F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28600"/>
            <a:ext cx="6781800" cy="11430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MTurk</a:t>
            </a:r>
            <a:r>
              <a:rPr lang="en-US" dirty="0"/>
              <a:t> Pros and Cons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B9341E-A475-CC4B-AA06-F509A140D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1600200"/>
            <a:ext cx="4040188" cy="3951288"/>
          </a:xfrm>
        </p:spPr>
        <p:txBody>
          <a:bodyPr/>
          <a:lstStyle/>
          <a:p>
            <a:pPr>
              <a:buFont typeface="Symbol" charset="0"/>
              <a:buChar char="¨"/>
              <a:defRPr/>
            </a:pPr>
            <a:r>
              <a:rPr lang="en-US" dirty="0"/>
              <a:t>Cheap!</a:t>
            </a:r>
          </a:p>
          <a:p>
            <a:pPr>
              <a:buFont typeface="Symbol" charset="0"/>
              <a:buChar char="¨"/>
              <a:defRPr/>
            </a:pPr>
            <a:r>
              <a:rPr lang="en-US" dirty="0"/>
              <a:t>Participants are attentive</a:t>
            </a:r>
          </a:p>
          <a:p>
            <a:pPr>
              <a:buFont typeface="Symbol" charset="0"/>
              <a:buChar char="¨"/>
              <a:defRPr/>
            </a:pPr>
            <a:r>
              <a:rPr lang="en-US" dirty="0"/>
              <a:t>More diverse than a many convenience sample (e.g., college sophomores)</a:t>
            </a:r>
          </a:p>
          <a:p>
            <a:pPr>
              <a:buFont typeface="Symbol" charset="0"/>
              <a:buChar char="¨"/>
              <a:defRPr/>
            </a:pPr>
            <a:r>
              <a:rPr lang="en-US" dirty="0"/>
              <a:t>Classic findings validated</a:t>
            </a:r>
          </a:p>
          <a:p>
            <a:pPr marL="0" indent="0">
              <a:buFont typeface="Symbol" charset="0"/>
              <a:buNone/>
              <a:defRPr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AB2D5D-3DB9-854E-A08A-FC2212A0F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57825" y="1600200"/>
            <a:ext cx="3457575" cy="3951288"/>
          </a:xfrm>
        </p:spPr>
        <p:txBody>
          <a:bodyPr/>
          <a:lstStyle/>
          <a:p>
            <a:r>
              <a:rPr lang="en-US" altLang="en-US"/>
              <a:t>Not population-representative</a:t>
            </a:r>
          </a:p>
          <a:p>
            <a:r>
              <a:rPr lang="en-US" altLang="en-US"/>
              <a:t>Degree of non-representativeness</a:t>
            </a:r>
          </a:p>
          <a:p>
            <a:r>
              <a:rPr lang="en-US" altLang="en-US"/>
              <a:t>Turkers becoming “professional subjects”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CC96D8-5A58-F24E-B4D3-464977608A84}"/>
              </a:ext>
            </a:extLst>
          </p:cNvPr>
          <p:cNvSpPr txBox="1"/>
          <p:nvPr/>
        </p:nvSpPr>
        <p:spPr>
          <a:xfrm>
            <a:off x="1600200" y="5638800"/>
            <a:ext cx="6858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5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See </a:t>
            </a:r>
            <a:r>
              <a:rPr lang="en-US" dirty="0" err="1">
                <a:solidFill>
                  <a:schemeClr val="accent5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Berinsky</a:t>
            </a:r>
            <a:r>
              <a:rPr lang="en-US" dirty="0">
                <a:solidFill>
                  <a:schemeClr val="accent5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, Huber, &amp; Lenz (2012, in </a:t>
            </a:r>
            <a:r>
              <a:rPr lang="en-US" i="1" dirty="0">
                <a:solidFill>
                  <a:schemeClr val="accent5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Political Analysis</a:t>
            </a:r>
            <a:r>
              <a:rPr lang="en-US" dirty="0">
                <a:solidFill>
                  <a:schemeClr val="accent5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 for more detail.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D61AA-1940-8D45-8A20-F2DFD0234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IRB for Human Subjects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8C884-FB3E-834B-B56B-9F7EC4141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24000"/>
            <a:ext cx="7543800" cy="4495800"/>
          </a:xfrm>
        </p:spPr>
        <p:txBody>
          <a:bodyPr/>
          <a:lstStyle/>
          <a:p>
            <a:pPr>
              <a:buFont typeface="Symbol" charset="0"/>
              <a:buChar char="¨"/>
              <a:defRPr/>
            </a:pPr>
            <a:r>
              <a:rPr lang="en-US" dirty="0"/>
              <a:t>Prior to fielding </a:t>
            </a:r>
            <a:r>
              <a:rPr lang="en-US" b="1" i="1" dirty="0"/>
              <a:t>anything </a:t>
            </a:r>
            <a:r>
              <a:rPr lang="en-US" dirty="0"/>
              <a:t>you might present or publish, you need approval from IRB (Institutional Review Board)</a:t>
            </a:r>
          </a:p>
          <a:p>
            <a:pPr>
              <a:buFont typeface="Symbol" charset="0"/>
              <a:buChar char="¨"/>
              <a:defRPr/>
            </a:pPr>
            <a:r>
              <a:rPr lang="en-US" dirty="0"/>
              <a:t>The UW-Madison is committed to protecting the rights and welfare of individuals participating as subjects in its research. The IRB is charged with reviewing human subjects research.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F082524E-E1AC-8047-A174-B6E4B9B983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Components of Experiment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0233A81-F0F6-1A46-824E-160CFEF19A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Three components:</a:t>
            </a:r>
          </a:p>
          <a:p>
            <a:pPr lvl="1" eaLnBrk="1" hangingPunct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Independent and dependent variables</a:t>
            </a:r>
          </a:p>
          <a:p>
            <a:pPr lvl="2" eaLnBrk="1" hangingPunct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Effects of stimulus on some outcome variable</a:t>
            </a:r>
          </a:p>
          <a:p>
            <a:pPr lvl="1" eaLnBrk="1" hangingPunct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Pretesting and post-testing</a:t>
            </a:r>
          </a:p>
          <a:p>
            <a:pPr lvl="2" eaLnBrk="1" hangingPunct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Ability to assess change, ideally, before and after the stimulus is experienced</a:t>
            </a:r>
          </a:p>
          <a:p>
            <a:pPr lvl="1" eaLnBrk="1" hangingPunct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Experimental and control groups</a:t>
            </a:r>
          </a:p>
          <a:p>
            <a:pPr lvl="2" eaLnBrk="1" hangingPunct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Comparison group that does not get stimulus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0DBEEF1-D0FC-5C4E-A2D2-413C3E326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Experimental and Control Groups</a:t>
            </a:r>
            <a:endParaRPr lang="en-US" dirty="0">
              <a:effectLst>
                <a:outerShdw blurRad="38100" dist="38100" dir="2700000" algn="tl">
                  <a:srgbClr val="0064E2"/>
                </a:outerShdw>
              </a:effectLst>
              <a:latin typeface="+mn-lt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4745A07-7FD0-084F-8875-2DBAD8CBB1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Must be as similar as possible</a:t>
            </a:r>
          </a:p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Control group represents what the experimental group would have been like had it not been exposed to the stimulus.  </a:t>
            </a:r>
          </a:p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Often, true control is not possible, so you expose each group to contrasting experiences of the stimuli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D27ADD7-7E94-8644-8A24-AE09409407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Selecting Subjects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7AEC301-252F-F74B-BDEC-2072B930F8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Probability sampling</a:t>
            </a:r>
          </a:p>
          <a:p>
            <a:pPr lvl="1" eaLnBrk="1" hangingPunct="1"/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Ideally, we get a diverse, representative sample</a:t>
            </a:r>
          </a:p>
          <a:p>
            <a:pPr lvl="1" eaLnBrk="1" hangingPunct="1"/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Often, it is college undergrads…</a:t>
            </a:r>
          </a:p>
          <a:p>
            <a:pPr lvl="1" eaLnBrk="1" hangingPunct="1"/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For you, a random cross section of Americans</a:t>
            </a:r>
          </a:p>
          <a:p>
            <a:pPr lvl="2" eaLnBrk="1" hangingPunct="1"/>
            <a:r>
              <a:rPr lang="en-US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Balanced on Gender, Age, and Education</a:t>
            </a:r>
          </a:p>
          <a:p>
            <a:pPr eaLnBrk="1" hangingPunct="1"/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Randomization</a:t>
            </a:r>
          </a:p>
          <a:p>
            <a:pPr lvl="1" eaLnBrk="1" hangingPunct="1"/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Most statistics used to analyze results assume randomization of subjects into conditions</a:t>
            </a:r>
          </a:p>
          <a:p>
            <a:pPr lvl="1" eaLnBrk="1" hangingPunct="1"/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Randomization only works if you have a reasonably large pool of subjects.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50AAE069-411A-B84B-8978-890CB90BB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Pre-Experimental Designs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39F44DA-1713-9240-AB97-33B39FEF58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3200400" cy="44958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70000"/>
              </a:lnSpc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One-Shot Case Study</a:t>
            </a:r>
          </a:p>
          <a:p>
            <a:pPr eaLnBrk="1" hangingPunct="1">
              <a:lnSpc>
                <a:spcPct val="70000"/>
              </a:lnSpc>
            </a:pP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70000"/>
              </a:lnSpc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One Group Pretest-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	Posttest Design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70000"/>
              </a:lnSpc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Static Group 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Comparison</a:t>
            </a:r>
          </a:p>
        </p:txBody>
      </p:sp>
      <p:pic>
        <p:nvPicPr>
          <p:cNvPr id="18435" name="Picture 4" descr="8-3.jpg                                                        0000B3E1Doghouse                       ABA78158:">
            <a:extLst>
              <a:ext uri="{FF2B5EF4-FFF2-40B4-BE49-F238E27FC236}">
                <a16:creationId xmlns:a16="http://schemas.microsoft.com/office/drawing/2014/main" id="{855AA290-4D7A-1442-A476-F7644790B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0909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9E52720C-1E5A-EE4E-B528-C920489B04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True Experimental Design</a:t>
            </a:r>
          </a:p>
        </p:txBody>
      </p:sp>
      <p:pic>
        <p:nvPicPr>
          <p:cNvPr id="19458" name="Picture 3" descr="8-1.jpg                                                        0000B3E1Doghouse                       ABA78158:">
            <a:extLst>
              <a:ext uri="{FF2B5EF4-FFF2-40B4-BE49-F238E27FC236}">
                <a16:creationId xmlns:a16="http://schemas.microsoft.com/office/drawing/2014/main" id="{11EEBA70-EABC-2148-AB35-A277F13A8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70453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4E75F32A-8412-9E45-B1F1-477136ED0A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Solomon Four-Group Design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1D8C841-0407-0F4C-A9DB-2505C3E5A3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Classic Design may sensitize subjects</a:t>
            </a:r>
          </a:p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More complex experimental designs</a:t>
            </a:r>
          </a:p>
        </p:txBody>
      </p:sp>
      <p:pic>
        <p:nvPicPr>
          <p:cNvPr id="39940" name="Picture 4" descr="8-4.jpg                                                        0000B3E1Doghouse                       ABA78158:">
            <a:extLst>
              <a:ext uri="{FF2B5EF4-FFF2-40B4-BE49-F238E27FC236}">
                <a16:creationId xmlns:a16="http://schemas.microsoft.com/office/drawing/2014/main" id="{0314C774-5F16-F84C-9498-4E1DD1D13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00400"/>
            <a:ext cx="7045325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8-5.jpg                                                        0000B3E1Doghouse                       ABA78158:">
            <a:extLst>
              <a:ext uri="{FF2B5EF4-FFF2-40B4-BE49-F238E27FC236}">
                <a16:creationId xmlns:a16="http://schemas.microsoft.com/office/drawing/2014/main" id="{AAA85321-B7ED-8047-A091-BB931A48D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0"/>
            <a:ext cx="5011738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7500B18-8449-2742-8098-9AC02BF48D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533400"/>
            <a:ext cx="7739063" cy="109061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Posttest-only Control Group Design</a:t>
            </a:r>
            <a:endParaRPr lang="en-US" dirty="0">
              <a:effectLst>
                <a:outerShdw blurRad="38100" dist="38100" dir="2700000" algn="tl">
                  <a:srgbClr val="0064E2"/>
                </a:outerShdw>
              </a:effectLst>
              <a:latin typeface="+mn-lt"/>
            </a:endParaRP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CF96708-89A3-7242-9FDD-0FD6F8A50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Includes Groups 3 and 4 of the Solomon design.</a:t>
            </a:r>
          </a:p>
          <a:p>
            <a:pPr eaLnBrk="1" hangingPunct="1"/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With proper randomization, only these groups are needed to control the problems of internal invalidity and the interaction between testing and stimulus.</a:t>
            </a:r>
          </a:p>
          <a:p>
            <a:pPr lvl="1" eaLnBrk="1" hangingPunct="1"/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By manipulating the question wording, and seeing differences in responses to identical response categories, this is your study design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ock And Key">
  <a:themeElements>
    <a:clrScheme name="Lock And Key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Lock And Key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Lock And Key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654</TotalTime>
  <Words>1097</Words>
  <Application>Microsoft Macintosh PowerPoint</Application>
  <PresentationFormat>On-screen Show (4:3)</PresentationFormat>
  <Paragraphs>157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Symbol</vt:lpstr>
      <vt:lpstr>Times New Roman</vt:lpstr>
      <vt:lpstr>Wingdings</vt:lpstr>
      <vt:lpstr>Lock And Key</vt:lpstr>
      <vt:lpstr>Journalism 566:  Experimental Methods</vt:lpstr>
      <vt:lpstr>Experimental Research</vt:lpstr>
      <vt:lpstr>Components of Experiment</vt:lpstr>
      <vt:lpstr>Experimental and Control Groups</vt:lpstr>
      <vt:lpstr>Selecting Subjects</vt:lpstr>
      <vt:lpstr>Pre-Experimental Designs</vt:lpstr>
      <vt:lpstr>True Experimental Design</vt:lpstr>
      <vt:lpstr>Solomon Four-Group Design</vt:lpstr>
      <vt:lpstr>Posttest-only Control Group Design</vt:lpstr>
      <vt:lpstr>Other Design Considerations</vt:lpstr>
      <vt:lpstr>Digital Marketing – A/B Testing</vt:lpstr>
      <vt:lpstr>Many Possibilities via Platforms to Test Different Messages</vt:lpstr>
      <vt:lpstr>More Complex Designs</vt:lpstr>
      <vt:lpstr>Threats to Validity in Experiments</vt:lpstr>
      <vt:lpstr>Threats to Validity in Experiments</vt:lpstr>
      <vt:lpstr>"Natural" Experiments</vt:lpstr>
      <vt:lpstr>Experimental Method</vt:lpstr>
      <vt:lpstr>Time and Survey Design</vt:lpstr>
      <vt:lpstr>Pros and Cons of Survey Exp.</vt:lpstr>
      <vt:lpstr>Mechanics of Survey Experiment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Mechanical Turk</vt:lpstr>
      <vt:lpstr>MTurk Pros and Cons</vt:lpstr>
      <vt:lpstr>IRB for Human Subjects Research</vt:lpstr>
    </vt:vector>
  </TitlesOfParts>
  <Company>뿿씠耀_x000e_뿿헴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Journalism 614: Content Analysis</dc:title>
  <dc:creator>Dhavan Shah</dc:creator>
  <cp:lastModifiedBy>Dhavan Shah</cp:lastModifiedBy>
  <cp:revision>26</cp:revision>
  <cp:lastPrinted>2009-04-22T19:24:48Z</cp:lastPrinted>
  <dcterms:created xsi:type="dcterms:W3CDTF">2007-03-29T03:47:39Z</dcterms:created>
  <dcterms:modified xsi:type="dcterms:W3CDTF">2022-03-31T20:54:18Z</dcterms:modified>
</cp:coreProperties>
</file>