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57" r:id="rId1"/>
  </p:sldMasterIdLst>
  <p:notesMasterIdLst>
    <p:notesMasterId r:id="rId32"/>
  </p:notesMasterIdLst>
  <p:sldIdLst>
    <p:sldId id="256" r:id="rId2"/>
    <p:sldId id="306" r:id="rId3"/>
    <p:sldId id="307" r:id="rId4"/>
    <p:sldId id="313" r:id="rId5"/>
    <p:sldId id="355" r:id="rId6"/>
    <p:sldId id="310" r:id="rId7"/>
    <p:sldId id="314" r:id="rId8"/>
    <p:sldId id="312" r:id="rId9"/>
    <p:sldId id="354" r:id="rId10"/>
    <p:sldId id="317" r:id="rId11"/>
    <p:sldId id="319" r:id="rId12"/>
    <p:sldId id="320" r:id="rId13"/>
    <p:sldId id="321" r:id="rId14"/>
    <p:sldId id="324" r:id="rId15"/>
    <p:sldId id="329" r:id="rId16"/>
    <p:sldId id="331" r:id="rId17"/>
    <p:sldId id="332" r:id="rId18"/>
    <p:sldId id="335" r:id="rId19"/>
    <p:sldId id="336" r:id="rId20"/>
    <p:sldId id="339" r:id="rId21"/>
    <p:sldId id="341" r:id="rId22"/>
    <p:sldId id="342" r:id="rId23"/>
    <p:sldId id="343" r:id="rId24"/>
    <p:sldId id="344" r:id="rId25"/>
    <p:sldId id="346" r:id="rId26"/>
    <p:sldId id="347" r:id="rId27"/>
    <p:sldId id="350" r:id="rId28"/>
    <p:sldId id="348" r:id="rId29"/>
    <p:sldId id="349" r:id="rId30"/>
    <p:sldId id="352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7"/>
    <p:restoredTop sz="94531"/>
  </p:normalViewPr>
  <p:slideViewPr>
    <p:cSldViewPr>
      <p:cViewPr varScale="1">
        <p:scale>
          <a:sx n="93" d="100"/>
          <a:sy n="93" d="100"/>
        </p:scale>
        <p:origin x="1656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114300" indent="3429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228600" indent="685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342900" indent="10287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457200" indent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>
            <a:extLst>
              <a:ext uri="{FF2B5EF4-FFF2-40B4-BE49-F238E27FC236}">
                <a16:creationId xmlns:a16="http://schemas.microsoft.com/office/drawing/2014/main" id="{556984D6-9C96-7142-805C-73908CC769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2" name="Rectangle 3">
            <a:extLst>
              <a:ext uri="{FF2B5EF4-FFF2-40B4-BE49-F238E27FC236}">
                <a16:creationId xmlns:a16="http://schemas.microsoft.com/office/drawing/2014/main" id="{B98B4553-3F56-EB44-A5B5-5411D2D254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B795B303-AF67-1D41-B473-4AA3F32BA1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AA99CB23-96C5-594D-965A-AB912C5567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2075" tIns="46038" rIns="92075" bIns="46038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5995238E-0825-5045-A064-50DE747B57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B1982980-83B1-C14E-B813-5AABA7DCD6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2075" tIns="46038" rIns="92075" bIns="46038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AD76ACE0-3194-5248-9855-9ABC56BA2DB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82FF5A6B-99BF-AD49-9A6E-2D6758791E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2075" tIns="46038" rIns="92075" bIns="46038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8B3A6517-8B28-E743-9707-3DD444B89F9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05F98867-B2DB-8747-9E25-5485275192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2075" tIns="46038" rIns="92075" bIns="46038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8F93FB1A-3DDD-F349-80BA-23EFE7AB73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D9B53526-7E19-F643-9C85-9AF2365B0E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2075" tIns="46038" rIns="92075" bIns="46038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773DD4D5-CCB3-5E43-9B1D-6E94152CE92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7C0B51A9-19A7-D643-88D0-243F673A9C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2075" tIns="46038" rIns="92075" bIns="46038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B87A9B7F-68A3-FB41-B3D3-FBD6D5FE4C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67BC137A-E567-7C43-9C87-B843604036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>
              <a:defRPr/>
            </a:pPr>
            <a:r>
              <a:rPr lang="en-US">
                <a:cs typeface="+mn-cs"/>
              </a:rPr>
              <a:t>Users of radio:</a:t>
            </a:r>
          </a:p>
          <a:p>
            <a:pPr>
              <a:defRPr/>
            </a:pPr>
            <a:r>
              <a:rPr lang="en-US">
                <a:cs typeface="+mn-cs"/>
              </a:rPr>
              <a:t>   1. Station Listeners</a:t>
            </a:r>
          </a:p>
          <a:p>
            <a:pPr>
              <a:defRPr/>
            </a:pPr>
            <a:r>
              <a:rPr lang="en-US">
                <a:cs typeface="+mn-cs"/>
              </a:rPr>
              <a:t>   2. Music Listeners</a:t>
            </a:r>
          </a:p>
          <a:p>
            <a:pPr>
              <a:defRPr/>
            </a:pPr>
            <a:r>
              <a:rPr lang="en-US">
                <a:cs typeface="+mn-cs"/>
              </a:rPr>
              <a:t>   3. Talk Listeners</a:t>
            </a:r>
          </a:p>
          <a:p>
            <a:pPr>
              <a:defRPr/>
            </a:pPr>
            <a:r>
              <a:rPr lang="en-US">
                <a:cs typeface="+mn-cs"/>
              </a:rPr>
              <a:t>   4. News Listeners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id="{D12F7519-57D8-7849-9231-AA80F03A73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43EE66A1-94A4-D743-B977-C1BDB9454D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>
              <a:defRPr/>
            </a:pPr>
            <a:r>
              <a:rPr lang="en-US">
                <a:cs typeface="+mn-cs"/>
              </a:rPr>
              <a:t>Localization:</a:t>
            </a:r>
          </a:p>
          <a:p>
            <a:pPr>
              <a:defRPr/>
            </a:pPr>
            <a:r>
              <a:rPr lang="en-US">
                <a:cs typeface="+mn-cs"/>
              </a:rPr>
              <a:t>   1. Connecting to local retailers</a:t>
            </a:r>
          </a:p>
          <a:p>
            <a:pPr>
              <a:defRPr/>
            </a:pPr>
            <a:r>
              <a:rPr lang="en-US">
                <a:cs typeface="+mn-cs"/>
              </a:rPr>
              <a:t>   2. Giving the local angle</a:t>
            </a:r>
          </a:p>
          <a:p>
            <a:pPr>
              <a:defRPr/>
            </a:pPr>
            <a:r>
              <a:rPr lang="en-US">
                <a:cs typeface="+mn-cs"/>
              </a:rPr>
              <a:t>   3. Building multi-media visibility</a:t>
            </a:r>
          </a:p>
          <a:p>
            <a:pPr>
              <a:defRPr/>
            </a:pPr>
            <a:r>
              <a:rPr lang="en-US">
                <a:cs typeface="+mn-cs"/>
              </a:rPr>
              <a:t>   4. Closet to point of purchase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>
            <a:extLst>
              <a:ext uri="{FF2B5EF4-FFF2-40B4-BE49-F238E27FC236}">
                <a16:creationId xmlns:a16="http://schemas.microsoft.com/office/drawing/2014/main" id="{C45C9612-A2AD-5642-AA78-B279599BFC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92163" name="Rectangle 3">
            <a:extLst>
              <a:ext uri="{FF2B5EF4-FFF2-40B4-BE49-F238E27FC236}">
                <a16:creationId xmlns:a16="http://schemas.microsoft.com/office/drawing/2014/main" id="{55A63015-8C31-D147-BE5D-FFDF9BB9F3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>
              <a:defRPr/>
            </a:pPr>
            <a:r>
              <a:rPr lang="en-US">
                <a:cs typeface="+mn-cs"/>
              </a:rPr>
              <a:t>Reaching consumers to seek an immediate response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>
            <a:extLst>
              <a:ext uri="{FF2B5EF4-FFF2-40B4-BE49-F238E27FC236}">
                <a16:creationId xmlns:a16="http://schemas.microsoft.com/office/drawing/2014/main" id="{FC74A3F5-DC92-684F-9254-679C7122E4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4451" name="Rectangle 3">
            <a:extLst>
              <a:ext uri="{FF2B5EF4-FFF2-40B4-BE49-F238E27FC236}">
                <a16:creationId xmlns:a16="http://schemas.microsoft.com/office/drawing/2014/main" id="{EE710947-E5DF-5E4A-B7AB-AB38E89BDA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>
              <a:defRPr/>
            </a:pPr>
            <a:r>
              <a:rPr lang="en-US">
                <a:cs typeface="+mn-cs"/>
              </a:rPr>
              <a:t>Reaching consumers to seek an immediate response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1026">
            <a:extLst>
              <a:ext uri="{FF2B5EF4-FFF2-40B4-BE49-F238E27FC236}">
                <a16:creationId xmlns:a16="http://schemas.microsoft.com/office/drawing/2014/main" id="{2EA5CC5C-5C46-0F4B-8A45-61533A98C9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41667" name="Rectangle 1027">
            <a:extLst>
              <a:ext uri="{FF2B5EF4-FFF2-40B4-BE49-F238E27FC236}">
                <a16:creationId xmlns:a16="http://schemas.microsoft.com/office/drawing/2014/main" id="{E0945ED4-ECDC-0440-9BA2-0C9F1B6FFE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2075" tIns="46038" rIns="92075" bIns="46038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>
            <a:extLst>
              <a:ext uri="{FF2B5EF4-FFF2-40B4-BE49-F238E27FC236}">
                <a16:creationId xmlns:a16="http://schemas.microsoft.com/office/drawing/2014/main" id="{6BE4683A-C221-F141-8A87-938E836333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8547" name="Rectangle 3">
            <a:extLst>
              <a:ext uri="{FF2B5EF4-FFF2-40B4-BE49-F238E27FC236}">
                <a16:creationId xmlns:a16="http://schemas.microsoft.com/office/drawing/2014/main" id="{8629F7CA-7B52-134D-9AA3-23330F9306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2075" tIns="46038" rIns="92075" bIns="46038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>
            <a:extLst>
              <a:ext uri="{FF2B5EF4-FFF2-40B4-BE49-F238E27FC236}">
                <a16:creationId xmlns:a16="http://schemas.microsoft.com/office/drawing/2014/main" id="{12135D90-81E1-2343-89A1-4A78519FBD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8787" name="Rectangle 3">
            <a:extLst>
              <a:ext uri="{FF2B5EF4-FFF2-40B4-BE49-F238E27FC236}">
                <a16:creationId xmlns:a16="http://schemas.microsoft.com/office/drawing/2014/main" id="{3BB18CD2-B556-5A44-B19A-61C5BA2FAB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2075" tIns="46038" rIns="92075" bIns="46038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>
            <a:extLst>
              <a:ext uri="{FF2B5EF4-FFF2-40B4-BE49-F238E27FC236}">
                <a16:creationId xmlns:a16="http://schemas.microsoft.com/office/drawing/2014/main" id="{D4B960F9-3F59-DB42-9E8A-7245926AC1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2883" name="Rectangle 3">
            <a:extLst>
              <a:ext uri="{FF2B5EF4-FFF2-40B4-BE49-F238E27FC236}">
                <a16:creationId xmlns:a16="http://schemas.microsoft.com/office/drawing/2014/main" id="{2B979DD4-4F2B-FB40-9560-A46BE2F5B4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2075" tIns="46038" rIns="92075" bIns="46038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>
            <a:extLst>
              <a:ext uri="{FF2B5EF4-FFF2-40B4-BE49-F238E27FC236}">
                <a16:creationId xmlns:a16="http://schemas.microsoft.com/office/drawing/2014/main" id="{7C8D0E7D-241A-BD46-834F-0A2F09E462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4931" name="Rectangle 3">
            <a:extLst>
              <a:ext uri="{FF2B5EF4-FFF2-40B4-BE49-F238E27FC236}">
                <a16:creationId xmlns:a16="http://schemas.microsoft.com/office/drawing/2014/main" id="{866A7464-E416-4047-AA2E-E4EE8F99F6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2075" tIns="46038" rIns="92075" bIns="46038"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>
            <a:extLst>
              <a:ext uri="{FF2B5EF4-FFF2-40B4-BE49-F238E27FC236}">
                <a16:creationId xmlns:a16="http://schemas.microsoft.com/office/drawing/2014/main" id="{783C72FF-6389-EF49-88B1-F674DC7013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43363" name="Rectangle 3">
            <a:extLst>
              <a:ext uri="{FF2B5EF4-FFF2-40B4-BE49-F238E27FC236}">
                <a16:creationId xmlns:a16="http://schemas.microsoft.com/office/drawing/2014/main" id="{F176F059-2BB9-594A-9C60-D2E100A3D9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>
              <a:defRPr/>
            </a:pPr>
            <a:r>
              <a:rPr lang="en-US">
                <a:cs typeface="+mn-cs"/>
              </a:rPr>
              <a:t>Co mbines advantages of other media:</a:t>
            </a:r>
          </a:p>
          <a:p>
            <a:pPr>
              <a:defRPr/>
            </a:pPr>
            <a:r>
              <a:rPr lang="en-US">
                <a:cs typeface="+mn-cs"/>
              </a:rPr>
              <a:t>   1. Newspapers high info content</a:t>
            </a:r>
          </a:p>
          <a:p>
            <a:pPr>
              <a:defRPr/>
            </a:pPr>
            <a:r>
              <a:rPr lang="en-US">
                <a:cs typeface="+mn-cs"/>
              </a:rPr>
              <a:t>   2. Slick presentation like magazines</a:t>
            </a:r>
          </a:p>
          <a:p>
            <a:pPr>
              <a:defRPr/>
            </a:pPr>
            <a:r>
              <a:rPr lang="en-US">
                <a:cs typeface="+mn-cs"/>
              </a:rPr>
              <a:t>   3. Impact of television</a:t>
            </a:r>
          </a:p>
          <a:p>
            <a:pPr>
              <a:defRPr/>
            </a:pPr>
            <a:r>
              <a:rPr lang="en-US">
                <a:cs typeface="+mn-cs"/>
              </a:rPr>
              <a:t>   4.  Can be locally tailored like radio</a:t>
            </a:r>
          </a:p>
          <a:p>
            <a:pPr>
              <a:defRPr/>
            </a:pPr>
            <a:r>
              <a:rPr lang="en-US">
                <a:cs typeface="+mn-cs"/>
              </a:rPr>
              <a:t>   5. Broadcast and Narrowcast</a:t>
            </a:r>
          </a:p>
          <a:p>
            <a:pPr>
              <a:defRPr/>
            </a:pPr>
            <a:r>
              <a:rPr lang="en-US">
                <a:cs typeface="+mn-cs"/>
              </a:rPr>
              <a:t>   6. Immediate response like direct response media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>
            <a:extLst>
              <a:ext uri="{FF2B5EF4-FFF2-40B4-BE49-F238E27FC236}">
                <a16:creationId xmlns:a16="http://schemas.microsoft.com/office/drawing/2014/main" id="{8B113137-C31C-9647-B29C-7EE54E654E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43715" name="Rectangle 3">
            <a:extLst>
              <a:ext uri="{FF2B5EF4-FFF2-40B4-BE49-F238E27FC236}">
                <a16:creationId xmlns:a16="http://schemas.microsoft.com/office/drawing/2014/main" id="{00E8E81A-3A9C-4441-B774-96F79D0BF6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2075" tIns="46038" rIns="92075" bIns="46038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>
            <a:extLst>
              <a:ext uri="{FF2B5EF4-FFF2-40B4-BE49-F238E27FC236}">
                <a16:creationId xmlns:a16="http://schemas.microsoft.com/office/drawing/2014/main" id="{CBFB60FA-513F-4343-9457-528D4063DC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06851" name="Rectangle 3">
            <a:extLst>
              <a:ext uri="{FF2B5EF4-FFF2-40B4-BE49-F238E27FC236}">
                <a16:creationId xmlns:a16="http://schemas.microsoft.com/office/drawing/2014/main" id="{257CAF54-2BCB-A24B-B8CE-BCD8B44F14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2075" tIns="46038" rIns="92075" bIns="46038"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1026">
            <a:extLst>
              <a:ext uri="{FF2B5EF4-FFF2-40B4-BE49-F238E27FC236}">
                <a16:creationId xmlns:a16="http://schemas.microsoft.com/office/drawing/2014/main" id="{D3676987-7557-C44E-B612-F2EF0DDE26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29379" name="Rectangle 1027">
            <a:extLst>
              <a:ext uri="{FF2B5EF4-FFF2-40B4-BE49-F238E27FC236}">
                <a16:creationId xmlns:a16="http://schemas.microsoft.com/office/drawing/2014/main" id="{91028314-608E-5442-9F89-0001080DD7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2075" tIns="46038" rIns="92075" bIns="46038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>
            <a:extLst>
              <a:ext uri="{FF2B5EF4-FFF2-40B4-BE49-F238E27FC236}">
                <a16:creationId xmlns:a16="http://schemas.microsoft.com/office/drawing/2014/main" id="{16C82788-AC77-4747-A8C4-B44F294787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23235" name="Rectangle 3">
            <a:extLst>
              <a:ext uri="{FF2B5EF4-FFF2-40B4-BE49-F238E27FC236}">
                <a16:creationId xmlns:a16="http://schemas.microsoft.com/office/drawing/2014/main" id="{24A722C6-1EC0-264A-A097-80552AE651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2075" tIns="46038" rIns="92075" bIns="46038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>
            <a:extLst>
              <a:ext uri="{FF2B5EF4-FFF2-40B4-BE49-F238E27FC236}">
                <a16:creationId xmlns:a16="http://schemas.microsoft.com/office/drawing/2014/main" id="{7CE16742-3CFE-4544-9AA0-716DDDF870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31427" name="Rectangle 3">
            <a:extLst>
              <a:ext uri="{FF2B5EF4-FFF2-40B4-BE49-F238E27FC236}">
                <a16:creationId xmlns:a16="http://schemas.microsoft.com/office/drawing/2014/main" id="{92326654-20E8-2B43-8CBD-91C1E2FF19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2075" tIns="46038" rIns="92075" bIns="46038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1026">
            <a:extLst>
              <a:ext uri="{FF2B5EF4-FFF2-40B4-BE49-F238E27FC236}">
                <a16:creationId xmlns:a16="http://schemas.microsoft.com/office/drawing/2014/main" id="{DB5835CA-B73C-5046-92C2-F7331D242C4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27331" name="Rectangle 1027">
            <a:extLst>
              <a:ext uri="{FF2B5EF4-FFF2-40B4-BE49-F238E27FC236}">
                <a16:creationId xmlns:a16="http://schemas.microsoft.com/office/drawing/2014/main" id="{FD8F9F84-3296-8147-9A42-446162FF92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>
              <a:defRPr/>
            </a:pPr>
            <a:r>
              <a:rPr lang="en-US">
                <a:cs typeface="+mn-cs"/>
              </a:rPr>
              <a:t>Localization:</a:t>
            </a:r>
          </a:p>
          <a:p>
            <a:pPr>
              <a:defRPr/>
            </a:pPr>
            <a:r>
              <a:rPr lang="en-US">
                <a:cs typeface="+mn-cs"/>
              </a:rPr>
              <a:t>   1. Connecting to local retailers</a:t>
            </a:r>
          </a:p>
          <a:p>
            <a:pPr>
              <a:defRPr/>
            </a:pPr>
            <a:r>
              <a:rPr lang="en-US">
                <a:cs typeface="+mn-cs"/>
              </a:rPr>
              <a:t>   2. Giving the local angle</a:t>
            </a:r>
          </a:p>
          <a:p>
            <a:pPr>
              <a:defRPr/>
            </a:pPr>
            <a:r>
              <a:rPr lang="en-US">
                <a:cs typeface="+mn-cs"/>
              </a:rPr>
              <a:t>   3. Building multi-media visibility</a:t>
            </a:r>
          </a:p>
          <a:p>
            <a:pPr>
              <a:defRPr/>
            </a:pPr>
            <a:r>
              <a:rPr lang="en-US">
                <a:cs typeface="+mn-cs"/>
              </a:rPr>
              <a:t>   4. Closet to point of purchase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4397C213-70A5-C745-8133-5922450E84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C06CD187-AA7A-C14A-B82C-CCBCED54B4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2075" tIns="46038" rIns="92075" bIns="46038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DCEE1096-5006-9C42-B758-8FAB56CCB2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66D7A4CF-6E56-454B-A1A0-89D96D0401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>
              <a:defRPr/>
            </a:pPr>
            <a:r>
              <a:rPr lang="en-US">
                <a:cs typeface="+mn-cs"/>
              </a:rPr>
              <a:t>CPMs used to:</a:t>
            </a:r>
          </a:p>
          <a:p>
            <a:pPr>
              <a:defRPr/>
            </a:pPr>
            <a:r>
              <a:rPr lang="en-US">
                <a:cs typeface="+mn-cs"/>
              </a:rPr>
              <a:t>    1. Set advertising rates</a:t>
            </a:r>
          </a:p>
          <a:p>
            <a:pPr>
              <a:defRPr/>
            </a:pPr>
            <a:r>
              <a:rPr lang="en-US">
                <a:cs typeface="+mn-cs"/>
              </a:rPr>
              <a:t>    2. Compare the costs of different media and vehicles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>
            <a:extLst>
              <a:ext uri="{FF2B5EF4-FFF2-40B4-BE49-F238E27FC236}">
                <a16:creationId xmlns:a16="http://schemas.microsoft.com/office/drawing/2014/main" id="{591CAB8B-06DA-0745-BC85-8670D22F3196}"/>
              </a:ext>
            </a:extLst>
          </p:cNvPr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/>
          <a:lstStyle>
            <a:lvl1pPr marL="0" algn="r">
              <a:defRPr sz="480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id="{BF08D157-CD59-EF49-B004-D7F31A2496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0">
            <a:extLst>
              <a:ext uri="{FF2B5EF4-FFF2-40B4-BE49-F238E27FC236}">
                <a16:creationId xmlns:a16="http://schemas.microsoft.com/office/drawing/2014/main" id="{F9486145-F1A1-EC4E-BF8A-98F3A49532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/>
          <a:lstStyle>
            <a:lvl1pPr>
              <a:defRPr/>
            </a:lvl1pPr>
          </a:lstStyle>
          <a:p>
            <a:fld id="{64617456-C66A-3746-8B63-4B748869C26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Footer Placeholder 11">
            <a:extLst>
              <a:ext uri="{FF2B5EF4-FFF2-40B4-BE49-F238E27FC236}">
                <a16:creationId xmlns:a16="http://schemas.microsoft.com/office/drawing/2014/main" id="{DB5A5064-E848-7B45-BECC-99CF7DFB309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114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ABD17D06-D8CF-AD4A-A9E7-F451DDEAF5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B5B75B5E-7940-5F4C-8EC8-53B9434CFC8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B7041869-5062-1F44-AB67-E326111E6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69D5E9-D2DC-E241-A22D-7FBCB40E18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4549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98C1B808-D7F6-7949-8203-2F74ED49CAF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0587CDDF-50D1-FA46-858C-CBF1AFB1F36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86585A14-1F4A-8C4D-BFCA-D8CDDD4CE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704AE3-C910-EC4B-BA27-356D141F64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9279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2F4FF48-9ACB-8E4B-9CEB-4D5FE3C913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" dist="12900" dir="5400000" algn="tl" rotWithShape="0">
              <a:srgbClr val="808080">
                <a:alpha val="75000"/>
              </a:srgbClr>
            </a:outerShdw>
          </a:effectLst>
          <a:extLst>
            <a:ext uri="{91240B29-F687-4F45-9708-019B960494DF}">
              <a14:hiddenLine xmlns:a14="http://schemas.microsoft.com/office/drawing/2010/main" w="381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DFB44EE-B0F1-C44F-8920-6C8BAF1B0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83A9537-98C2-B14C-BF25-16093BA7A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5C71598-5B7D-F446-9EDC-E314C8B4A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B1E4A1-E472-6540-9A80-7DD9D018B8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041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BA35274-0A72-9647-8E09-13BC995623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0125" y="3267075"/>
            <a:ext cx="7407275" cy="9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" dist="12900" dir="5400000" algn="tl" rotWithShape="0">
              <a:srgbClr val="808080">
                <a:alpha val="75000"/>
              </a:srgbClr>
            </a:outerShdw>
          </a:effectLst>
          <a:extLst>
            <a:ext uri="{91240B29-F687-4F45-9708-019B960494DF}">
              <a14:hiddenLine xmlns:a14="http://schemas.microsoft.com/office/drawing/2010/main" w="381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7">
            <a:extLst>
              <a:ext uri="{FF2B5EF4-FFF2-40B4-BE49-F238E27FC236}">
                <a16:creationId xmlns:a16="http://schemas.microsoft.com/office/drawing/2014/main" id="{062D5601-03BB-6748-A84D-D9D1364B96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B54B1747-9725-FD42-8293-18ED8021BA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/>
          <a:lstStyle>
            <a:lvl1pPr>
              <a:defRPr/>
            </a:lvl1pPr>
          </a:lstStyle>
          <a:p>
            <a:fld id="{21ECBF35-B027-BE48-94E5-80314330C02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Footer Placeholder 9">
            <a:extLst>
              <a:ext uri="{FF2B5EF4-FFF2-40B4-BE49-F238E27FC236}">
                <a16:creationId xmlns:a16="http://schemas.microsoft.com/office/drawing/2014/main" id="{D36C6904-0C51-D74A-ACDC-450D1CCBA93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2638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935CAE6-3B36-8C46-B04E-DD1B762119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" dist="12900" dir="5400000" algn="tl" rotWithShape="0">
              <a:srgbClr val="808080">
                <a:alpha val="75000"/>
              </a:srgbClr>
            </a:outerShdw>
          </a:effectLst>
          <a:extLst>
            <a:ext uri="{91240B29-F687-4F45-9708-019B960494DF}">
              <a14:hiddenLine xmlns:a14="http://schemas.microsoft.com/office/drawing/2010/main" w="381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55473256-1D70-5C4F-A5FC-052F76909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43245B3B-8CA3-FA47-880D-C2C448E71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417F9D81-464D-4A47-A7ED-1FEE091FA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</a:lstStyle>
          <a:p>
            <a:fld id="{80F45551-8B47-B24B-BE42-581A202BE0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0698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91D882C-7333-C346-B17D-DD9A945C1F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538" y="2165350"/>
            <a:ext cx="3748087" cy="9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" dist="12900" dir="5400000" algn="tl" rotWithShape="0">
              <a:srgbClr val="808080">
                <a:alpha val="75000"/>
              </a:srgbClr>
            </a:outerShdw>
          </a:effectLst>
          <a:extLst>
            <a:ext uri="{91240B29-F687-4F45-9708-019B960494DF}">
              <a14:hiddenLine xmlns:a14="http://schemas.microsoft.com/office/drawing/2010/main" w="381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2EC013-6BEE-2A47-A98E-2BC73733C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2165350"/>
            <a:ext cx="3749675" cy="9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" dist="12900" dir="5400000" algn="tl" rotWithShape="0">
              <a:srgbClr val="808080">
                <a:alpha val="75000"/>
              </a:srgbClr>
            </a:outerShdw>
          </a:effectLst>
          <a:extLst>
            <a:ext uri="{91240B29-F687-4F45-9708-019B960494DF}">
              <a14:hiddenLine xmlns:a14="http://schemas.microsoft.com/office/drawing/2010/main" w="381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50D2ABEA-3FDA-E243-A88F-D3FD0EAEB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2F538696-F6E5-CF4D-8154-98460F947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D7685562-FB12-FC46-A94C-285AA0F8B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</a:lstStyle>
          <a:p>
            <a:fld id="{AD56A09F-8BC3-4E48-83E2-DA1F6DB629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6080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CAF2F71-05A9-7545-8E6A-F15E3EDE74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" dist="12900" dir="5400000" algn="tl" rotWithShape="0">
              <a:srgbClr val="808080">
                <a:alpha val="75000"/>
              </a:srgbClr>
            </a:outerShdw>
          </a:effectLst>
          <a:extLst>
            <a:ext uri="{91240B29-F687-4F45-9708-019B960494DF}">
              <a14:hiddenLine xmlns:a14="http://schemas.microsoft.com/office/drawing/2010/main" w="381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DE2C608A-7E76-8A4E-895C-BE6B0F337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3BCCAB1C-2175-8F4A-A52F-C58419716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12FB5B18-9681-794B-949A-9C4EC4821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325572-A54C-484F-B9BA-6283F30C38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0424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550834C0-C619-0F41-9780-6EE6E0F7E4E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13">
            <a:extLst>
              <a:ext uri="{FF2B5EF4-FFF2-40B4-BE49-F238E27FC236}">
                <a16:creationId xmlns:a16="http://schemas.microsoft.com/office/drawing/2014/main" id="{21BA7C12-B981-8D4A-8BB1-DB7B9F9B297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>
            <a:extLst>
              <a:ext uri="{FF2B5EF4-FFF2-40B4-BE49-F238E27FC236}">
                <a16:creationId xmlns:a16="http://schemas.microsoft.com/office/drawing/2014/main" id="{C65020D2-316F-3348-B095-BFEADF7B0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C0F71C-BCB0-824D-B436-7BC65FA8DD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5882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BDCB27E-F2DD-BC49-BBCD-2A4C8EEB30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7775" y="1057275"/>
            <a:ext cx="3748088" cy="9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" dist="12900" dir="5400000" algn="tl" rotWithShape="0">
              <a:srgbClr val="808080">
                <a:alpha val="75000"/>
              </a:srgbClr>
            </a:outerShdw>
          </a:effectLst>
          <a:extLst>
            <a:ext uri="{91240B29-F687-4F45-9708-019B960494DF}">
              <a14:hiddenLine xmlns:a14="http://schemas.microsoft.com/office/drawing/2010/main" w="381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8">
            <a:extLst>
              <a:ext uri="{FF2B5EF4-FFF2-40B4-BE49-F238E27FC236}">
                <a16:creationId xmlns:a16="http://schemas.microsoft.com/office/drawing/2014/main" id="{F9F4D1BE-5E4C-3D4F-9C04-3CB62673B3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9">
            <a:extLst>
              <a:ext uri="{FF2B5EF4-FFF2-40B4-BE49-F238E27FC236}">
                <a16:creationId xmlns:a16="http://schemas.microsoft.com/office/drawing/2014/main" id="{6BB93423-45CE-5940-B6E8-C0134D2990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/>
          <a:lstStyle>
            <a:lvl1pPr>
              <a:defRPr/>
            </a:lvl1pPr>
          </a:lstStyle>
          <a:p>
            <a:fld id="{8DDB21D0-651B-9544-946B-6662DB231C7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8" name="Footer Placeholder 10">
            <a:extLst>
              <a:ext uri="{FF2B5EF4-FFF2-40B4-BE49-F238E27FC236}">
                <a16:creationId xmlns:a16="http://schemas.microsoft.com/office/drawing/2014/main" id="{00334047-691C-C54C-94C8-78006DF150B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0467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5" name="Date Placeholder 7">
            <a:extLst>
              <a:ext uri="{FF2B5EF4-FFF2-40B4-BE49-F238E27FC236}">
                <a16:creationId xmlns:a16="http://schemas.microsoft.com/office/drawing/2014/main" id="{22B7BA4B-90DD-3A42-9C5E-3190298903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23C650F5-A916-5A48-B630-827096D209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/>
          <a:lstStyle>
            <a:lvl1pPr>
              <a:defRPr/>
            </a:lvl1pPr>
          </a:lstStyle>
          <a:p>
            <a:fld id="{3B53C092-1F2D-D54D-A15C-9D2B3FCEFB1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Footer Placeholder 9">
            <a:extLst>
              <a:ext uri="{FF2B5EF4-FFF2-40B4-BE49-F238E27FC236}">
                <a16:creationId xmlns:a16="http://schemas.microsoft.com/office/drawing/2014/main" id="{B8406EEB-C8EA-9E44-9CC1-2FCDA320987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585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226EE8EB-08FB-0049-8F7D-CC32F782FB25}"/>
              </a:ext>
            </a:extLst>
          </p:cNvPr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0D6349-CBE2-1E45-98AE-7368BC069C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1638" cy="274638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3BF31E7A-6317-A145-8BE5-3CDB46BFA0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1963" cy="274638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1F08A9CF-0FF6-CF46-BBB8-0094FA7575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9175" y="6515100"/>
            <a:ext cx="463550" cy="2730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DFE0D4"/>
                </a:solidFill>
              </a:defRPr>
            </a:lvl1pPr>
          </a:lstStyle>
          <a:p>
            <a:fld id="{0B40C14F-84E4-D141-8CB3-60AD2905FFE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2" name="Title Placeholder 21">
            <a:extLst>
              <a:ext uri="{FF2B5EF4-FFF2-40B4-BE49-F238E27FC236}">
                <a16:creationId xmlns:a16="http://schemas.microsoft.com/office/drawing/2014/main" id="{1514E813-C314-8642-A92D-4F857A1FA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12">
            <a:extLst>
              <a:ext uri="{FF2B5EF4-FFF2-40B4-BE49-F238E27FC236}">
                <a16:creationId xmlns:a16="http://schemas.microsoft.com/office/drawing/2014/main" id="{09B5E41C-6945-844C-83E4-53D7AACAB67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462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796" r:id="rId7"/>
    <p:sldLayoutId id="2147483805" r:id="rId8"/>
    <p:sldLayoutId id="2147483806" r:id="rId9"/>
    <p:sldLayoutId id="2147483797" r:id="rId10"/>
    <p:sldLayoutId id="2147483798" r:id="rId11"/>
  </p:sldLayoutIdLst>
  <p:txStyles>
    <p:titleStyle>
      <a:lvl1pPr marL="53975" indent="-53975" algn="r" rtl="0" eaLnBrk="0" fontAlgn="base" hangingPunct="0">
        <a:spcBef>
          <a:spcPct val="0"/>
        </a:spcBef>
        <a:spcAft>
          <a:spcPct val="0"/>
        </a:spcAft>
        <a:defRPr sz="4600" kern="1200">
          <a:solidFill>
            <a:srgbClr val="E7EACB"/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ＭＳ Ｐゴシック" charset="0"/>
          <a:cs typeface="ＭＳ Ｐゴシック" charset="0"/>
        </a:defRPr>
      </a:lvl1pPr>
      <a:lvl2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Arial Black" charset="0"/>
          <a:ea typeface="ＭＳ Ｐゴシック" charset="0"/>
          <a:cs typeface="ＭＳ Ｐゴシック" charset="0"/>
        </a:defRPr>
      </a:lvl2pPr>
      <a:lvl3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Arial Black" charset="0"/>
          <a:ea typeface="ＭＳ Ｐゴシック" charset="0"/>
          <a:cs typeface="ＭＳ Ｐゴシック" charset="0"/>
        </a:defRPr>
      </a:lvl3pPr>
      <a:lvl4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Arial Black" charset="0"/>
          <a:ea typeface="ＭＳ Ｐゴシック" charset="0"/>
          <a:cs typeface="ＭＳ Ｐゴシック" charset="0"/>
        </a:defRPr>
      </a:lvl4pPr>
      <a:lvl5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Arial Black" charset="0"/>
          <a:ea typeface="ＭＳ Ｐゴシック" charset="0"/>
          <a:cs typeface="ＭＳ Ｐゴシック" charset="0"/>
        </a:defRPr>
      </a:lvl5pPr>
      <a:lvl6pPr marL="5111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Arial Black" charset="0"/>
          <a:ea typeface="ＭＳ Ｐゴシック" charset="0"/>
          <a:cs typeface="ＭＳ Ｐゴシック" charset="0"/>
        </a:defRPr>
      </a:lvl6pPr>
      <a:lvl7pPr marL="9683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Arial Black" charset="0"/>
          <a:ea typeface="ＭＳ Ｐゴシック" charset="0"/>
          <a:cs typeface="ＭＳ Ｐゴシック" charset="0"/>
        </a:defRPr>
      </a:lvl7pPr>
      <a:lvl8pPr marL="14255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Arial Black" charset="0"/>
          <a:ea typeface="ＭＳ Ｐゴシック" charset="0"/>
          <a:cs typeface="ＭＳ Ｐゴシック" charset="0"/>
        </a:defRPr>
      </a:lvl8pPr>
      <a:lvl9pPr marL="18827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Arial Black" charset="0"/>
          <a:ea typeface="ＭＳ Ｐゴシック" charset="0"/>
          <a:cs typeface="ＭＳ Ｐゴシック" charset="0"/>
        </a:defRPr>
      </a:lvl9pPr>
      <a:extLst/>
    </p:titleStyle>
    <p:bodyStyle>
      <a:lvl1pPr marL="292100" indent="-292100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70000"/>
        <a:buFont typeface="Wingdings 2" pitchFamily="2" charset="2"/>
        <a:buChar char="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39763" indent="-228600" algn="l" rtl="0" eaLnBrk="0" fontAlgn="base" hangingPunct="0">
        <a:spcBef>
          <a:spcPts val="400"/>
        </a:spcBef>
        <a:spcAft>
          <a:spcPct val="0"/>
        </a:spcAft>
        <a:buClr>
          <a:schemeClr val="accent2"/>
        </a:buClr>
        <a:buSzPct val="90000"/>
        <a:buChar char="•"/>
        <a:defRPr sz="26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22325" indent="-190500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2" charset="2"/>
        <a:buChar char=""/>
        <a:defRPr sz="23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04888" indent="-182563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2" charset="2"/>
        <a:buChar char="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187450" indent="-182563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2" charset="2"/>
        <a:buChar char=""/>
        <a:defRPr sz="19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>
            <a:extLst>
              <a:ext uri="{FF2B5EF4-FFF2-40B4-BE49-F238E27FC236}">
                <a16:creationId xmlns:a16="http://schemas.microsoft.com/office/drawing/2014/main" id="{FA563E4D-E6F6-0D48-B4BE-EF55EE5E34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828800"/>
            <a:ext cx="8237538" cy="1477963"/>
          </a:xfrm>
        </p:spPr>
        <p:txBody>
          <a:bodyPr lIns="0" tIns="0" rIns="0" bIns="0" anchor="t">
            <a:normAutofit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sz="4800" b="1" dirty="0">
                <a:solidFill>
                  <a:srgbClr val="BF9FE1"/>
                </a:solidFill>
                <a:ea typeface="+mj-ea"/>
                <a:cs typeface="+mj-cs"/>
              </a:rPr>
              <a:t>Place, Broadcast, and Digital Media</a:t>
            </a:r>
          </a:p>
        </p:txBody>
      </p:sp>
      <p:sp>
        <p:nvSpPr>
          <p:cNvPr id="14338" name="Freeform 3">
            <a:extLst>
              <a:ext uri="{FF2B5EF4-FFF2-40B4-BE49-F238E27FC236}">
                <a16:creationId xmlns:a16="http://schemas.microsoft.com/office/drawing/2014/main" id="{59A60BF1-2598-534E-BE6B-223C9AE8CFFB}"/>
              </a:ext>
            </a:extLst>
          </p:cNvPr>
          <p:cNvSpPr>
            <a:spLocks/>
          </p:cNvSpPr>
          <p:nvPr/>
        </p:nvSpPr>
        <p:spPr bwMode="auto">
          <a:xfrm>
            <a:off x="228600" y="3657600"/>
            <a:ext cx="8655050" cy="104775"/>
          </a:xfrm>
          <a:custGeom>
            <a:avLst/>
            <a:gdLst>
              <a:gd name="T0" fmla="*/ 0 w 5452"/>
              <a:gd name="T1" fmla="*/ 2147483647 h 66"/>
              <a:gd name="T2" fmla="*/ 2147483647 w 5452"/>
              <a:gd name="T3" fmla="*/ 2147483647 h 66"/>
              <a:gd name="T4" fmla="*/ 2147483647 w 5452"/>
              <a:gd name="T5" fmla="*/ 0 h 66"/>
              <a:gd name="T6" fmla="*/ 0 w 5452"/>
              <a:gd name="T7" fmla="*/ 0 h 66"/>
              <a:gd name="T8" fmla="*/ 0 w 5452"/>
              <a:gd name="T9" fmla="*/ 2147483647 h 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452"/>
              <a:gd name="T16" fmla="*/ 0 h 66"/>
              <a:gd name="T17" fmla="*/ 5452 w 5452"/>
              <a:gd name="T18" fmla="*/ 66 h 6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452" h="66">
                <a:moveTo>
                  <a:pt x="0" y="65"/>
                </a:moveTo>
                <a:lnTo>
                  <a:pt x="5451" y="65"/>
                </a:lnTo>
                <a:lnTo>
                  <a:pt x="5451" y="0"/>
                </a:lnTo>
                <a:lnTo>
                  <a:pt x="0" y="0"/>
                </a:lnTo>
                <a:lnTo>
                  <a:pt x="0" y="65"/>
                </a:lnTo>
              </a:path>
            </a:pathLst>
          </a:custGeom>
          <a:gradFill rotWithShape="0">
            <a:gsLst>
              <a:gs pos="0">
                <a:srgbClr val="A060A0"/>
              </a:gs>
              <a:gs pos="50000">
                <a:srgbClr val="515056"/>
              </a:gs>
              <a:gs pos="100000">
                <a:srgbClr val="A060A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F8F1E9D6-D3BC-E34E-8FEA-4680EB6B48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 lIns="92075" tIns="46038" rIns="92075" bIns="46038"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a typeface="+mj-ea"/>
                <a:cs typeface="+mj-cs"/>
              </a:rPr>
              <a:t>Broadcast Media</a:t>
            </a:r>
          </a:p>
        </p:txBody>
      </p:sp>
      <p:sp>
        <p:nvSpPr>
          <p:cNvPr id="97282" name="Rectangle 3">
            <a:extLst>
              <a:ext uri="{FF2B5EF4-FFF2-40B4-BE49-F238E27FC236}">
                <a16:creationId xmlns:a16="http://schemas.microsoft.com/office/drawing/2014/main" id="{B68D74D8-58EC-BA48-A798-56DAE99AFC6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 lIns="92075" tIns="46038" rIns="92075" bIns="46038"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National Television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Local Television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Cable Television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Syndicated Television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Radio</a:t>
            </a:r>
          </a:p>
        </p:txBody>
      </p: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3D28DA0A-983E-E74C-875A-94879164B2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 lIns="92075" tIns="46038" rIns="92075" bIns="46038">
            <a:normAutofit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a typeface="+mj-ea"/>
                <a:cs typeface="+mj-cs"/>
              </a:rPr>
              <a:t>Advantages of TV</a:t>
            </a:r>
          </a:p>
        </p:txBody>
      </p:sp>
      <p:sp>
        <p:nvSpPr>
          <p:cNvPr id="99330" name="Rectangle 3">
            <a:extLst>
              <a:ext uri="{FF2B5EF4-FFF2-40B4-BE49-F238E27FC236}">
                <a16:creationId xmlns:a16="http://schemas.microsoft.com/office/drawing/2014/main" id="{EB5D7753-F794-524C-B806-58D6E1BA3D0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 lIns="92075" tIns="46038" rIns="92075" bIns="46038"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Mass coverage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Relatively Low cost per thousand (CPM)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Some content-based targeting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Can target by spot/local markets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High impact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Creativity/stopping power</a:t>
            </a:r>
          </a:p>
        </p:txBody>
      </p: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AE10D87A-7110-7844-B14F-FE7765CC7C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965664"/>
          </a:xfrm>
        </p:spPr>
        <p:txBody>
          <a:bodyPr lIns="92075" tIns="46038" rIns="92075" bIns="46038">
            <a:noAutofit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sz="36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a typeface="+mj-ea"/>
                <a:cs typeface="+mj-cs"/>
              </a:rPr>
              <a:t>Disadvantages of TV</a:t>
            </a:r>
          </a:p>
        </p:txBody>
      </p:sp>
      <p:sp>
        <p:nvSpPr>
          <p:cNvPr id="101378" name="Rectangle 3">
            <a:extLst>
              <a:ext uri="{FF2B5EF4-FFF2-40B4-BE49-F238E27FC236}">
                <a16:creationId xmlns:a16="http://schemas.microsoft.com/office/drawing/2014/main" id="{E5BA1E87-C514-DD48-BFAC-23681F4273D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 lIns="92075" tIns="46038" rIns="92075" bIns="46038"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High production costs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High absolute media costs, even for spot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Impermanence/Not user-paced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Brevity = Low information potential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Clutter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Zipping and Zapping</a:t>
            </a:r>
          </a:p>
        </p:txBody>
      </p: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FA0E1696-BC7F-9D4D-B530-4FE38AEF40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1041864"/>
          </a:xfrm>
        </p:spPr>
        <p:txBody>
          <a:bodyPr lIns="92075" tIns="46038" rIns="92075" bIns="46038">
            <a:noAutofit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sz="40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a typeface="+mj-ea"/>
                <a:cs typeface="+mj-cs"/>
              </a:rPr>
              <a:t>Strategic Use of National TV</a:t>
            </a:r>
          </a:p>
        </p:txBody>
      </p:sp>
      <p:sp>
        <p:nvSpPr>
          <p:cNvPr id="103426" name="Rectangle 3">
            <a:extLst>
              <a:ext uri="{FF2B5EF4-FFF2-40B4-BE49-F238E27FC236}">
                <a16:creationId xmlns:a16="http://schemas.microsoft.com/office/drawing/2014/main" id="{4BF6A760-4DD0-A441-A77E-BEE09692C71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 lIns="92075" tIns="46038" rIns="92075" bIns="46038"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Coverage medium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Low involvement consumers/products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Emotional appeals</a:t>
            </a:r>
          </a:p>
        </p:txBody>
      </p: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DAE66889-A805-C44A-85EA-1258C4DE42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 lIns="92075" tIns="46038" rIns="92075" bIns="46038"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a typeface="+mj-ea"/>
                <a:cs typeface="+mj-cs"/>
              </a:rPr>
              <a:t>Cable Television</a:t>
            </a:r>
          </a:p>
        </p:txBody>
      </p:sp>
      <p:sp>
        <p:nvSpPr>
          <p:cNvPr id="107522" name="Rectangle 3">
            <a:extLst>
              <a:ext uri="{FF2B5EF4-FFF2-40B4-BE49-F238E27FC236}">
                <a16:creationId xmlns:a16="http://schemas.microsoft.com/office/drawing/2014/main" id="{B4AFC2D5-7D88-E049-8BD1-491D1D27AEE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 lIns="92075" tIns="46038" rIns="92075" bIns="46038"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Superstations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News channels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Entertainment channels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Specialized channels</a:t>
            </a:r>
          </a:p>
        </p:txBody>
      </p:sp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659B483A-6F7C-7A42-8D89-D4CF4AAD3D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830262"/>
          </a:xfrm>
        </p:spPr>
        <p:txBody>
          <a:bodyPr lIns="92075" tIns="46038" rIns="92075" bIns="46038">
            <a:noAutofit/>
          </a:bodyPr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en-US" sz="40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a typeface="+mj-ea"/>
                <a:cs typeface="+mj-cs"/>
              </a:rPr>
              <a:t>Advantages and Disadvantages of Cable TV</a:t>
            </a:r>
          </a:p>
        </p:txBody>
      </p:sp>
      <p:sp>
        <p:nvSpPr>
          <p:cNvPr id="109570" name="Rectangle 3">
            <a:extLst>
              <a:ext uri="{FF2B5EF4-FFF2-40B4-BE49-F238E27FC236}">
                <a16:creationId xmlns:a16="http://schemas.microsoft.com/office/drawing/2014/main" id="{CBDA4EEF-FA16-0A41-9607-3979F77F1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 lIns="92075" tIns="46038" rIns="92075" bIns="46038"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Similar to National Television</a:t>
            </a:r>
          </a:p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Low cost:  absolute and CPM +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More specialized audiences for targeting +</a:t>
            </a:r>
          </a:p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Often around lower quality ads -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Limited reach / coverage -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Fragmented audience -</a:t>
            </a:r>
          </a:p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8F98BEFD-1FFA-6545-B983-1E04835926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465138"/>
            <a:ext cx="8305800" cy="830262"/>
          </a:xfrm>
        </p:spPr>
        <p:txBody>
          <a:bodyPr lIns="92075" tIns="46038" rIns="92075" bIns="46038"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a typeface="+mj-ea"/>
                <a:cs typeface="+mj-cs"/>
              </a:rPr>
              <a:t>Strategic Use of Cable TV</a:t>
            </a:r>
          </a:p>
        </p:txBody>
      </p:sp>
      <p:sp>
        <p:nvSpPr>
          <p:cNvPr id="113666" name="Rectangle 3">
            <a:extLst>
              <a:ext uri="{FF2B5EF4-FFF2-40B4-BE49-F238E27FC236}">
                <a16:creationId xmlns:a16="http://schemas.microsoft.com/office/drawing/2014/main" id="{71DBDE19-C3B4-604A-9789-978A46104D1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 lIns="92075" tIns="46038" rIns="92075" bIns="46038"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Targeting with television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Some high involvement consumers with specialized channels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Emotional / rationale appeals</a:t>
            </a:r>
          </a:p>
        </p:txBody>
      </p:sp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3ED13A80-6F08-7C42-B22D-4EF41B706B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465138"/>
            <a:ext cx="7772400" cy="982662"/>
          </a:xfrm>
        </p:spPr>
        <p:txBody>
          <a:bodyPr lIns="92075" tIns="46038" rIns="92075" bIns="46038"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a typeface="+mj-ea"/>
                <a:cs typeface="+mj-cs"/>
              </a:rPr>
              <a:t>Syndicated Television</a:t>
            </a:r>
          </a:p>
        </p:txBody>
      </p:sp>
      <p:sp>
        <p:nvSpPr>
          <p:cNvPr id="115714" name="Rectangle 3">
            <a:extLst>
              <a:ext uri="{FF2B5EF4-FFF2-40B4-BE49-F238E27FC236}">
                <a16:creationId xmlns:a16="http://schemas.microsoft.com/office/drawing/2014/main" id="{A9650826-AC15-C247-AD2B-B92768505A5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 lIns="92075" tIns="46038" rIns="92075" bIns="46038"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First-run syndication 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Rerun syndication (off network)</a:t>
            </a: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00E99696-D62E-7365-9932-4F6DF0181D3E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62" y="4348842"/>
            <a:ext cx="4018435" cy="1121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" name="Picture 9">
            <a:extLst>
              <a:ext uri="{FF2B5EF4-FFF2-40B4-BE49-F238E27FC236}">
                <a16:creationId xmlns:a16="http://schemas.microsoft.com/office/drawing/2014/main" id="{88ABB4F4-406A-8836-0E29-FDF8AE388E3A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764" y="2995065"/>
            <a:ext cx="1937720" cy="1353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" name="Picture 1" descr="Unknown.jpeg">
            <a:extLst>
              <a:ext uri="{FF2B5EF4-FFF2-40B4-BE49-F238E27FC236}">
                <a16:creationId xmlns:a16="http://schemas.microsoft.com/office/drawing/2014/main" id="{CDA96907-5418-3F53-677B-464D198CC8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16" y="2917639"/>
            <a:ext cx="1910564" cy="1431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E901ECAB-EF2E-84A9-8C20-DD273E47D263}"/>
              </a:ext>
            </a:extLst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599" y="3008920"/>
            <a:ext cx="3805239" cy="730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6395454-43F4-C102-173A-9D06EE5AFB43}"/>
              </a:ext>
            </a:extLst>
          </p:cNvPr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600" y="3755925"/>
            <a:ext cx="3805238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5C5257B0-E31F-4945-85E4-9A5D3F4D2D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965664"/>
          </a:xfrm>
        </p:spPr>
        <p:txBody>
          <a:bodyPr lIns="92075" tIns="46038" rIns="92075" bIns="46038">
            <a:noAutofit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sz="36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a typeface="+mj-ea"/>
                <a:cs typeface="+mj-cs"/>
              </a:rPr>
              <a:t>Forms of Television Advertising</a:t>
            </a:r>
          </a:p>
        </p:txBody>
      </p:sp>
      <p:sp>
        <p:nvSpPr>
          <p:cNvPr id="121858" name="Rectangle 3">
            <a:extLst>
              <a:ext uri="{FF2B5EF4-FFF2-40B4-BE49-F238E27FC236}">
                <a16:creationId xmlns:a16="http://schemas.microsoft.com/office/drawing/2014/main" id="{EB241A2F-4D3B-E544-A0A4-34C1E482B82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 lIns="92075" tIns="46038" rIns="92075" bIns="46038"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Sponsorships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Infomercials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Participation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Breaks within a program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Spot announcements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Breaks between programs </a:t>
            </a:r>
          </a:p>
        </p:txBody>
      </p:sp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E87F7534-BF00-874F-827C-D3BEC94C49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 lIns="92075" tIns="46038" rIns="92075" bIns="46038"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a typeface="+mj-ea"/>
                <a:cs typeface="+mj-cs"/>
              </a:rPr>
              <a:t>Radio</a:t>
            </a:r>
          </a:p>
        </p:txBody>
      </p:sp>
      <p:sp>
        <p:nvSpPr>
          <p:cNvPr id="122882" name="Rectangle 3">
            <a:extLst>
              <a:ext uri="{FF2B5EF4-FFF2-40B4-BE49-F238E27FC236}">
                <a16:creationId xmlns:a16="http://schemas.microsoft.com/office/drawing/2014/main" id="{70EB11DE-6AE7-6747-9E0B-A06B7CD3314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 lIns="92075" tIns="46038" rIns="92075" bIns="46038"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Network Radio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Syndication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Unwired networks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Satellite Radio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Local Spot Radio</a:t>
            </a: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1026">
            <a:extLst>
              <a:ext uri="{FF2B5EF4-FFF2-40B4-BE49-F238E27FC236}">
                <a16:creationId xmlns:a16="http://schemas.microsoft.com/office/drawing/2014/main" id="{A6418A38-C81A-9C4F-AF48-CC7395695B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 lIns="92075" tIns="46038" rIns="92075" bIns="46038"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a typeface="+mj-ea"/>
                <a:cs typeface="+mj-cs"/>
              </a:rPr>
              <a:t>Place/Outdoor Media</a:t>
            </a:r>
          </a:p>
        </p:txBody>
      </p:sp>
      <p:sp>
        <p:nvSpPr>
          <p:cNvPr id="76802" name="Rectangle 1027">
            <a:extLst>
              <a:ext uri="{FF2B5EF4-FFF2-40B4-BE49-F238E27FC236}">
                <a16:creationId xmlns:a16="http://schemas.microsoft.com/office/drawing/2014/main" id="{AE6DE26C-393E-934F-8914-75773803349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2057400"/>
            <a:ext cx="7848600" cy="4419600"/>
          </a:xfrm>
        </p:spPr>
        <p:txBody>
          <a:bodyPr lIns="92075" tIns="46038" rIns="92075" bIns="46038"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Billboards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Transit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Ambient</a:t>
            </a:r>
          </a:p>
        </p:txBody>
      </p:sp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:a16="http://schemas.microsoft.com/office/drawing/2014/main" id="{23352F6A-73ED-9D48-8AE7-07CEB61A97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82456"/>
            <a:ext cx="8229600" cy="1143000"/>
          </a:xfrm>
        </p:spPr>
        <p:txBody>
          <a:bodyPr lIns="92075" tIns="46038" rIns="92075" bIns="46038">
            <a:noAutofit/>
          </a:bodyPr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en-US" sz="40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a typeface="+mj-ea"/>
                <a:cs typeface="+mj-cs"/>
              </a:rPr>
              <a:t>Advantages and Disadvantages of Radio</a:t>
            </a:r>
          </a:p>
        </p:txBody>
      </p:sp>
      <p:sp>
        <p:nvSpPr>
          <p:cNvPr id="123906" name="Rectangle 3">
            <a:extLst>
              <a:ext uri="{FF2B5EF4-FFF2-40B4-BE49-F238E27FC236}">
                <a16:creationId xmlns:a16="http://schemas.microsoft.com/office/drawing/2014/main" id="{568A66A5-637E-0041-A049-D5086D26113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 lIns="92075" tIns="46038" rIns="92075" bIns="46038"/>
          <a:lstStyle/>
          <a:p>
            <a:pPr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Low media cost +</a:t>
            </a:r>
          </a:p>
          <a:p>
            <a:pPr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Low production costs +</a:t>
            </a:r>
          </a:p>
          <a:p>
            <a:pPr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Short lead times +</a:t>
            </a:r>
          </a:p>
          <a:p>
            <a:pPr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Captive audiences +</a:t>
            </a:r>
          </a:p>
          <a:p>
            <a:pPr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Specialized audiences +</a:t>
            </a:r>
          </a:p>
          <a:p>
            <a:pPr eaLnBrk="1" hangingPunct="1"/>
            <a:endParaRPr lang="en-US" altLang="en-US" sz="2400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No visuals -</a:t>
            </a:r>
          </a:p>
          <a:p>
            <a:pPr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Low information potential -</a:t>
            </a:r>
          </a:p>
          <a:p>
            <a:pPr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Impermanence/Not user-paced -</a:t>
            </a:r>
          </a:p>
          <a:p>
            <a:pPr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Fragmented audiences -</a:t>
            </a:r>
          </a:p>
          <a:p>
            <a:pPr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Complicated media buys -</a:t>
            </a:r>
          </a:p>
          <a:p>
            <a:pPr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Clutter -</a:t>
            </a:r>
          </a:p>
          <a:p>
            <a:pPr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Streaming alternatives -</a:t>
            </a:r>
          </a:p>
        </p:txBody>
      </p:sp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>
            <a:extLst>
              <a:ext uri="{FF2B5EF4-FFF2-40B4-BE49-F238E27FC236}">
                <a16:creationId xmlns:a16="http://schemas.microsoft.com/office/drawing/2014/main" id="{DAF3EA86-59C6-DC40-B270-ED4B4FE826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 lIns="92075" tIns="46038" rIns="92075" bIns="46038"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a typeface="+mj-ea"/>
                <a:cs typeface="+mj-cs"/>
              </a:rPr>
              <a:t>Strategic Use of Radio</a:t>
            </a:r>
          </a:p>
        </p:txBody>
      </p:sp>
      <p:sp>
        <p:nvSpPr>
          <p:cNvPr id="128002" name="Rectangle 3">
            <a:extLst>
              <a:ext uri="{FF2B5EF4-FFF2-40B4-BE49-F238E27FC236}">
                <a16:creationId xmlns:a16="http://schemas.microsoft.com/office/drawing/2014/main" id="{8362042C-CA0E-F045-9BA9-F3049DA757B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 lIns="92075" tIns="46038" rIns="92075" bIns="46038"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Good targeting medium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Localized support medium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High and low involvement products/consumers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Rational and emotional appeals</a:t>
            </a:r>
          </a:p>
        </p:txBody>
      </p:sp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extLst>
              <a:ext uri="{FF2B5EF4-FFF2-40B4-BE49-F238E27FC236}">
                <a16:creationId xmlns:a16="http://schemas.microsoft.com/office/drawing/2014/main" id="{0FFF8C82-D756-C24F-9B5C-A22CB494E3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 lIns="92075" tIns="46038" rIns="92075" bIns="46038"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a typeface="+mj-ea"/>
                <a:cs typeface="+mj-cs"/>
              </a:rPr>
              <a:t>Narrowcast Media</a:t>
            </a:r>
          </a:p>
        </p:txBody>
      </p:sp>
      <p:sp>
        <p:nvSpPr>
          <p:cNvPr id="130050" name="Rectangle 3">
            <a:extLst>
              <a:ext uri="{FF2B5EF4-FFF2-40B4-BE49-F238E27FC236}">
                <a16:creationId xmlns:a16="http://schemas.microsoft.com/office/drawing/2014/main" id="{C12C81BD-BB9D-BD49-BD32-20CBAAF855E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 lIns="92075" tIns="46038" rIns="92075" bIns="46038"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Direct marketing 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Telemarketing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Direct mail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Yellow pages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Interactive media (The Internet)</a:t>
            </a:r>
          </a:p>
        </p:txBody>
      </p:sp>
    </p:spTree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>
            <a:extLst>
              <a:ext uri="{FF2B5EF4-FFF2-40B4-BE49-F238E27FC236}">
                <a16:creationId xmlns:a16="http://schemas.microsoft.com/office/drawing/2014/main" id="{64504C2D-0388-DF4F-B637-458D4D7171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 lIns="92075" tIns="46038" rIns="92075" bIns="46038"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a typeface="+mj-ea"/>
                <a:cs typeface="+mj-cs"/>
              </a:rPr>
              <a:t>Direct Media</a:t>
            </a:r>
          </a:p>
        </p:txBody>
      </p:sp>
      <p:sp>
        <p:nvSpPr>
          <p:cNvPr id="132098" name="Rectangle 3">
            <a:extLst>
              <a:ext uri="{FF2B5EF4-FFF2-40B4-BE49-F238E27FC236}">
                <a16:creationId xmlns:a16="http://schemas.microsoft.com/office/drawing/2014/main" id="{232CCAAC-20BC-C146-A61F-CC196215EC6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 lIns="92075" tIns="46038" rIns="92075" bIns="46038"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Direct Mail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Catalogues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Broadcast media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Infomercials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800 numbers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Telemarketing</a:t>
            </a:r>
          </a:p>
        </p:txBody>
      </p:sp>
    </p:spTree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>
            <a:extLst>
              <a:ext uri="{FF2B5EF4-FFF2-40B4-BE49-F238E27FC236}">
                <a16:creationId xmlns:a16="http://schemas.microsoft.com/office/drawing/2014/main" id="{1A046280-6888-464A-90D6-3B81E424D1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465138"/>
            <a:ext cx="7772400" cy="830262"/>
          </a:xfrm>
        </p:spPr>
        <p:txBody>
          <a:bodyPr lIns="92075" tIns="46038" rIns="92075" bIns="46038">
            <a:noAutofit/>
          </a:bodyPr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en-US" sz="36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a typeface="+mj-ea"/>
                <a:cs typeface="+mj-cs"/>
              </a:rPr>
              <a:t>Advantages and Disadvantages of Direct</a:t>
            </a:r>
          </a:p>
        </p:txBody>
      </p:sp>
      <p:sp>
        <p:nvSpPr>
          <p:cNvPr id="134146" name="Rectangle 3">
            <a:extLst>
              <a:ext uri="{FF2B5EF4-FFF2-40B4-BE49-F238E27FC236}">
                <a16:creationId xmlns:a16="http://schemas.microsoft.com/office/drawing/2014/main" id="{1F036368-800E-7C40-A0E3-A32AA9E6BF5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 lIns="92075" tIns="46038" rIns="92075" bIns="46038"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Personalized impact +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Elaborate databases for targeting +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Reaches inaccessible audience +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Measurable exposure/success +</a:t>
            </a:r>
          </a:p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High CPMs -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Junk mail -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High audience refusal rates -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Environmental concerns -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Low-quality mailing lists -</a:t>
            </a:r>
          </a:p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>
            <a:extLst>
              <a:ext uri="{FF2B5EF4-FFF2-40B4-BE49-F238E27FC236}">
                <a16:creationId xmlns:a16="http://schemas.microsoft.com/office/drawing/2014/main" id="{A8889A43-F7F0-FB48-B0F5-76D7166F7A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465138"/>
            <a:ext cx="7772400" cy="754062"/>
          </a:xfrm>
        </p:spPr>
        <p:txBody>
          <a:bodyPr lIns="92075" tIns="46038" rIns="92075" bIns="46038"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a typeface="+mj-ea"/>
                <a:cs typeface="+mj-cs"/>
              </a:rPr>
              <a:t>Strategic Use of Direct</a:t>
            </a:r>
          </a:p>
        </p:txBody>
      </p:sp>
      <p:sp>
        <p:nvSpPr>
          <p:cNvPr id="138242" name="Rectangle 3">
            <a:extLst>
              <a:ext uri="{FF2B5EF4-FFF2-40B4-BE49-F238E27FC236}">
                <a16:creationId xmlns:a16="http://schemas.microsoft.com/office/drawing/2014/main" id="{2F308A14-FE02-1B43-A740-8F90C579120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 lIns="92075" tIns="46038" rIns="92075" bIns="46038"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Target marketing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Relationship marketing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High involvement consumers/products</a:t>
            </a:r>
          </a:p>
        </p:txBody>
      </p:sp>
    </p:spTree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>
            <a:extLst>
              <a:ext uri="{FF2B5EF4-FFF2-40B4-BE49-F238E27FC236}">
                <a16:creationId xmlns:a16="http://schemas.microsoft.com/office/drawing/2014/main" id="{50E6E727-60F3-5B43-B376-14803BC6A1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 lIns="92075" tIns="46038" rIns="92075" bIns="46038"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a typeface="+mj-ea"/>
                <a:cs typeface="+mj-cs"/>
              </a:rPr>
              <a:t>Digital and Social</a:t>
            </a:r>
          </a:p>
        </p:txBody>
      </p:sp>
      <p:sp>
        <p:nvSpPr>
          <p:cNvPr id="140290" name="Rectangle 3">
            <a:extLst>
              <a:ext uri="{FF2B5EF4-FFF2-40B4-BE49-F238E27FC236}">
                <a16:creationId xmlns:a16="http://schemas.microsoft.com/office/drawing/2014/main" id="{62AD98AE-BA4B-6A4D-827F-D0BCDA6703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 lIns="92075" tIns="46038" rIns="92075" bIns="46038"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Rapid adoption/growth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Importance as an advertising medium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Massive shift in advertising dollars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C390C9C-F946-D601-CDE2-02E44A337BA7}"/>
              </a:ext>
            </a:extLst>
          </p:cNvPr>
          <p:cNvSpPr/>
          <p:nvPr/>
        </p:nvSpPr>
        <p:spPr>
          <a:xfrm>
            <a:off x="1219200" y="3276600"/>
            <a:ext cx="5943600" cy="3327864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screenshot of a television program&#10;&#10;Description automatically generated">
            <a:extLst>
              <a:ext uri="{FF2B5EF4-FFF2-40B4-BE49-F238E27FC236}">
                <a16:creationId xmlns:a16="http://schemas.microsoft.com/office/drawing/2014/main" id="{63CFE173-658D-7B9E-8E06-C3FD942067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3374765"/>
            <a:ext cx="5638800" cy="3229699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2" descr="Calendar&#10;&#10;Description automatically generated">
            <a:extLst>
              <a:ext uri="{FF2B5EF4-FFF2-40B4-BE49-F238E27FC236}">
                <a16:creationId xmlns:a16="http://schemas.microsoft.com/office/drawing/2014/main" id="{94BFCBC2-E5AA-081C-D7B4-7745F2E21F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0"/>
            <a:ext cx="85471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 white x on a black background&#10;&#10;Description automatically generated">
            <a:extLst>
              <a:ext uri="{FF2B5EF4-FFF2-40B4-BE49-F238E27FC236}">
                <a16:creationId xmlns:a16="http://schemas.microsoft.com/office/drawing/2014/main" id="{62B77940-048A-B520-EC14-F4BF7EEC82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304800"/>
            <a:ext cx="914400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>
            <a:extLst>
              <a:ext uri="{FF2B5EF4-FFF2-40B4-BE49-F238E27FC236}">
                <a16:creationId xmlns:a16="http://schemas.microsoft.com/office/drawing/2014/main" id="{EA671C4A-794F-4F41-B117-1D95D4020F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228601"/>
            <a:ext cx="8991600" cy="990600"/>
          </a:xfrm>
        </p:spPr>
        <p:txBody>
          <a:bodyPr lIns="92075" tIns="46038" rIns="92075" bIns="46038">
            <a:noAutofit/>
          </a:bodyPr>
          <a:lstStyle/>
          <a:p>
            <a:pPr marL="54864" indent="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36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a typeface="+mj-ea"/>
                <a:cs typeface="+mj-cs"/>
              </a:rPr>
              <a:t>Adoption Curves for Various Media</a:t>
            </a:r>
          </a:p>
        </p:txBody>
      </p:sp>
      <p:grpSp>
        <p:nvGrpSpPr>
          <p:cNvPr id="142338" name="Group 3">
            <a:extLst>
              <a:ext uri="{FF2B5EF4-FFF2-40B4-BE49-F238E27FC236}">
                <a16:creationId xmlns:a16="http://schemas.microsoft.com/office/drawing/2014/main" id="{11680A2B-9574-364D-AA27-E0623C4FC631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1981200"/>
            <a:ext cx="8010525" cy="2941638"/>
            <a:chOff x="360" y="1090"/>
            <a:chExt cx="5046" cy="1853"/>
          </a:xfrm>
        </p:grpSpPr>
        <p:sp>
          <p:nvSpPr>
            <p:cNvPr id="123908" name="Rectangle 4">
              <a:extLst>
                <a:ext uri="{FF2B5EF4-FFF2-40B4-BE49-F238E27FC236}">
                  <a16:creationId xmlns:a16="http://schemas.microsoft.com/office/drawing/2014/main" id="{FB3DC06C-AC9C-6344-9480-E3FFFAFAF2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5" y="1113"/>
              <a:ext cx="4147" cy="1572"/>
            </a:xfrm>
            <a:prstGeom prst="rect">
              <a:avLst/>
            </a:prstGeom>
            <a:solidFill>
              <a:srgbClr val="FFD5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23909" name="Line 5">
              <a:extLst>
                <a:ext uri="{FF2B5EF4-FFF2-40B4-BE49-F238E27FC236}">
                  <a16:creationId xmlns:a16="http://schemas.microsoft.com/office/drawing/2014/main" id="{2833EC17-95BC-5142-AD64-BD9D5DBC5B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56" y="1118"/>
              <a:ext cx="0" cy="15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23910" name="Line 6">
              <a:extLst>
                <a:ext uri="{FF2B5EF4-FFF2-40B4-BE49-F238E27FC236}">
                  <a16:creationId xmlns:a16="http://schemas.microsoft.com/office/drawing/2014/main" id="{62E6FFFD-DAED-B946-BE24-BC6763394D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53" y="2685"/>
              <a:ext cx="416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23911" name="Line 7">
              <a:extLst>
                <a:ext uri="{FF2B5EF4-FFF2-40B4-BE49-F238E27FC236}">
                  <a16:creationId xmlns:a16="http://schemas.microsoft.com/office/drawing/2014/main" id="{B8E58D6D-D5CC-F44D-B69A-4533D9C6E8D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52" y="1113"/>
              <a:ext cx="1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23912" name="Line 8">
              <a:extLst>
                <a:ext uri="{FF2B5EF4-FFF2-40B4-BE49-F238E27FC236}">
                  <a16:creationId xmlns:a16="http://schemas.microsoft.com/office/drawing/2014/main" id="{E9D28FA1-A538-6544-9DFE-08DF0E3ADAF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52" y="2073"/>
              <a:ext cx="1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23913" name="Line 9">
              <a:extLst>
                <a:ext uri="{FF2B5EF4-FFF2-40B4-BE49-F238E27FC236}">
                  <a16:creationId xmlns:a16="http://schemas.microsoft.com/office/drawing/2014/main" id="{E40677ED-0404-0840-9DD0-472A2B0544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52" y="2689"/>
              <a:ext cx="1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23914" name="Line 10">
              <a:extLst>
                <a:ext uri="{FF2B5EF4-FFF2-40B4-BE49-F238E27FC236}">
                  <a16:creationId xmlns:a16="http://schemas.microsoft.com/office/drawing/2014/main" id="{4FCC82C8-D9C2-DB41-B18D-CE36D012BC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52" y="1770"/>
              <a:ext cx="1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23915" name="Line 11">
              <a:extLst>
                <a:ext uri="{FF2B5EF4-FFF2-40B4-BE49-F238E27FC236}">
                  <a16:creationId xmlns:a16="http://schemas.microsoft.com/office/drawing/2014/main" id="{69BB1F8A-AE2C-8947-98B8-739E8BBB939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52" y="2377"/>
              <a:ext cx="1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23916" name="Line 12">
              <a:extLst>
                <a:ext uri="{FF2B5EF4-FFF2-40B4-BE49-F238E27FC236}">
                  <a16:creationId xmlns:a16="http://schemas.microsoft.com/office/drawing/2014/main" id="{E15FC34B-D76A-994C-BE3B-9339033B04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56" y="2690"/>
              <a:ext cx="0" cy="6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23917" name="Line 13">
              <a:extLst>
                <a:ext uri="{FF2B5EF4-FFF2-40B4-BE49-F238E27FC236}">
                  <a16:creationId xmlns:a16="http://schemas.microsoft.com/office/drawing/2014/main" id="{037583BB-CA63-5C4F-AAE2-887F6AD1AC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89" y="2690"/>
              <a:ext cx="0" cy="6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23918" name="Line 14">
              <a:extLst>
                <a:ext uri="{FF2B5EF4-FFF2-40B4-BE49-F238E27FC236}">
                  <a16:creationId xmlns:a16="http://schemas.microsoft.com/office/drawing/2014/main" id="{929A51E3-3A91-584D-B21D-0539211053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5" y="2700"/>
              <a:ext cx="0" cy="6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23919" name="Line 15">
              <a:extLst>
                <a:ext uri="{FF2B5EF4-FFF2-40B4-BE49-F238E27FC236}">
                  <a16:creationId xmlns:a16="http://schemas.microsoft.com/office/drawing/2014/main" id="{897E3EB2-0294-6144-A82C-6822F01275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7" y="2690"/>
              <a:ext cx="0" cy="6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23920" name="Line 16">
              <a:extLst>
                <a:ext uri="{FF2B5EF4-FFF2-40B4-BE49-F238E27FC236}">
                  <a16:creationId xmlns:a16="http://schemas.microsoft.com/office/drawing/2014/main" id="{ADCB1C17-774C-6445-824E-D75A05A20F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39" y="2690"/>
              <a:ext cx="0" cy="6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23921" name="Line 17">
              <a:extLst>
                <a:ext uri="{FF2B5EF4-FFF2-40B4-BE49-F238E27FC236}">
                  <a16:creationId xmlns:a16="http://schemas.microsoft.com/office/drawing/2014/main" id="{8E9C3DB6-9978-104A-8083-DE34F1A508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2" y="2690"/>
              <a:ext cx="0" cy="6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23922" name="Line 18">
              <a:extLst>
                <a:ext uri="{FF2B5EF4-FFF2-40B4-BE49-F238E27FC236}">
                  <a16:creationId xmlns:a16="http://schemas.microsoft.com/office/drawing/2014/main" id="{31EBF653-EDE1-F944-84E4-2E0423E5CD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81" y="2690"/>
              <a:ext cx="0" cy="6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23923" name="Line 19">
              <a:extLst>
                <a:ext uri="{FF2B5EF4-FFF2-40B4-BE49-F238E27FC236}">
                  <a16:creationId xmlns:a16="http://schemas.microsoft.com/office/drawing/2014/main" id="{DFD42D77-8C32-914A-A21E-808B4665C8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02" y="2690"/>
              <a:ext cx="0" cy="6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23924" name="Line 20">
              <a:extLst>
                <a:ext uri="{FF2B5EF4-FFF2-40B4-BE49-F238E27FC236}">
                  <a16:creationId xmlns:a16="http://schemas.microsoft.com/office/drawing/2014/main" id="{F460547A-7E18-5A4E-9822-35150365AA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76" y="2700"/>
              <a:ext cx="0" cy="6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23925" name="Line 21">
              <a:extLst>
                <a:ext uri="{FF2B5EF4-FFF2-40B4-BE49-F238E27FC236}">
                  <a16:creationId xmlns:a16="http://schemas.microsoft.com/office/drawing/2014/main" id="{79C72846-160C-F74D-807E-E73F13A0E7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22" y="2691"/>
              <a:ext cx="0" cy="6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23926" name="Line 22">
              <a:extLst>
                <a:ext uri="{FF2B5EF4-FFF2-40B4-BE49-F238E27FC236}">
                  <a16:creationId xmlns:a16="http://schemas.microsoft.com/office/drawing/2014/main" id="{8D336972-3977-1043-8BE0-CF49EF87DE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07" y="2700"/>
              <a:ext cx="0" cy="6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23927" name="Line 23">
              <a:extLst>
                <a:ext uri="{FF2B5EF4-FFF2-40B4-BE49-F238E27FC236}">
                  <a16:creationId xmlns:a16="http://schemas.microsoft.com/office/drawing/2014/main" id="{39D8B6A4-B1A9-B943-983C-F6A3F3098E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32" y="2700"/>
              <a:ext cx="0" cy="6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23928" name="Line 24">
              <a:extLst>
                <a:ext uri="{FF2B5EF4-FFF2-40B4-BE49-F238E27FC236}">
                  <a16:creationId xmlns:a16="http://schemas.microsoft.com/office/drawing/2014/main" id="{1130A639-22C0-B047-A480-478CC30069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54" y="2690"/>
              <a:ext cx="0" cy="6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23929" name="Line 25">
              <a:extLst>
                <a:ext uri="{FF2B5EF4-FFF2-40B4-BE49-F238E27FC236}">
                  <a16:creationId xmlns:a16="http://schemas.microsoft.com/office/drawing/2014/main" id="{73933D16-406A-2B42-917A-2A68B41803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76" y="2690"/>
              <a:ext cx="0" cy="6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23930" name="Line 26">
              <a:extLst>
                <a:ext uri="{FF2B5EF4-FFF2-40B4-BE49-F238E27FC236}">
                  <a16:creationId xmlns:a16="http://schemas.microsoft.com/office/drawing/2014/main" id="{53C00D36-486E-8949-9DD8-1652993C54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99" y="2690"/>
              <a:ext cx="0" cy="6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23931" name="Line 27">
              <a:extLst>
                <a:ext uri="{FF2B5EF4-FFF2-40B4-BE49-F238E27FC236}">
                  <a16:creationId xmlns:a16="http://schemas.microsoft.com/office/drawing/2014/main" id="{FBB23C01-203A-3E42-8C8C-EC80B59E17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8" y="2690"/>
              <a:ext cx="0" cy="6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23932" name="Line 28">
              <a:extLst>
                <a:ext uri="{FF2B5EF4-FFF2-40B4-BE49-F238E27FC236}">
                  <a16:creationId xmlns:a16="http://schemas.microsoft.com/office/drawing/2014/main" id="{131810B0-6103-DB40-83AF-33A75C7BED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39" y="2690"/>
              <a:ext cx="0" cy="6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23933" name="Line 29">
              <a:extLst>
                <a:ext uri="{FF2B5EF4-FFF2-40B4-BE49-F238E27FC236}">
                  <a16:creationId xmlns:a16="http://schemas.microsoft.com/office/drawing/2014/main" id="{E5A15FF6-5758-6C42-9397-0D532DAD8F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3" y="2700"/>
              <a:ext cx="0" cy="6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23934" name="Line 30">
              <a:extLst>
                <a:ext uri="{FF2B5EF4-FFF2-40B4-BE49-F238E27FC236}">
                  <a16:creationId xmlns:a16="http://schemas.microsoft.com/office/drawing/2014/main" id="{B0FF9009-C904-F942-94DC-40D0B377CE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59" y="2691"/>
              <a:ext cx="0" cy="6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23935" name="Line 31">
              <a:extLst>
                <a:ext uri="{FF2B5EF4-FFF2-40B4-BE49-F238E27FC236}">
                  <a16:creationId xmlns:a16="http://schemas.microsoft.com/office/drawing/2014/main" id="{5D7773BE-4533-4A40-9805-1EDCFC58C0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44" y="2700"/>
              <a:ext cx="0" cy="6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23936" name="Rectangle 32">
              <a:extLst>
                <a:ext uri="{FF2B5EF4-FFF2-40B4-BE49-F238E27FC236}">
                  <a16:creationId xmlns:a16="http://schemas.microsoft.com/office/drawing/2014/main" id="{885158B2-8926-664E-BE9C-A75057A6B1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6" y="2783"/>
              <a:ext cx="4640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en-US" sz="1200" b="1">
                  <a:latin typeface="Arial" panose="020B0604020202020204" pitchFamily="34" charset="0"/>
                </a:rPr>
                <a:t>1922   </a:t>
              </a:r>
              <a:r>
                <a:rPr lang="ja-JP" altLang="en-US" sz="1200" b="1">
                  <a:latin typeface="Arial" panose="020B0604020202020204" pitchFamily="34" charset="0"/>
                </a:rPr>
                <a:t>‘</a:t>
              </a:r>
              <a:r>
                <a:rPr lang="en-US" altLang="ja-JP" sz="1200" b="1">
                  <a:latin typeface="Arial" panose="020B0604020202020204" pitchFamily="34" charset="0"/>
                </a:rPr>
                <a:t>26   </a:t>
              </a:r>
              <a:r>
                <a:rPr lang="ja-JP" altLang="en-US" sz="1200" b="1">
                  <a:latin typeface="Arial" panose="020B0604020202020204" pitchFamily="34" charset="0"/>
                </a:rPr>
                <a:t>‘</a:t>
              </a:r>
              <a:r>
                <a:rPr lang="en-US" altLang="ja-JP" sz="1200" b="1">
                  <a:latin typeface="Arial" panose="020B0604020202020204" pitchFamily="34" charset="0"/>
                </a:rPr>
                <a:t>30    </a:t>
              </a:r>
              <a:r>
                <a:rPr lang="ja-JP" altLang="en-US" sz="1200" b="1">
                  <a:latin typeface="Arial" panose="020B0604020202020204" pitchFamily="34" charset="0"/>
                </a:rPr>
                <a:t>‘</a:t>
              </a:r>
              <a:r>
                <a:rPr lang="en-US" altLang="ja-JP" sz="1200" b="1">
                  <a:latin typeface="Arial" panose="020B0604020202020204" pitchFamily="34" charset="0"/>
                </a:rPr>
                <a:t>34   </a:t>
              </a:r>
              <a:r>
                <a:rPr lang="ja-JP" altLang="en-US" sz="1200" b="1">
                  <a:latin typeface="Arial" panose="020B0604020202020204" pitchFamily="34" charset="0"/>
                </a:rPr>
                <a:t>‘</a:t>
              </a:r>
              <a:r>
                <a:rPr lang="en-US" altLang="ja-JP" sz="1200" b="1">
                  <a:latin typeface="Arial" panose="020B0604020202020204" pitchFamily="34" charset="0"/>
                </a:rPr>
                <a:t>38   </a:t>
              </a:r>
              <a:r>
                <a:rPr lang="ja-JP" altLang="en-US" sz="1200" b="1">
                  <a:latin typeface="Arial" panose="020B0604020202020204" pitchFamily="34" charset="0"/>
                </a:rPr>
                <a:t>‘</a:t>
              </a:r>
              <a:r>
                <a:rPr lang="en-US" altLang="ja-JP" sz="1200" b="1">
                  <a:latin typeface="Arial" panose="020B0604020202020204" pitchFamily="34" charset="0"/>
                </a:rPr>
                <a:t>42   </a:t>
              </a:r>
              <a:r>
                <a:rPr lang="ja-JP" altLang="en-US" sz="1200" b="1">
                  <a:latin typeface="Arial" panose="020B0604020202020204" pitchFamily="34" charset="0"/>
                </a:rPr>
                <a:t>‘</a:t>
              </a:r>
              <a:r>
                <a:rPr lang="en-US" altLang="ja-JP" sz="1200" b="1">
                  <a:latin typeface="Arial" panose="020B0604020202020204" pitchFamily="34" charset="0"/>
                </a:rPr>
                <a:t>46   </a:t>
              </a:r>
              <a:r>
                <a:rPr lang="ja-JP" altLang="en-US" sz="1200" b="1">
                  <a:latin typeface="Arial" panose="020B0604020202020204" pitchFamily="34" charset="0"/>
                </a:rPr>
                <a:t>‘</a:t>
              </a:r>
              <a:r>
                <a:rPr lang="en-US" altLang="ja-JP" sz="1200" b="1">
                  <a:latin typeface="Arial" panose="020B0604020202020204" pitchFamily="34" charset="0"/>
                </a:rPr>
                <a:t>50    </a:t>
              </a:r>
              <a:r>
                <a:rPr lang="ja-JP" altLang="en-US" sz="1200" b="1">
                  <a:latin typeface="Arial" panose="020B0604020202020204" pitchFamily="34" charset="0"/>
                </a:rPr>
                <a:t>‘</a:t>
              </a:r>
              <a:r>
                <a:rPr lang="en-US" altLang="ja-JP" sz="1200" b="1">
                  <a:latin typeface="Arial" panose="020B0604020202020204" pitchFamily="34" charset="0"/>
                </a:rPr>
                <a:t>54  </a:t>
              </a:r>
              <a:r>
                <a:rPr lang="ja-JP" altLang="en-US" sz="1200" b="1">
                  <a:latin typeface="Arial" panose="020B0604020202020204" pitchFamily="34" charset="0"/>
                </a:rPr>
                <a:t>‘</a:t>
              </a:r>
              <a:r>
                <a:rPr lang="en-US" altLang="ja-JP" sz="1200" b="1">
                  <a:latin typeface="Arial" panose="020B0604020202020204" pitchFamily="34" charset="0"/>
                </a:rPr>
                <a:t>58  </a:t>
              </a:r>
              <a:r>
                <a:rPr lang="ja-JP" altLang="en-US" sz="1200" b="1">
                  <a:latin typeface="Arial" panose="020B0604020202020204" pitchFamily="34" charset="0"/>
                </a:rPr>
                <a:t>‘</a:t>
              </a:r>
              <a:r>
                <a:rPr lang="en-US" altLang="ja-JP" sz="1200" b="1">
                  <a:latin typeface="Arial" panose="020B0604020202020204" pitchFamily="34" charset="0"/>
                </a:rPr>
                <a:t>62   </a:t>
              </a:r>
              <a:r>
                <a:rPr lang="ja-JP" altLang="en-US" sz="1200" b="1">
                  <a:latin typeface="Arial" panose="020B0604020202020204" pitchFamily="34" charset="0"/>
                </a:rPr>
                <a:t>‘</a:t>
              </a:r>
              <a:r>
                <a:rPr lang="en-US" altLang="ja-JP" sz="1200" b="1">
                  <a:latin typeface="Arial" panose="020B0604020202020204" pitchFamily="34" charset="0"/>
                </a:rPr>
                <a:t>66   </a:t>
              </a:r>
              <a:r>
                <a:rPr lang="ja-JP" altLang="en-US" sz="1200" b="1">
                  <a:latin typeface="Arial" panose="020B0604020202020204" pitchFamily="34" charset="0"/>
                </a:rPr>
                <a:t>‘</a:t>
              </a:r>
              <a:r>
                <a:rPr lang="en-US" altLang="ja-JP" sz="1200" b="1">
                  <a:latin typeface="Arial" panose="020B0604020202020204" pitchFamily="34" charset="0"/>
                </a:rPr>
                <a:t>70   </a:t>
              </a:r>
              <a:r>
                <a:rPr lang="ja-JP" altLang="en-US" sz="1200" b="1">
                  <a:latin typeface="Arial" panose="020B0604020202020204" pitchFamily="34" charset="0"/>
                </a:rPr>
                <a:t>‘</a:t>
              </a:r>
              <a:r>
                <a:rPr lang="en-US" altLang="ja-JP" sz="1200" b="1">
                  <a:latin typeface="Arial" panose="020B0604020202020204" pitchFamily="34" charset="0"/>
                </a:rPr>
                <a:t>74   </a:t>
              </a:r>
              <a:r>
                <a:rPr lang="ja-JP" altLang="en-US" sz="1200" b="1">
                  <a:latin typeface="Arial" panose="020B0604020202020204" pitchFamily="34" charset="0"/>
                </a:rPr>
                <a:t>‘</a:t>
              </a:r>
              <a:r>
                <a:rPr lang="en-US" altLang="ja-JP" sz="1200" b="1">
                  <a:latin typeface="Arial" panose="020B0604020202020204" pitchFamily="34" charset="0"/>
                </a:rPr>
                <a:t>78    </a:t>
              </a:r>
              <a:r>
                <a:rPr lang="ja-JP" altLang="en-US" sz="1200" b="1">
                  <a:latin typeface="Arial" panose="020B0604020202020204" pitchFamily="34" charset="0"/>
                </a:rPr>
                <a:t>‘</a:t>
              </a:r>
              <a:r>
                <a:rPr lang="en-US" altLang="ja-JP" sz="1200" b="1">
                  <a:latin typeface="Arial" panose="020B0604020202020204" pitchFamily="34" charset="0"/>
                </a:rPr>
                <a:t>82   </a:t>
              </a:r>
              <a:r>
                <a:rPr lang="ja-JP" altLang="en-US" sz="1200" b="1">
                  <a:latin typeface="Arial" panose="020B0604020202020204" pitchFamily="34" charset="0"/>
                </a:rPr>
                <a:t>‘</a:t>
              </a:r>
              <a:r>
                <a:rPr lang="en-US" altLang="ja-JP" sz="1200" b="1">
                  <a:latin typeface="Arial" panose="020B0604020202020204" pitchFamily="34" charset="0"/>
                </a:rPr>
                <a:t>86   </a:t>
              </a:r>
              <a:r>
                <a:rPr lang="ja-JP" altLang="en-US" sz="1200" b="1">
                  <a:latin typeface="Arial" panose="020B0604020202020204" pitchFamily="34" charset="0"/>
                </a:rPr>
                <a:t>‘</a:t>
              </a:r>
              <a:r>
                <a:rPr lang="en-US" altLang="ja-JP" sz="1200" b="1">
                  <a:latin typeface="Arial" panose="020B0604020202020204" pitchFamily="34" charset="0"/>
                </a:rPr>
                <a:t>90   </a:t>
              </a:r>
              <a:r>
                <a:rPr lang="ja-JP" altLang="en-US" sz="1200" b="1">
                  <a:latin typeface="Arial" panose="020B0604020202020204" pitchFamily="34" charset="0"/>
                </a:rPr>
                <a:t>‘</a:t>
              </a:r>
              <a:r>
                <a:rPr lang="en-US" altLang="ja-JP" sz="1200" b="1">
                  <a:latin typeface="Arial" panose="020B0604020202020204" pitchFamily="34" charset="0"/>
                </a:rPr>
                <a:t>94   </a:t>
              </a:r>
              <a:r>
                <a:rPr lang="ja-JP" altLang="en-US" sz="1200" b="1">
                  <a:latin typeface="Arial" panose="020B0604020202020204" pitchFamily="34" charset="0"/>
                </a:rPr>
                <a:t>‘</a:t>
              </a:r>
              <a:r>
                <a:rPr lang="en-US" altLang="ja-JP" sz="1200" b="1">
                  <a:latin typeface="Arial" panose="020B0604020202020204" pitchFamily="34" charset="0"/>
                </a:rPr>
                <a:t>98 Est  </a:t>
              </a:r>
              <a:endParaRPr lang="en-US" altLang="en-US" sz="1200" b="1">
                <a:latin typeface="Arial" panose="020B0604020202020204" pitchFamily="34" charset="0"/>
              </a:endParaRPr>
            </a:p>
          </p:txBody>
        </p:sp>
        <p:sp>
          <p:nvSpPr>
            <p:cNvPr id="123937" name="Rectangle 33">
              <a:extLst>
                <a:ext uri="{FF2B5EF4-FFF2-40B4-BE49-F238E27FC236}">
                  <a16:creationId xmlns:a16="http://schemas.microsoft.com/office/drawing/2014/main" id="{735605C9-CE9B-244D-A6B7-CBCA3B0705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" y="1090"/>
              <a:ext cx="314" cy="1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r" eaLnBrk="0" hangingPunct="0">
                <a:lnSpc>
                  <a:spcPct val="75000"/>
                </a:lnSpc>
                <a:defRPr/>
              </a:pPr>
              <a:r>
                <a:rPr lang="en-US" sz="1400" b="1">
                  <a:latin typeface="Arial" charset="0"/>
                  <a:ea typeface="ＭＳ Ｐゴシック" charset="0"/>
                </a:rPr>
                <a:t>120</a:t>
              </a:r>
            </a:p>
            <a:p>
              <a:pPr algn="r" eaLnBrk="0" hangingPunct="0">
                <a:lnSpc>
                  <a:spcPct val="75000"/>
                </a:lnSpc>
                <a:defRPr/>
              </a:pPr>
              <a:endParaRPr lang="en-US" sz="1400" b="1">
                <a:latin typeface="Arial" charset="0"/>
                <a:ea typeface="ＭＳ Ｐゴシック" charset="0"/>
              </a:endParaRPr>
            </a:p>
            <a:p>
              <a:pPr algn="r" eaLnBrk="0" hangingPunct="0">
                <a:lnSpc>
                  <a:spcPct val="75000"/>
                </a:lnSpc>
                <a:defRPr/>
              </a:pPr>
              <a:endParaRPr lang="en-US" sz="1400" b="1">
                <a:latin typeface="Arial" charset="0"/>
                <a:ea typeface="ＭＳ Ｐゴシック" charset="0"/>
              </a:endParaRPr>
            </a:p>
            <a:p>
              <a:pPr algn="r" eaLnBrk="0" hangingPunct="0">
                <a:lnSpc>
                  <a:spcPct val="75000"/>
                </a:lnSpc>
                <a:defRPr/>
              </a:pPr>
              <a:r>
                <a:rPr lang="en-US" sz="1400" b="1">
                  <a:latin typeface="Arial" charset="0"/>
                  <a:ea typeface="ＭＳ Ｐゴシック" charset="0"/>
                </a:rPr>
                <a:t>80</a:t>
              </a:r>
            </a:p>
            <a:p>
              <a:pPr algn="r" eaLnBrk="0" hangingPunct="0">
                <a:lnSpc>
                  <a:spcPct val="75000"/>
                </a:lnSpc>
                <a:defRPr/>
              </a:pPr>
              <a:endParaRPr lang="en-US" sz="1400" b="1">
                <a:latin typeface="Arial" charset="0"/>
                <a:ea typeface="ＭＳ Ｐゴシック" charset="0"/>
              </a:endParaRPr>
            </a:p>
            <a:p>
              <a:pPr algn="r" eaLnBrk="0" hangingPunct="0">
                <a:lnSpc>
                  <a:spcPct val="75000"/>
                </a:lnSpc>
                <a:defRPr/>
              </a:pPr>
              <a:endParaRPr lang="en-US" sz="1400" b="1">
                <a:latin typeface="Arial" charset="0"/>
                <a:ea typeface="ＭＳ Ｐゴシック" charset="0"/>
              </a:endParaRPr>
            </a:p>
            <a:p>
              <a:pPr algn="r" eaLnBrk="0" hangingPunct="0">
                <a:lnSpc>
                  <a:spcPct val="75000"/>
                </a:lnSpc>
                <a:defRPr/>
              </a:pPr>
              <a:r>
                <a:rPr lang="en-US" sz="1400" b="1">
                  <a:latin typeface="Arial" charset="0"/>
                  <a:ea typeface="ＭＳ Ｐゴシック" charset="0"/>
                </a:rPr>
                <a:t>60</a:t>
              </a:r>
            </a:p>
            <a:p>
              <a:pPr algn="r" eaLnBrk="0" hangingPunct="0">
                <a:lnSpc>
                  <a:spcPct val="75000"/>
                </a:lnSpc>
                <a:defRPr/>
              </a:pPr>
              <a:endParaRPr lang="en-US" sz="1400" b="1">
                <a:latin typeface="Arial" charset="0"/>
                <a:ea typeface="ＭＳ Ｐゴシック" charset="0"/>
              </a:endParaRPr>
            </a:p>
            <a:p>
              <a:pPr algn="r" eaLnBrk="0" hangingPunct="0">
                <a:lnSpc>
                  <a:spcPct val="75000"/>
                </a:lnSpc>
                <a:defRPr/>
              </a:pPr>
              <a:r>
                <a:rPr lang="en-US" sz="1400" b="1">
                  <a:latin typeface="Arial" charset="0"/>
                  <a:ea typeface="ＭＳ Ｐゴシック" charset="0"/>
                </a:rPr>
                <a:t>50</a:t>
              </a:r>
            </a:p>
            <a:p>
              <a:pPr algn="r" eaLnBrk="0" hangingPunct="0">
                <a:lnSpc>
                  <a:spcPct val="75000"/>
                </a:lnSpc>
                <a:defRPr/>
              </a:pPr>
              <a:r>
                <a:rPr lang="en-US" sz="1400" b="1">
                  <a:latin typeface="Arial" charset="0"/>
                  <a:ea typeface="ＭＳ Ｐゴシック" charset="0"/>
                </a:rPr>
                <a:t>40</a:t>
              </a:r>
            </a:p>
            <a:p>
              <a:pPr algn="r" eaLnBrk="0" hangingPunct="0">
                <a:lnSpc>
                  <a:spcPct val="75000"/>
                </a:lnSpc>
                <a:defRPr/>
              </a:pPr>
              <a:endParaRPr lang="en-US" sz="1400" b="1">
                <a:latin typeface="Arial" charset="0"/>
                <a:ea typeface="ＭＳ Ｐゴシック" charset="0"/>
              </a:endParaRPr>
            </a:p>
            <a:p>
              <a:pPr algn="r" eaLnBrk="0" hangingPunct="0">
                <a:lnSpc>
                  <a:spcPct val="75000"/>
                </a:lnSpc>
                <a:defRPr/>
              </a:pPr>
              <a:endParaRPr lang="en-US" sz="1400" b="1">
                <a:latin typeface="Arial" charset="0"/>
                <a:ea typeface="ＭＳ Ｐゴシック" charset="0"/>
              </a:endParaRPr>
            </a:p>
            <a:p>
              <a:pPr algn="r" eaLnBrk="0" hangingPunct="0">
                <a:lnSpc>
                  <a:spcPct val="75000"/>
                </a:lnSpc>
                <a:defRPr/>
              </a:pPr>
              <a:r>
                <a:rPr lang="en-US" sz="1400" b="1">
                  <a:latin typeface="Arial" charset="0"/>
                  <a:ea typeface="ＭＳ Ｐゴシック" charset="0"/>
                </a:rPr>
                <a:t>20</a:t>
              </a:r>
            </a:p>
            <a:p>
              <a:pPr algn="r" eaLnBrk="0" hangingPunct="0">
                <a:lnSpc>
                  <a:spcPct val="75000"/>
                </a:lnSpc>
                <a:defRPr/>
              </a:pPr>
              <a:endParaRPr lang="en-US" sz="1400" b="1">
                <a:latin typeface="Arial" charset="0"/>
                <a:ea typeface="ＭＳ Ｐゴシック" charset="0"/>
              </a:endParaRPr>
            </a:p>
            <a:p>
              <a:pPr algn="r" eaLnBrk="0" hangingPunct="0">
                <a:lnSpc>
                  <a:spcPct val="75000"/>
                </a:lnSpc>
                <a:defRPr/>
              </a:pPr>
              <a:endParaRPr lang="en-US" sz="1400" b="1">
                <a:latin typeface="Arial" charset="0"/>
                <a:ea typeface="ＭＳ Ｐゴシック" charset="0"/>
              </a:endParaRPr>
            </a:p>
            <a:p>
              <a:pPr algn="r" eaLnBrk="0" hangingPunct="0">
                <a:lnSpc>
                  <a:spcPct val="75000"/>
                </a:lnSpc>
                <a:defRPr/>
              </a:pPr>
              <a:r>
                <a:rPr lang="en-US" sz="1400" b="1">
                  <a:latin typeface="Arial" charset="0"/>
                  <a:ea typeface="ＭＳ Ｐゴシック" charset="0"/>
                </a:rPr>
                <a:t>0</a:t>
              </a:r>
            </a:p>
          </p:txBody>
        </p:sp>
        <p:sp>
          <p:nvSpPr>
            <p:cNvPr id="123938" name="Line 34">
              <a:extLst>
                <a:ext uri="{FF2B5EF4-FFF2-40B4-BE49-F238E27FC236}">
                  <a16:creationId xmlns:a16="http://schemas.microsoft.com/office/drawing/2014/main" id="{C9AFF4CF-0A6E-9A45-827C-AA3DFCEE391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52" y="1443"/>
              <a:ext cx="1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23939" name="Line 35">
              <a:extLst>
                <a:ext uri="{FF2B5EF4-FFF2-40B4-BE49-F238E27FC236}">
                  <a16:creationId xmlns:a16="http://schemas.microsoft.com/office/drawing/2014/main" id="{D781BDB3-63F8-554B-8039-5B23E1F4F58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52" y="1967"/>
              <a:ext cx="427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grpSp>
          <p:nvGrpSpPr>
            <p:cNvPr id="142377" name="Group 36">
              <a:extLst>
                <a:ext uri="{FF2B5EF4-FFF2-40B4-BE49-F238E27FC236}">
                  <a16:creationId xmlns:a16="http://schemas.microsoft.com/office/drawing/2014/main" id="{6D37168E-3A40-F34A-A113-B121E132AF2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57" y="1205"/>
              <a:ext cx="4047" cy="1481"/>
              <a:chOff x="1057" y="1205"/>
              <a:chExt cx="4047" cy="1481"/>
            </a:xfrm>
          </p:grpSpPr>
          <p:sp>
            <p:nvSpPr>
              <p:cNvPr id="123941" name="Freeform 37">
                <a:extLst>
                  <a:ext uri="{FF2B5EF4-FFF2-40B4-BE49-F238E27FC236}">
                    <a16:creationId xmlns:a16="http://schemas.microsoft.com/office/drawing/2014/main" id="{43829B7E-0F2C-C149-86CD-1139AC0865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7" y="2078"/>
                <a:ext cx="1496" cy="608"/>
              </a:xfrm>
              <a:custGeom>
                <a:avLst/>
                <a:gdLst>
                  <a:gd name="T0" fmla="*/ 19 w 1496"/>
                  <a:gd name="T1" fmla="*/ 607 h 608"/>
                  <a:gd name="T2" fmla="*/ 46 w 1496"/>
                  <a:gd name="T3" fmla="*/ 580 h 608"/>
                  <a:gd name="T4" fmla="*/ 66 w 1496"/>
                  <a:gd name="T5" fmla="*/ 543 h 608"/>
                  <a:gd name="T6" fmla="*/ 102 w 1496"/>
                  <a:gd name="T7" fmla="*/ 534 h 608"/>
                  <a:gd name="T8" fmla="*/ 130 w 1496"/>
                  <a:gd name="T9" fmla="*/ 515 h 608"/>
                  <a:gd name="T10" fmla="*/ 168 w 1496"/>
                  <a:gd name="T11" fmla="*/ 497 h 608"/>
                  <a:gd name="T12" fmla="*/ 205 w 1496"/>
                  <a:gd name="T13" fmla="*/ 479 h 608"/>
                  <a:gd name="T14" fmla="*/ 251 w 1496"/>
                  <a:gd name="T15" fmla="*/ 469 h 608"/>
                  <a:gd name="T16" fmla="*/ 288 w 1496"/>
                  <a:gd name="T17" fmla="*/ 451 h 608"/>
                  <a:gd name="T18" fmla="*/ 316 w 1496"/>
                  <a:gd name="T19" fmla="*/ 423 h 608"/>
                  <a:gd name="T20" fmla="*/ 334 w 1496"/>
                  <a:gd name="T21" fmla="*/ 387 h 608"/>
                  <a:gd name="T22" fmla="*/ 362 w 1496"/>
                  <a:gd name="T23" fmla="*/ 350 h 608"/>
                  <a:gd name="T24" fmla="*/ 381 w 1496"/>
                  <a:gd name="T25" fmla="*/ 313 h 608"/>
                  <a:gd name="T26" fmla="*/ 418 w 1496"/>
                  <a:gd name="T27" fmla="*/ 304 h 608"/>
                  <a:gd name="T28" fmla="*/ 473 w 1496"/>
                  <a:gd name="T29" fmla="*/ 285 h 608"/>
                  <a:gd name="T30" fmla="*/ 511 w 1496"/>
                  <a:gd name="T31" fmla="*/ 276 h 608"/>
                  <a:gd name="T32" fmla="*/ 548 w 1496"/>
                  <a:gd name="T33" fmla="*/ 276 h 608"/>
                  <a:gd name="T34" fmla="*/ 585 w 1496"/>
                  <a:gd name="T35" fmla="*/ 267 h 608"/>
                  <a:gd name="T36" fmla="*/ 632 w 1496"/>
                  <a:gd name="T37" fmla="*/ 239 h 608"/>
                  <a:gd name="T38" fmla="*/ 668 w 1496"/>
                  <a:gd name="T39" fmla="*/ 221 h 608"/>
                  <a:gd name="T40" fmla="*/ 706 w 1496"/>
                  <a:gd name="T41" fmla="*/ 212 h 608"/>
                  <a:gd name="T42" fmla="*/ 743 w 1496"/>
                  <a:gd name="T43" fmla="*/ 203 h 608"/>
                  <a:gd name="T44" fmla="*/ 780 w 1496"/>
                  <a:gd name="T45" fmla="*/ 184 h 608"/>
                  <a:gd name="T46" fmla="*/ 817 w 1496"/>
                  <a:gd name="T47" fmla="*/ 193 h 608"/>
                  <a:gd name="T48" fmla="*/ 854 w 1496"/>
                  <a:gd name="T49" fmla="*/ 184 h 608"/>
                  <a:gd name="T50" fmla="*/ 900 w 1496"/>
                  <a:gd name="T51" fmla="*/ 157 h 608"/>
                  <a:gd name="T52" fmla="*/ 938 w 1496"/>
                  <a:gd name="T53" fmla="*/ 147 h 608"/>
                  <a:gd name="T54" fmla="*/ 975 w 1496"/>
                  <a:gd name="T55" fmla="*/ 138 h 608"/>
                  <a:gd name="T56" fmla="*/ 1012 w 1496"/>
                  <a:gd name="T57" fmla="*/ 129 h 608"/>
                  <a:gd name="T58" fmla="*/ 1049 w 1496"/>
                  <a:gd name="T59" fmla="*/ 120 h 608"/>
                  <a:gd name="T60" fmla="*/ 1086 w 1496"/>
                  <a:gd name="T61" fmla="*/ 111 h 608"/>
                  <a:gd name="T62" fmla="*/ 1124 w 1496"/>
                  <a:gd name="T63" fmla="*/ 102 h 608"/>
                  <a:gd name="T64" fmla="*/ 1161 w 1496"/>
                  <a:gd name="T65" fmla="*/ 92 h 608"/>
                  <a:gd name="T66" fmla="*/ 1197 w 1496"/>
                  <a:gd name="T67" fmla="*/ 83 h 608"/>
                  <a:gd name="T68" fmla="*/ 1235 w 1496"/>
                  <a:gd name="T69" fmla="*/ 74 h 608"/>
                  <a:gd name="T70" fmla="*/ 1272 w 1496"/>
                  <a:gd name="T71" fmla="*/ 65 h 608"/>
                  <a:gd name="T72" fmla="*/ 1309 w 1496"/>
                  <a:gd name="T73" fmla="*/ 46 h 608"/>
                  <a:gd name="T74" fmla="*/ 1347 w 1496"/>
                  <a:gd name="T75" fmla="*/ 46 h 608"/>
                  <a:gd name="T76" fmla="*/ 1383 w 1496"/>
                  <a:gd name="T77" fmla="*/ 37 h 608"/>
                  <a:gd name="T78" fmla="*/ 1420 w 1496"/>
                  <a:gd name="T79" fmla="*/ 28 h 608"/>
                  <a:gd name="T80" fmla="*/ 1458 w 1496"/>
                  <a:gd name="T81" fmla="*/ 19 h 608"/>
                  <a:gd name="T82" fmla="*/ 1495 w 1496"/>
                  <a:gd name="T83" fmla="*/ 10 h 60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496" h="608">
                    <a:moveTo>
                      <a:pt x="0" y="607"/>
                    </a:moveTo>
                    <a:lnTo>
                      <a:pt x="19" y="607"/>
                    </a:lnTo>
                    <a:lnTo>
                      <a:pt x="28" y="589"/>
                    </a:lnTo>
                    <a:lnTo>
                      <a:pt x="46" y="580"/>
                    </a:lnTo>
                    <a:lnTo>
                      <a:pt x="56" y="561"/>
                    </a:lnTo>
                    <a:lnTo>
                      <a:pt x="66" y="543"/>
                    </a:lnTo>
                    <a:lnTo>
                      <a:pt x="84" y="543"/>
                    </a:lnTo>
                    <a:lnTo>
                      <a:pt x="102" y="534"/>
                    </a:lnTo>
                    <a:lnTo>
                      <a:pt x="112" y="515"/>
                    </a:lnTo>
                    <a:lnTo>
                      <a:pt x="130" y="515"/>
                    </a:lnTo>
                    <a:lnTo>
                      <a:pt x="148" y="506"/>
                    </a:lnTo>
                    <a:lnTo>
                      <a:pt x="168" y="497"/>
                    </a:lnTo>
                    <a:lnTo>
                      <a:pt x="186" y="488"/>
                    </a:lnTo>
                    <a:lnTo>
                      <a:pt x="205" y="479"/>
                    </a:lnTo>
                    <a:lnTo>
                      <a:pt x="223" y="469"/>
                    </a:lnTo>
                    <a:lnTo>
                      <a:pt x="251" y="469"/>
                    </a:lnTo>
                    <a:lnTo>
                      <a:pt x="270" y="460"/>
                    </a:lnTo>
                    <a:lnTo>
                      <a:pt x="288" y="451"/>
                    </a:lnTo>
                    <a:lnTo>
                      <a:pt x="298" y="433"/>
                    </a:lnTo>
                    <a:lnTo>
                      <a:pt x="316" y="423"/>
                    </a:lnTo>
                    <a:lnTo>
                      <a:pt x="325" y="405"/>
                    </a:lnTo>
                    <a:lnTo>
                      <a:pt x="334" y="387"/>
                    </a:lnTo>
                    <a:lnTo>
                      <a:pt x="353" y="368"/>
                    </a:lnTo>
                    <a:lnTo>
                      <a:pt x="362" y="350"/>
                    </a:lnTo>
                    <a:lnTo>
                      <a:pt x="371" y="331"/>
                    </a:lnTo>
                    <a:lnTo>
                      <a:pt x="381" y="313"/>
                    </a:lnTo>
                    <a:lnTo>
                      <a:pt x="400" y="313"/>
                    </a:lnTo>
                    <a:lnTo>
                      <a:pt x="418" y="304"/>
                    </a:lnTo>
                    <a:lnTo>
                      <a:pt x="446" y="295"/>
                    </a:lnTo>
                    <a:lnTo>
                      <a:pt x="473" y="285"/>
                    </a:lnTo>
                    <a:lnTo>
                      <a:pt x="493" y="276"/>
                    </a:lnTo>
                    <a:lnTo>
                      <a:pt x="511" y="276"/>
                    </a:lnTo>
                    <a:lnTo>
                      <a:pt x="529" y="276"/>
                    </a:lnTo>
                    <a:lnTo>
                      <a:pt x="548" y="276"/>
                    </a:lnTo>
                    <a:lnTo>
                      <a:pt x="566" y="276"/>
                    </a:lnTo>
                    <a:lnTo>
                      <a:pt x="585" y="267"/>
                    </a:lnTo>
                    <a:lnTo>
                      <a:pt x="613" y="249"/>
                    </a:lnTo>
                    <a:lnTo>
                      <a:pt x="632" y="239"/>
                    </a:lnTo>
                    <a:lnTo>
                      <a:pt x="650" y="230"/>
                    </a:lnTo>
                    <a:lnTo>
                      <a:pt x="668" y="221"/>
                    </a:lnTo>
                    <a:lnTo>
                      <a:pt x="687" y="221"/>
                    </a:lnTo>
                    <a:lnTo>
                      <a:pt x="706" y="212"/>
                    </a:lnTo>
                    <a:lnTo>
                      <a:pt x="725" y="203"/>
                    </a:lnTo>
                    <a:lnTo>
                      <a:pt x="743" y="203"/>
                    </a:lnTo>
                    <a:lnTo>
                      <a:pt x="761" y="193"/>
                    </a:lnTo>
                    <a:lnTo>
                      <a:pt x="780" y="184"/>
                    </a:lnTo>
                    <a:lnTo>
                      <a:pt x="798" y="193"/>
                    </a:lnTo>
                    <a:lnTo>
                      <a:pt x="817" y="193"/>
                    </a:lnTo>
                    <a:lnTo>
                      <a:pt x="836" y="193"/>
                    </a:lnTo>
                    <a:lnTo>
                      <a:pt x="854" y="184"/>
                    </a:lnTo>
                    <a:lnTo>
                      <a:pt x="873" y="175"/>
                    </a:lnTo>
                    <a:lnTo>
                      <a:pt x="900" y="157"/>
                    </a:lnTo>
                    <a:lnTo>
                      <a:pt x="920" y="157"/>
                    </a:lnTo>
                    <a:lnTo>
                      <a:pt x="938" y="147"/>
                    </a:lnTo>
                    <a:lnTo>
                      <a:pt x="956" y="138"/>
                    </a:lnTo>
                    <a:lnTo>
                      <a:pt x="975" y="138"/>
                    </a:lnTo>
                    <a:lnTo>
                      <a:pt x="993" y="129"/>
                    </a:lnTo>
                    <a:lnTo>
                      <a:pt x="1012" y="129"/>
                    </a:lnTo>
                    <a:lnTo>
                      <a:pt x="1031" y="129"/>
                    </a:lnTo>
                    <a:lnTo>
                      <a:pt x="1049" y="120"/>
                    </a:lnTo>
                    <a:lnTo>
                      <a:pt x="1068" y="111"/>
                    </a:lnTo>
                    <a:lnTo>
                      <a:pt x="1086" y="111"/>
                    </a:lnTo>
                    <a:lnTo>
                      <a:pt x="1105" y="102"/>
                    </a:lnTo>
                    <a:lnTo>
                      <a:pt x="1124" y="102"/>
                    </a:lnTo>
                    <a:lnTo>
                      <a:pt x="1142" y="92"/>
                    </a:lnTo>
                    <a:lnTo>
                      <a:pt x="1161" y="92"/>
                    </a:lnTo>
                    <a:lnTo>
                      <a:pt x="1179" y="83"/>
                    </a:lnTo>
                    <a:lnTo>
                      <a:pt x="1197" y="83"/>
                    </a:lnTo>
                    <a:lnTo>
                      <a:pt x="1216" y="83"/>
                    </a:lnTo>
                    <a:lnTo>
                      <a:pt x="1235" y="74"/>
                    </a:lnTo>
                    <a:lnTo>
                      <a:pt x="1254" y="74"/>
                    </a:lnTo>
                    <a:lnTo>
                      <a:pt x="1272" y="65"/>
                    </a:lnTo>
                    <a:lnTo>
                      <a:pt x="1290" y="56"/>
                    </a:lnTo>
                    <a:lnTo>
                      <a:pt x="1309" y="46"/>
                    </a:lnTo>
                    <a:lnTo>
                      <a:pt x="1327" y="46"/>
                    </a:lnTo>
                    <a:lnTo>
                      <a:pt x="1347" y="46"/>
                    </a:lnTo>
                    <a:lnTo>
                      <a:pt x="1365" y="37"/>
                    </a:lnTo>
                    <a:lnTo>
                      <a:pt x="1383" y="37"/>
                    </a:lnTo>
                    <a:lnTo>
                      <a:pt x="1402" y="28"/>
                    </a:lnTo>
                    <a:lnTo>
                      <a:pt x="1420" y="28"/>
                    </a:lnTo>
                    <a:lnTo>
                      <a:pt x="1439" y="28"/>
                    </a:lnTo>
                    <a:lnTo>
                      <a:pt x="1458" y="19"/>
                    </a:lnTo>
                    <a:lnTo>
                      <a:pt x="1476" y="19"/>
                    </a:lnTo>
                    <a:lnTo>
                      <a:pt x="1495" y="10"/>
                    </a:lnTo>
                    <a:lnTo>
                      <a:pt x="1495" y="0"/>
                    </a:lnTo>
                  </a:path>
                </a:pathLst>
              </a:custGeom>
              <a:noFill/>
              <a:ln w="25400" cap="rnd" cmpd="sng">
                <a:solidFill>
                  <a:srgbClr val="099D1E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942" name="Freeform 38">
                <a:extLst>
                  <a:ext uri="{FF2B5EF4-FFF2-40B4-BE49-F238E27FC236}">
                    <a16:creationId xmlns:a16="http://schemas.microsoft.com/office/drawing/2014/main" id="{C9396510-7A10-0240-B3CC-5995923E39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3" y="1205"/>
                <a:ext cx="2561" cy="884"/>
              </a:xfrm>
              <a:custGeom>
                <a:avLst/>
                <a:gdLst>
                  <a:gd name="T0" fmla="*/ 36 w 2561"/>
                  <a:gd name="T1" fmla="*/ 883 h 884"/>
                  <a:gd name="T2" fmla="*/ 93 w 2561"/>
                  <a:gd name="T3" fmla="*/ 864 h 884"/>
                  <a:gd name="T4" fmla="*/ 157 w 2561"/>
                  <a:gd name="T5" fmla="*/ 855 h 884"/>
                  <a:gd name="T6" fmla="*/ 213 w 2561"/>
                  <a:gd name="T7" fmla="*/ 827 h 884"/>
                  <a:gd name="T8" fmla="*/ 268 w 2561"/>
                  <a:gd name="T9" fmla="*/ 809 h 884"/>
                  <a:gd name="T10" fmla="*/ 334 w 2561"/>
                  <a:gd name="T11" fmla="*/ 800 h 884"/>
                  <a:gd name="T12" fmla="*/ 389 w 2561"/>
                  <a:gd name="T13" fmla="*/ 781 h 884"/>
                  <a:gd name="T14" fmla="*/ 445 w 2561"/>
                  <a:gd name="T15" fmla="*/ 763 h 884"/>
                  <a:gd name="T16" fmla="*/ 500 w 2561"/>
                  <a:gd name="T17" fmla="*/ 745 h 884"/>
                  <a:gd name="T18" fmla="*/ 556 w 2561"/>
                  <a:gd name="T19" fmla="*/ 745 h 884"/>
                  <a:gd name="T20" fmla="*/ 611 w 2561"/>
                  <a:gd name="T21" fmla="*/ 735 h 884"/>
                  <a:gd name="T22" fmla="*/ 668 w 2561"/>
                  <a:gd name="T23" fmla="*/ 735 h 884"/>
                  <a:gd name="T24" fmla="*/ 733 w 2561"/>
                  <a:gd name="T25" fmla="*/ 717 h 884"/>
                  <a:gd name="T26" fmla="*/ 807 w 2561"/>
                  <a:gd name="T27" fmla="*/ 689 h 884"/>
                  <a:gd name="T28" fmla="*/ 872 w 2561"/>
                  <a:gd name="T29" fmla="*/ 671 h 884"/>
                  <a:gd name="T30" fmla="*/ 945 w 2561"/>
                  <a:gd name="T31" fmla="*/ 634 h 884"/>
                  <a:gd name="T32" fmla="*/ 1029 w 2561"/>
                  <a:gd name="T33" fmla="*/ 588 h 884"/>
                  <a:gd name="T34" fmla="*/ 1095 w 2561"/>
                  <a:gd name="T35" fmla="*/ 561 h 884"/>
                  <a:gd name="T36" fmla="*/ 1150 w 2561"/>
                  <a:gd name="T37" fmla="*/ 542 h 884"/>
                  <a:gd name="T38" fmla="*/ 1206 w 2561"/>
                  <a:gd name="T39" fmla="*/ 515 h 884"/>
                  <a:gd name="T40" fmla="*/ 1261 w 2561"/>
                  <a:gd name="T41" fmla="*/ 506 h 884"/>
                  <a:gd name="T42" fmla="*/ 1317 w 2561"/>
                  <a:gd name="T43" fmla="*/ 478 h 884"/>
                  <a:gd name="T44" fmla="*/ 1372 w 2561"/>
                  <a:gd name="T45" fmla="*/ 460 h 884"/>
                  <a:gd name="T46" fmla="*/ 1438 w 2561"/>
                  <a:gd name="T47" fmla="*/ 432 h 884"/>
                  <a:gd name="T48" fmla="*/ 1493 w 2561"/>
                  <a:gd name="T49" fmla="*/ 414 h 884"/>
                  <a:gd name="T50" fmla="*/ 1568 w 2561"/>
                  <a:gd name="T51" fmla="*/ 395 h 884"/>
                  <a:gd name="T52" fmla="*/ 1604 w 2561"/>
                  <a:gd name="T53" fmla="*/ 358 h 884"/>
                  <a:gd name="T54" fmla="*/ 1670 w 2561"/>
                  <a:gd name="T55" fmla="*/ 340 h 884"/>
                  <a:gd name="T56" fmla="*/ 1726 w 2561"/>
                  <a:gd name="T57" fmla="*/ 322 h 884"/>
                  <a:gd name="T58" fmla="*/ 1781 w 2561"/>
                  <a:gd name="T59" fmla="*/ 294 h 884"/>
                  <a:gd name="T60" fmla="*/ 1846 w 2561"/>
                  <a:gd name="T61" fmla="*/ 276 h 884"/>
                  <a:gd name="T62" fmla="*/ 1911 w 2561"/>
                  <a:gd name="T63" fmla="*/ 248 h 884"/>
                  <a:gd name="T64" fmla="*/ 1976 w 2561"/>
                  <a:gd name="T65" fmla="*/ 220 h 884"/>
                  <a:gd name="T66" fmla="*/ 2022 w 2561"/>
                  <a:gd name="T67" fmla="*/ 175 h 884"/>
                  <a:gd name="T68" fmla="*/ 2078 w 2561"/>
                  <a:gd name="T69" fmla="*/ 138 h 884"/>
                  <a:gd name="T70" fmla="*/ 2143 w 2561"/>
                  <a:gd name="T71" fmla="*/ 110 h 884"/>
                  <a:gd name="T72" fmla="*/ 2199 w 2561"/>
                  <a:gd name="T73" fmla="*/ 101 h 884"/>
                  <a:gd name="T74" fmla="*/ 2272 w 2561"/>
                  <a:gd name="T75" fmla="*/ 83 h 884"/>
                  <a:gd name="T76" fmla="*/ 2329 w 2561"/>
                  <a:gd name="T77" fmla="*/ 73 h 884"/>
                  <a:gd name="T78" fmla="*/ 2384 w 2561"/>
                  <a:gd name="T79" fmla="*/ 55 h 884"/>
                  <a:gd name="T80" fmla="*/ 2458 w 2561"/>
                  <a:gd name="T81" fmla="*/ 37 h 884"/>
                  <a:gd name="T82" fmla="*/ 2533 w 2561"/>
                  <a:gd name="T83" fmla="*/ 9 h 884"/>
                  <a:gd name="T84" fmla="*/ 2551 w 2561"/>
                  <a:gd name="T85" fmla="*/ 9 h 884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561" h="884">
                    <a:moveTo>
                      <a:pt x="0" y="883"/>
                    </a:moveTo>
                    <a:lnTo>
                      <a:pt x="18" y="883"/>
                    </a:lnTo>
                    <a:lnTo>
                      <a:pt x="36" y="883"/>
                    </a:lnTo>
                    <a:lnTo>
                      <a:pt x="55" y="873"/>
                    </a:lnTo>
                    <a:lnTo>
                      <a:pt x="74" y="864"/>
                    </a:lnTo>
                    <a:lnTo>
                      <a:pt x="93" y="864"/>
                    </a:lnTo>
                    <a:lnTo>
                      <a:pt x="111" y="855"/>
                    </a:lnTo>
                    <a:lnTo>
                      <a:pt x="129" y="855"/>
                    </a:lnTo>
                    <a:lnTo>
                      <a:pt x="157" y="855"/>
                    </a:lnTo>
                    <a:lnTo>
                      <a:pt x="176" y="846"/>
                    </a:lnTo>
                    <a:lnTo>
                      <a:pt x="195" y="837"/>
                    </a:lnTo>
                    <a:lnTo>
                      <a:pt x="213" y="827"/>
                    </a:lnTo>
                    <a:lnTo>
                      <a:pt x="231" y="827"/>
                    </a:lnTo>
                    <a:lnTo>
                      <a:pt x="250" y="818"/>
                    </a:lnTo>
                    <a:lnTo>
                      <a:pt x="268" y="809"/>
                    </a:lnTo>
                    <a:lnTo>
                      <a:pt x="288" y="809"/>
                    </a:lnTo>
                    <a:lnTo>
                      <a:pt x="315" y="809"/>
                    </a:lnTo>
                    <a:lnTo>
                      <a:pt x="334" y="800"/>
                    </a:lnTo>
                    <a:lnTo>
                      <a:pt x="352" y="791"/>
                    </a:lnTo>
                    <a:lnTo>
                      <a:pt x="370" y="781"/>
                    </a:lnTo>
                    <a:lnTo>
                      <a:pt x="389" y="781"/>
                    </a:lnTo>
                    <a:lnTo>
                      <a:pt x="408" y="772"/>
                    </a:lnTo>
                    <a:lnTo>
                      <a:pt x="427" y="772"/>
                    </a:lnTo>
                    <a:lnTo>
                      <a:pt x="445" y="763"/>
                    </a:lnTo>
                    <a:lnTo>
                      <a:pt x="463" y="754"/>
                    </a:lnTo>
                    <a:lnTo>
                      <a:pt x="482" y="745"/>
                    </a:lnTo>
                    <a:lnTo>
                      <a:pt x="500" y="745"/>
                    </a:lnTo>
                    <a:lnTo>
                      <a:pt x="519" y="745"/>
                    </a:lnTo>
                    <a:lnTo>
                      <a:pt x="538" y="745"/>
                    </a:lnTo>
                    <a:lnTo>
                      <a:pt x="556" y="745"/>
                    </a:lnTo>
                    <a:lnTo>
                      <a:pt x="575" y="745"/>
                    </a:lnTo>
                    <a:lnTo>
                      <a:pt x="593" y="745"/>
                    </a:lnTo>
                    <a:lnTo>
                      <a:pt x="611" y="735"/>
                    </a:lnTo>
                    <a:lnTo>
                      <a:pt x="631" y="735"/>
                    </a:lnTo>
                    <a:lnTo>
                      <a:pt x="649" y="735"/>
                    </a:lnTo>
                    <a:lnTo>
                      <a:pt x="668" y="735"/>
                    </a:lnTo>
                    <a:lnTo>
                      <a:pt x="686" y="726"/>
                    </a:lnTo>
                    <a:lnTo>
                      <a:pt x="704" y="717"/>
                    </a:lnTo>
                    <a:lnTo>
                      <a:pt x="733" y="717"/>
                    </a:lnTo>
                    <a:lnTo>
                      <a:pt x="761" y="708"/>
                    </a:lnTo>
                    <a:lnTo>
                      <a:pt x="779" y="699"/>
                    </a:lnTo>
                    <a:lnTo>
                      <a:pt x="807" y="689"/>
                    </a:lnTo>
                    <a:lnTo>
                      <a:pt x="825" y="689"/>
                    </a:lnTo>
                    <a:lnTo>
                      <a:pt x="854" y="680"/>
                    </a:lnTo>
                    <a:lnTo>
                      <a:pt x="872" y="671"/>
                    </a:lnTo>
                    <a:lnTo>
                      <a:pt x="890" y="662"/>
                    </a:lnTo>
                    <a:lnTo>
                      <a:pt x="918" y="653"/>
                    </a:lnTo>
                    <a:lnTo>
                      <a:pt x="945" y="634"/>
                    </a:lnTo>
                    <a:lnTo>
                      <a:pt x="965" y="616"/>
                    </a:lnTo>
                    <a:lnTo>
                      <a:pt x="983" y="616"/>
                    </a:lnTo>
                    <a:lnTo>
                      <a:pt x="1029" y="588"/>
                    </a:lnTo>
                    <a:lnTo>
                      <a:pt x="1048" y="579"/>
                    </a:lnTo>
                    <a:lnTo>
                      <a:pt x="1076" y="570"/>
                    </a:lnTo>
                    <a:lnTo>
                      <a:pt x="1095" y="561"/>
                    </a:lnTo>
                    <a:lnTo>
                      <a:pt x="1113" y="552"/>
                    </a:lnTo>
                    <a:lnTo>
                      <a:pt x="1131" y="552"/>
                    </a:lnTo>
                    <a:lnTo>
                      <a:pt x="1150" y="542"/>
                    </a:lnTo>
                    <a:lnTo>
                      <a:pt x="1168" y="533"/>
                    </a:lnTo>
                    <a:lnTo>
                      <a:pt x="1188" y="524"/>
                    </a:lnTo>
                    <a:lnTo>
                      <a:pt x="1206" y="515"/>
                    </a:lnTo>
                    <a:lnTo>
                      <a:pt x="1224" y="515"/>
                    </a:lnTo>
                    <a:lnTo>
                      <a:pt x="1243" y="515"/>
                    </a:lnTo>
                    <a:lnTo>
                      <a:pt x="1261" y="506"/>
                    </a:lnTo>
                    <a:lnTo>
                      <a:pt x="1281" y="496"/>
                    </a:lnTo>
                    <a:lnTo>
                      <a:pt x="1299" y="487"/>
                    </a:lnTo>
                    <a:lnTo>
                      <a:pt x="1317" y="478"/>
                    </a:lnTo>
                    <a:lnTo>
                      <a:pt x="1336" y="478"/>
                    </a:lnTo>
                    <a:lnTo>
                      <a:pt x="1345" y="460"/>
                    </a:lnTo>
                    <a:lnTo>
                      <a:pt x="1372" y="460"/>
                    </a:lnTo>
                    <a:lnTo>
                      <a:pt x="1392" y="450"/>
                    </a:lnTo>
                    <a:lnTo>
                      <a:pt x="1419" y="441"/>
                    </a:lnTo>
                    <a:lnTo>
                      <a:pt x="1438" y="432"/>
                    </a:lnTo>
                    <a:lnTo>
                      <a:pt x="1456" y="432"/>
                    </a:lnTo>
                    <a:lnTo>
                      <a:pt x="1475" y="423"/>
                    </a:lnTo>
                    <a:lnTo>
                      <a:pt x="1493" y="414"/>
                    </a:lnTo>
                    <a:lnTo>
                      <a:pt x="1522" y="404"/>
                    </a:lnTo>
                    <a:lnTo>
                      <a:pt x="1549" y="395"/>
                    </a:lnTo>
                    <a:lnTo>
                      <a:pt x="1568" y="395"/>
                    </a:lnTo>
                    <a:lnTo>
                      <a:pt x="1568" y="377"/>
                    </a:lnTo>
                    <a:lnTo>
                      <a:pt x="1586" y="368"/>
                    </a:lnTo>
                    <a:lnTo>
                      <a:pt x="1604" y="358"/>
                    </a:lnTo>
                    <a:lnTo>
                      <a:pt x="1624" y="349"/>
                    </a:lnTo>
                    <a:lnTo>
                      <a:pt x="1642" y="340"/>
                    </a:lnTo>
                    <a:lnTo>
                      <a:pt x="1670" y="340"/>
                    </a:lnTo>
                    <a:lnTo>
                      <a:pt x="1697" y="340"/>
                    </a:lnTo>
                    <a:lnTo>
                      <a:pt x="1707" y="322"/>
                    </a:lnTo>
                    <a:lnTo>
                      <a:pt x="1726" y="322"/>
                    </a:lnTo>
                    <a:lnTo>
                      <a:pt x="1744" y="322"/>
                    </a:lnTo>
                    <a:lnTo>
                      <a:pt x="1763" y="303"/>
                    </a:lnTo>
                    <a:lnTo>
                      <a:pt x="1781" y="294"/>
                    </a:lnTo>
                    <a:lnTo>
                      <a:pt x="1809" y="285"/>
                    </a:lnTo>
                    <a:lnTo>
                      <a:pt x="1827" y="276"/>
                    </a:lnTo>
                    <a:lnTo>
                      <a:pt x="1846" y="276"/>
                    </a:lnTo>
                    <a:lnTo>
                      <a:pt x="1865" y="266"/>
                    </a:lnTo>
                    <a:lnTo>
                      <a:pt x="1892" y="257"/>
                    </a:lnTo>
                    <a:lnTo>
                      <a:pt x="1911" y="248"/>
                    </a:lnTo>
                    <a:lnTo>
                      <a:pt x="1929" y="239"/>
                    </a:lnTo>
                    <a:lnTo>
                      <a:pt x="1958" y="230"/>
                    </a:lnTo>
                    <a:lnTo>
                      <a:pt x="1976" y="220"/>
                    </a:lnTo>
                    <a:lnTo>
                      <a:pt x="2004" y="202"/>
                    </a:lnTo>
                    <a:lnTo>
                      <a:pt x="2022" y="193"/>
                    </a:lnTo>
                    <a:lnTo>
                      <a:pt x="2022" y="175"/>
                    </a:lnTo>
                    <a:lnTo>
                      <a:pt x="2041" y="165"/>
                    </a:lnTo>
                    <a:lnTo>
                      <a:pt x="2060" y="156"/>
                    </a:lnTo>
                    <a:lnTo>
                      <a:pt x="2078" y="138"/>
                    </a:lnTo>
                    <a:lnTo>
                      <a:pt x="2097" y="119"/>
                    </a:lnTo>
                    <a:lnTo>
                      <a:pt x="2124" y="119"/>
                    </a:lnTo>
                    <a:lnTo>
                      <a:pt x="2143" y="110"/>
                    </a:lnTo>
                    <a:lnTo>
                      <a:pt x="2161" y="101"/>
                    </a:lnTo>
                    <a:lnTo>
                      <a:pt x="2180" y="101"/>
                    </a:lnTo>
                    <a:lnTo>
                      <a:pt x="2199" y="101"/>
                    </a:lnTo>
                    <a:lnTo>
                      <a:pt x="2236" y="83"/>
                    </a:lnTo>
                    <a:lnTo>
                      <a:pt x="2254" y="83"/>
                    </a:lnTo>
                    <a:lnTo>
                      <a:pt x="2272" y="83"/>
                    </a:lnTo>
                    <a:lnTo>
                      <a:pt x="2292" y="83"/>
                    </a:lnTo>
                    <a:lnTo>
                      <a:pt x="2310" y="83"/>
                    </a:lnTo>
                    <a:lnTo>
                      <a:pt x="2329" y="73"/>
                    </a:lnTo>
                    <a:lnTo>
                      <a:pt x="2347" y="73"/>
                    </a:lnTo>
                    <a:lnTo>
                      <a:pt x="2365" y="64"/>
                    </a:lnTo>
                    <a:lnTo>
                      <a:pt x="2384" y="55"/>
                    </a:lnTo>
                    <a:lnTo>
                      <a:pt x="2412" y="46"/>
                    </a:lnTo>
                    <a:lnTo>
                      <a:pt x="2431" y="46"/>
                    </a:lnTo>
                    <a:lnTo>
                      <a:pt x="2458" y="37"/>
                    </a:lnTo>
                    <a:lnTo>
                      <a:pt x="2486" y="27"/>
                    </a:lnTo>
                    <a:lnTo>
                      <a:pt x="2515" y="18"/>
                    </a:lnTo>
                    <a:lnTo>
                      <a:pt x="2533" y="9"/>
                    </a:lnTo>
                    <a:lnTo>
                      <a:pt x="2551" y="9"/>
                    </a:lnTo>
                    <a:lnTo>
                      <a:pt x="2560" y="0"/>
                    </a:lnTo>
                    <a:lnTo>
                      <a:pt x="2551" y="9"/>
                    </a:lnTo>
                  </a:path>
                </a:pathLst>
              </a:custGeom>
              <a:noFill/>
              <a:ln w="25400" cap="rnd" cmpd="sng">
                <a:solidFill>
                  <a:srgbClr val="099D1E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3943" name="Freeform 39">
              <a:extLst>
                <a:ext uri="{FF2B5EF4-FFF2-40B4-BE49-F238E27FC236}">
                  <a16:creationId xmlns:a16="http://schemas.microsoft.com/office/drawing/2014/main" id="{3CCC0167-FEC8-C248-837F-9C7D629BB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1" y="1260"/>
              <a:ext cx="2603" cy="1417"/>
            </a:xfrm>
            <a:custGeom>
              <a:avLst/>
              <a:gdLst>
                <a:gd name="T0" fmla="*/ 0 w 2603"/>
                <a:gd name="T1" fmla="*/ 1416 h 1417"/>
                <a:gd name="T2" fmla="*/ 353 w 2603"/>
                <a:gd name="T3" fmla="*/ 874 h 1417"/>
                <a:gd name="T4" fmla="*/ 372 w 2603"/>
                <a:gd name="T5" fmla="*/ 874 h 1417"/>
                <a:gd name="T6" fmla="*/ 390 w 2603"/>
                <a:gd name="T7" fmla="*/ 864 h 1417"/>
                <a:gd name="T8" fmla="*/ 399 w 2603"/>
                <a:gd name="T9" fmla="*/ 846 h 1417"/>
                <a:gd name="T10" fmla="*/ 418 w 2603"/>
                <a:gd name="T11" fmla="*/ 846 h 1417"/>
                <a:gd name="T12" fmla="*/ 427 w 2603"/>
                <a:gd name="T13" fmla="*/ 828 h 1417"/>
                <a:gd name="T14" fmla="*/ 446 w 2603"/>
                <a:gd name="T15" fmla="*/ 828 h 1417"/>
                <a:gd name="T16" fmla="*/ 465 w 2603"/>
                <a:gd name="T17" fmla="*/ 809 h 1417"/>
                <a:gd name="T18" fmla="*/ 492 w 2603"/>
                <a:gd name="T19" fmla="*/ 791 h 1417"/>
                <a:gd name="T20" fmla="*/ 511 w 2603"/>
                <a:gd name="T21" fmla="*/ 782 h 1417"/>
                <a:gd name="T22" fmla="*/ 529 w 2603"/>
                <a:gd name="T23" fmla="*/ 772 h 1417"/>
                <a:gd name="T24" fmla="*/ 558 w 2603"/>
                <a:gd name="T25" fmla="*/ 763 h 1417"/>
                <a:gd name="T26" fmla="*/ 576 w 2603"/>
                <a:gd name="T27" fmla="*/ 754 h 1417"/>
                <a:gd name="T28" fmla="*/ 594 w 2603"/>
                <a:gd name="T29" fmla="*/ 745 h 1417"/>
                <a:gd name="T30" fmla="*/ 613 w 2603"/>
                <a:gd name="T31" fmla="*/ 745 h 1417"/>
                <a:gd name="T32" fmla="*/ 632 w 2603"/>
                <a:gd name="T33" fmla="*/ 736 h 1417"/>
                <a:gd name="T34" fmla="*/ 651 w 2603"/>
                <a:gd name="T35" fmla="*/ 726 h 1417"/>
                <a:gd name="T36" fmla="*/ 678 w 2603"/>
                <a:gd name="T37" fmla="*/ 717 h 1417"/>
                <a:gd name="T38" fmla="*/ 697 w 2603"/>
                <a:gd name="T39" fmla="*/ 717 h 1417"/>
                <a:gd name="T40" fmla="*/ 1105 w 2603"/>
                <a:gd name="T41" fmla="*/ 570 h 1417"/>
                <a:gd name="T42" fmla="*/ 1515 w 2603"/>
                <a:gd name="T43" fmla="*/ 395 h 1417"/>
                <a:gd name="T44" fmla="*/ 1876 w 2603"/>
                <a:gd name="T45" fmla="*/ 230 h 1417"/>
                <a:gd name="T46" fmla="*/ 2370 w 2603"/>
                <a:gd name="T47" fmla="*/ 28 h 1417"/>
                <a:gd name="T48" fmla="*/ 2453 w 2603"/>
                <a:gd name="T49" fmla="*/ 18 h 1417"/>
                <a:gd name="T50" fmla="*/ 2472 w 2603"/>
                <a:gd name="T51" fmla="*/ 18 h 1417"/>
                <a:gd name="T52" fmla="*/ 2490 w 2603"/>
                <a:gd name="T53" fmla="*/ 18 h 1417"/>
                <a:gd name="T54" fmla="*/ 2509 w 2603"/>
                <a:gd name="T55" fmla="*/ 9 h 1417"/>
                <a:gd name="T56" fmla="*/ 2527 w 2603"/>
                <a:gd name="T57" fmla="*/ 0 h 1417"/>
                <a:gd name="T58" fmla="*/ 2546 w 2603"/>
                <a:gd name="T59" fmla="*/ 0 h 1417"/>
                <a:gd name="T60" fmla="*/ 2565 w 2603"/>
                <a:gd name="T61" fmla="*/ 0 h 1417"/>
                <a:gd name="T62" fmla="*/ 2583 w 2603"/>
                <a:gd name="T63" fmla="*/ 0 h 1417"/>
                <a:gd name="T64" fmla="*/ 2602 w 2603"/>
                <a:gd name="T65" fmla="*/ 0 h 1417"/>
                <a:gd name="T66" fmla="*/ 2583 w 2603"/>
                <a:gd name="T67" fmla="*/ 0 h 1417"/>
                <a:gd name="T68" fmla="*/ 2565 w 2603"/>
                <a:gd name="T69" fmla="*/ 0 h 141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603" h="1417">
                  <a:moveTo>
                    <a:pt x="0" y="1416"/>
                  </a:moveTo>
                  <a:lnTo>
                    <a:pt x="353" y="874"/>
                  </a:lnTo>
                  <a:lnTo>
                    <a:pt x="372" y="874"/>
                  </a:lnTo>
                  <a:lnTo>
                    <a:pt x="390" y="864"/>
                  </a:lnTo>
                  <a:lnTo>
                    <a:pt x="399" y="846"/>
                  </a:lnTo>
                  <a:lnTo>
                    <a:pt x="418" y="846"/>
                  </a:lnTo>
                  <a:lnTo>
                    <a:pt x="427" y="828"/>
                  </a:lnTo>
                  <a:lnTo>
                    <a:pt x="446" y="828"/>
                  </a:lnTo>
                  <a:lnTo>
                    <a:pt x="465" y="809"/>
                  </a:lnTo>
                  <a:lnTo>
                    <a:pt x="492" y="791"/>
                  </a:lnTo>
                  <a:lnTo>
                    <a:pt x="511" y="782"/>
                  </a:lnTo>
                  <a:lnTo>
                    <a:pt x="529" y="772"/>
                  </a:lnTo>
                  <a:lnTo>
                    <a:pt x="558" y="763"/>
                  </a:lnTo>
                  <a:lnTo>
                    <a:pt x="576" y="754"/>
                  </a:lnTo>
                  <a:lnTo>
                    <a:pt x="594" y="745"/>
                  </a:lnTo>
                  <a:lnTo>
                    <a:pt x="613" y="745"/>
                  </a:lnTo>
                  <a:lnTo>
                    <a:pt x="632" y="736"/>
                  </a:lnTo>
                  <a:lnTo>
                    <a:pt x="651" y="726"/>
                  </a:lnTo>
                  <a:lnTo>
                    <a:pt x="678" y="717"/>
                  </a:lnTo>
                  <a:lnTo>
                    <a:pt x="697" y="717"/>
                  </a:lnTo>
                  <a:lnTo>
                    <a:pt x="1105" y="570"/>
                  </a:lnTo>
                  <a:lnTo>
                    <a:pt x="1515" y="395"/>
                  </a:lnTo>
                  <a:lnTo>
                    <a:pt x="1876" y="230"/>
                  </a:lnTo>
                  <a:lnTo>
                    <a:pt x="2370" y="28"/>
                  </a:lnTo>
                  <a:lnTo>
                    <a:pt x="2453" y="18"/>
                  </a:lnTo>
                  <a:lnTo>
                    <a:pt x="2472" y="18"/>
                  </a:lnTo>
                  <a:lnTo>
                    <a:pt x="2490" y="18"/>
                  </a:lnTo>
                  <a:lnTo>
                    <a:pt x="2509" y="9"/>
                  </a:lnTo>
                  <a:lnTo>
                    <a:pt x="2527" y="0"/>
                  </a:lnTo>
                  <a:lnTo>
                    <a:pt x="2546" y="0"/>
                  </a:lnTo>
                  <a:lnTo>
                    <a:pt x="2565" y="0"/>
                  </a:lnTo>
                  <a:lnTo>
                    <a:pt x="2583" y="0"/>
                  </a:lnTo>
                  <a:lnTo>
                    <a:pt x="2602" y="0"/>
                  </a:lnTo>
                  <a:lnTo>
                    <a:pt x="2583" y="0"/>
                  </a:lnTo>
                  <a:lnTo>
                    <a:pt x="2565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944" name="Freeform 40">
              <a:extLst>
                <a:ext uri="{FF2B5EF4-FFF2-40B4-BE49-F238E27FC236}">
                  <a16:creationId xmlns:a16="http://schemas.microsoft.com/office/drawing/2014/main" id="{26483E9E-B071-EA48-B379-2534CBD545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3" y="1582"/>
              <a:ext cx="1031" cy="801"/>
            </a:xfrm>
            <a:custGeom>
              <a:avLst/>
              <a:gdLst>
                <a:gd name="T0" fmla="*/ 0 w 1031"/>
                <a:gd name="T1" fmla="*/ 800 h 801"/>
                <a:gd name="T2" fmla="*/ 10 w 1031"/>
                <a:gd name="T3" fmla="*/ 781 h 801"/>
                <a:gd name="T4" fmla="*/ 20 w 1031"/>
                <a:gd name="T5" fmla="*/ 763 h 801"/>
                <a:gd name="T6" fmla="*/ 29 w 1031"/>
                <a:gd name="T7" fmla="*/ 745 h 801"/>
                <a:gd name="T8" fmla="*/ 29 w 1031"/>
                <a:gd name="T9" fmla="*/ 726 h 801"/>
                <a:gd name="T10" fmla="*/ 29 w 1031"/>
                <a:gd name="T11" fmla="*/ 708 h 801"/>
                <a:gd name="T12" fmla="*/ 48 w 1031"/>
                <a:gd name="T13" fmla="*/ 689 h 801"/>
                <a:gd name="T14" fmla="*/ 68 w 1031"/>
                <a:gd name="T15" fmla="*/ 671 h 801"/>
                <a:gd name="T16" fmla="*/ 87 w 1031"/>
                <a:gd name="T17" fmla="*/ 662 h 801"/>
                <a:gd name="T18" fmla="*/ 107 w 1031"/>
                <a:gd name="T19" fmla="*/ 643 h 801"/>
                <a:gd name="T20" fmla="*/ 126 w 1031"/>
                <a:gd name="T21" fmla="*/ 634 h 801"/>
                <a:gd name="T22" fmla="*/ 126 w 1031"/>
                <a:gd name="T23" fmla="*/ 616 h 801"/>
                <a:gd name="T24" fmla="*/ 144 w 1031"/>
                <a:gd name="T25" fmla="*/ 607 h 801"/>
                <a:gd name="T26" fmla="*/ 155 w 1031"/>
                <a:gd name="T27" fmla="*/ 588 h 801"/>
                <a:gd name="T28" fmla="*/ 164 w 1031"/>
                <a:gd name="T29" fmla="*/ 570 h 801"/>
                <a:gd name="T30" fmla="*/ 183 w 1031"/>
                <a:gd name="T31" fmla="*/ 561 h 801"/>
                <a:gd name="T32" fmla="*/ 193 w 1031"/>
                <a:gd name="T33" fmla="*/ 542 h 801"/>
                <a:gd name="T34" fmla="*/ 222 w 1031"/>
                <a:gd name="T35" fmla="*/ 524 h 801"/>
                <a:gd name="T36" fmla="*/ 241 w 1031"/>
                <a:gd name="T37" fmla="*/ 515 h 801"/>
                <a:gd name="T38" fmla="*/ 261 w 1031"/>
                <a:gd name="T39" fmla="*/ 506 h 801"/>
                <a:gd name="T40" fmla="*/ 270 w 1031"/>
                <a:gd name="T41" fmla="*/ 487 h 801"/>
                <a:gd name="T42" fmla="*/ 289 w 1031"/>
                <a:gd name="T43" fmla="*/ 478 h 801"/>
                <a:gd name="T44" fmla="*/ 298 w 1031"/>
                <a:gd name="T45" fmla="*/ 460 h 801"/>
                <a:gd name="T46" fmla="*/ 309 w 1031"/>
                <a:gd name="T47" fmla="*/ 441 h 801"/>
                <a:gd name="T48" fmla="*/ 328 w 1031"/>
                <a:gd name="T49" fmla="*/ 423 h 801"/>
                <a:gd name="T50" fmla="*/ 337 w 1031"/>
                <a:gd name="T51" fmla="*/ 404 h 801"/>
                <a:gd name="T52" fmla="*/ 346 w 1031"/>
                <a:gd name="T53" fmla="*/ 386 h 801"/>
                <a:gd name="T54" fmla="*/ 366 w 1031"/>
                <a:gd name="T55" fmla="*/ 377 h 801"/>
                <a:gd name="T56" fmla="*/ 385 w 1031"/>
                <a:gd name="T57" fmla="*/ 368 h 801"/>
                <a:gd name="T58" fmla="*/ 395 w 1031"/>
                <a:gd name="T59" fmla="*/ 349 h 801"/>
                <a:gd name="T60" fmla="*/ 415 w 1031"/>
                <a:gd name="T61" fmla="*/ 349 h 801"/>
                <a:gd name="T62" fmla="*/ 433 w 1031"/>
                <a:gd name="T63" fmla="*/ 331 h 801"/>
                <a:gd name="T64" fmla="*/ 463 w 1031"/>
                <a:gd name="T65" fmla="*/ 322 h 801"/>
                <a:gd name="T66" fmla="*/ 482 w 1031"/>
                <a:gd name="T67" fmla="*/ 312 h 801"/>
                <a:gd name="T68" fmla="*/ 482 w 1031"/>
                <a:gd name="T69" fmla="*/ 294 h 801"/>
                <a:gd name="T70" fmla="*/ 491 w 1031"/>
                <a:gd name="T71" fmla="*/ 276 h 801"/>
                <a:gd name="T72" fmla="*/ 501 w 1031"/>
                <a:gd name="T73" fmla="*/ 257 h 801"/>
                <a:gd name="T74" fmla="*/ 511 w 1031"/>
                <a:gd name="T75" fmla="*/ 239 h 801"/>
                <a:gd name="T76" fmla="*/ 520 w 1031"/>
                <a:gd name="T77" fmla="*/ 221 h 801"/>
                <a:gd name="T78" fmla="*/ 530 w 1031"/>
                <a:gd name="T79" fmla="*/ 202 h 801"/>
                <a:gd name="T80" fmla="*/ 550 w 1031"/>
                <a:gd name="T81" fmla="*/ 193 h 801"/>
                <a:gd name="T82" fmla="*/ 568 w 1031"/>
                <a:gd name="T83" fmla="*/ 184 h 801"/>
                <a:gd name="T84" fmla="*/ 837 w 1031"/>
                <a:gd name="T85" fmla="*/ 55 h 801"/>
                <a:gd name="T86" fmla="*/ 857 w 1031"/>
                <a:gd name="T87" fmla="*/ 55 h 801"/>
                <a:gd name="T88" fmla="*/ 876 w 1031"/>
                <a:gd name="T89" fmla="*/ 55 h 801"/>
                <a:gd name="T90" fmla="*/ 896 w 1031"/>
                <a:gd name="T91" fmla="*/ 55 h 801"/>
                <a:gd name="T92" fmla="*/ 915 w 1031"/>
                <a:gd name="T93" fmla="*/ 55 h 801"/>
                <a:gd name="T94" fmla="*/ 934 w 1031"/>
                <a:gd name="T95" fmla="*/ 46 h 801"/>
                <a:gd name="T96" fmla="*/ 954 w 1031"/>
                <a:gd name="T97" fmla="*/ 37 h 801"/>
                <a:gd name="T98" fmla="*/ 972 w 1031"/>
                <a:gd name="T99" fmla="*/ 37 h 801"/>
                <a:gd name="T100" fmla="*/ 992 w 1031"/>
                <a:gd name="T101" fmla="*/ 27 h 801"/>
                <a:gd name="T102" fmla="*/ 1011 w 1031"/>
                <a:gd name="T103" fmla="*/ 9 h 801"/>
                <a:gd name="T104" fmla="*/ 1030 w 1031"/>
                <a:gd name="T105" fmla="*/ 0 h 80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031" h="801">
                  <a:moveTo>
                    <a:pt x="0" y="800"/>
                  </a:moveTo>
                  <a:lnTo>
                    <a:pt x="10" y="781"/>
                  </a:lnTo>
                  <a:lnTo>
                    <a:pt x="20" y="763"/>
                  </a:lnTo>
                  <a:lnTo>
                    <a:pt x="29" y="745"/>
                  </a:lnTo>
                  <a:lnTo>
                    <a:pt x="29" y="726"/>
                  </a:lnTo>
                  <a:lnTo>
                    <a:pt x="29" y="708"/>
                  </a:lnTo>
                  <a:lnTo>
                    <a:pt x="48" y="689"/>
                  </a:lnTo>
                  <a:lnTo>
                    <a:pt x="68" y="671"/>
                  </a:lnTo>
                  <a:lnTo>
                    <a:pt x="87" y="662"/>
                  </a:lnTo>
                  <a:lnTo>
                    <a:pt x="107" y="643"/>
                  </a:lnTo>
                  <a:lnTo>
                    <a:pt x="126" y="634"/>
                  </a:lnTo>
                  <a:lnTo>
                    <a:pt x="126" y="616"/>
                  </a:lnTo>
                  <a:lnTo>
                    <a:pt x="144" y="607"/>
                  </a:lnTo>
                  <a:lnTo>
                    <a:pt x="155" y="588"/>
                  </a:lnTo>
                  <a:lnTo>
                    <a:pt x="164" y="570"/>
                  </a:lnTo>
                  <a:lnTo>
                    <a:pt x="183" y="561"/>
                  </a:lnTo>
                  <a:lnTo>
                    <a:pt x="193" y="542"/>
                  </a:lnTo>
                  <a:lnTo>
                    <a:pt x="222" y="524"/>
                  </a:lnTo>
                  <a:lnTo>
                    <a:pt x="241" y="515"/>
                  </a:lnTo>
                  <a:lnTo>
                    <a:pt x="261" y="506"/>
                  </a:lnTo>
                  <a:lnTo>
                    <a:pt x="270" y="487"/>
                  </a:lnTo>
                  <a:lnTo>
                    <a:pt x="289" y="478"/>
                  </a:lnTo>
                  <a:lnTo>
                    <a:pt x="298" y="460"/>
                  </a:lnTo>
                  <a:lnTo>
                    <a:pt x="309" y="441"/>
                  </a:lnTo>
                  <a:lnTo>
                    <a:pt x="328" y="423"/>
                  </a:lnTo>
                  <a:lnTo>
                    <a:pt x="337" y="404"/>
                  </a:lnTo>
                  <a:lnTo>
                    <a:pt x="346" y="386"/>
                  </a:lnTo>
                  <a:lnTo>
                    <a:pt x="366" y="377"/>
                  </a:lnTo>
                  <a:lnTo>
                    <a:pt x="385" y="368"/>
                  </a:lnTo>
                  <a:lnTo>
                    <a:pt x="395" y="349"/>
                  </a:lnTo>
                  <a:lnTo>
                    <a:pt x="415" y="349"/>
                  </a:lnTo>
                  <a:lnTo>
                    <a:pt x="433" y="331"/>
                  </a:lnTo>
                  <a:lnTo>
                    <a:pt x="463" y="322"/>
                  </a:lnTo>
                  <a:lnTo>
                    <a:pt x="482" y="312"/>
                  </a:lnTo>
                  <a:lnTo>
                    <a:pt x="482" y="294"/>
                  </a:lnTo>
                  <a:lnTo>
                    <a:pt x="491" y="276"/>
                  </a:lnTo>
                  <a:lnTo>
                    <a:pt x="501" y="257"/>
                  </a:lnTo>
                  <a:lnTo>
                    <a:pt x="511" y="239"/>
                  </a:lnTo>
                  <a:lnTo>
                    <a:pt x="520" y="221"/>
                  </a:lnTo>
                  <a:lnTo>
                    <a:pt x="530" y="202"/>
                  </a:lnTo>
                  <a:lnTo>
                    <a:pt x="550" y="193"/>
                  </a:lnTo>
                  <a:lnTo>
                    <a:pt x="568" y="184"/>
                  </a:lnTo>
                  <a:lnTo>
                    <a:pt x="837" y="55"/>
                  </a:lnTo>
                  <a:lnTo>
                    <a:pt x="857" y="55"/>
                  </a:lnTo>
                  <a:lnTo>
                    <a:pt x="876" y="55"/>
                  </a:lnTo>
                  <a:lnTo>
                    <a:pt x="896" y="55"/>
                  </a:lnTo>
                  <a:lnTo>
                    <a:pt x="915" y="55"/>
                  </a:lnTo>
                  <a:lnTo>
                    <a:pt x="934" y="46"/>
                  </a:lnTo>
                  <a:lnTo>
                    <a:pt x="954" y="37"/>
                  </a:lnTo>
                  <a:lnTo>
                    <a:pt x="972" y="37"/>
                  </a:lnTo>
                  <a:lnTo>
                    <a:pt x="992" y="27"/>
                  </a:lnTo>
                  <a:lnTo>
                    <a:pt x="1011" y="9"/>
                  </a:lnTo>
                  <a:lnTo>
                    <a:pt x="1030" y="0"/>
                  </a:lnTo>
                </a:path>
              </a:pathLst>
            </a:custGeom>
            <a:noFill/>
            <a:ln w="25400" cap="rnd" cmpd="sng">
              <a:solidFill>
                <a:srgbClr val="7B00E4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945" name="Freeform 41">
              <a:extLst>
                <a:ext uri="{FF2B5EF4-FFF2-40B4-BE49-F238E27FC236}">
                  <a16:creationId xmlns:a16="http://schemas.microsoft.com/office/drawing/2014/main" id="{AE0EBD99-AD87-FE4C-BB84-C1FAAEE9A1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5" y="1711"/>
              <a:ext cx="277" cy="929"/>
            </a:xfrm>
            <a:custGeom>
              <a:avLst/>
              <a:gdLst>
                <a:gd name="T0" fmla="*/ 0 w 277"/>
                <a:gd name="T1" fmla="*/ 928 h 929"/>
                <a:gd name="T2" fmla="*/ 16 w 277"/>
                <a:gd name="T3" fmla="*/ 919 h 929"/>
                <a:gd name="T4" fmla="*/ 33 w 277"/>
                <a:gd name="T5" fmla="*/ 910 h 929"/>
                <a:gd name="T6" fmla="*/ 48 w 277"/>
                <a:gd name="T7" fmla="*/ 901 h 929"/>
                <a:gd name="T8" fmla="*/ 56 w 277"/>
                <a:gd name="T9" fmla="*/ 882 h 929"/>
                <a:gd name="T10" fmla="*/ 73 w 277"/>
                <a:gd name="T11" fmla="*/ 864 h 929"/>
                <a:gd name="T12" fmla="*/ 89 w 277"/>
                <a:gd name="T13" fmla="*/ 855 h 929"/>
                <a:gd name="T14" fmla="*/ 89 w 277"/>
                <a:gd name="T15" fmla="*/ 836 h 929"/>
                <a:gd name="T16" fmla="*/ 97 w 277"/>
                <a:gd name="T17" fmla="*/ 818 h 929"/>
                <a:gd name="T18" fmla="*/ 106 w 277"/>
                <a:gd name="T19" fmla="*/ 800 h 929"/>
                <a:gd name="T20" fmla="*/ 114 w 277"/>
                <a:gd name="T21" fmla="*/ 781 h 929"/>
                <a:gd name="T22" fmla="*/ 122 w 277"/>
                <a:gd name="T23" fmla="*/ 754 h 929"/>
                <a:gd name="T24" fmla="*/ 122 w 277"/>
                <a:gd name="T25" fmla="*/ 735 h 929"/>
                <a:gd name="T26" fmla="*/ 122 w 277"/>
                <a:gd name="T27" fmla="*/ 708 h 929"/>
                <a:gd name="T28" fmla="*/ 130 w 277"/>
                <a:gd name="T29" fmla="*/ 689 h 929"/>
                <a:gd name="T30" fmla="*/ 138 w 277"/>
                <a:gd name="T31" fmla="*/ 671 h 929"/>
                <a:gd name="T32" fmla="*/ 146 w 277"/>
                <a:gd name="T33" fmla="*/ 652 h 929"/>
                <a:gd name="T34" fmla="*/ 146 w 277"/>
                <a:gd name="T35" fmla="*/ 634 h 929"/>
                <a:gd name="T36" fmla="*/ 154 w 277"/>
                <a:gd name="T37" fmla="*/ 606 h 929"/>
                <a:gd name="T38" fmla="*/ 162 w 277"/>
                <a:gd name="T39" fmla="*/ 588 h 929"/>
                <a:gd name="T40" fmla="*/ 162 w 277"/>
                <a:gd name="T41" fmla="*/ 570 h 929"/>
                <a:gd name="T42" fmla="*/ 170 w 277"/>
                <a:gd name="T43" fmla="*/ 551 h 929"/>
                <a:gd name="T44" fmla="*/ 170 w 277"/>
                <a:gd name="T45" fmla="*/ 533 h 929"/>
                <a:gd name="T46" fmla="*/ 178 w 277"/>
                <a:gd name="T47" fmla="*/ 514 h 929"/>
                <a:gd name="T48" fmla="*/ 178 w 277"/>
                <a:gd name="T49" fmla="*/ 487 h 929"/>
                <a:gd name="T50" fmla="*/ 186 w 277"/>
                <a:gd name="T51" fmla="*/ 469 h 929"/>
                <a:gd name="T52" fmla="*/ 186 w 277"/>
                <a:gd name="T53" fmla="*/ 450 h 929"/>
                <a:gd name="T54" fmla="*/ 195 w 277"/>
                <a:gd name="T55" fmla="*/ 423 h 929"/>
                <a:gd name="T56" fmla="*/ 195 w 277"/>
                <a:gd name="T57" fmla="*/ 404 h 929"/>
                <a:gd name="T58" fmla="*/ 195 w 277"/>
                <a:gd name="T59" fmla="*/ 377 h 929"/>
                <a:gd name="T60" fmla="*/ 203 w 277"/>
                <a:gd name="T61" fmla="*/ 358 h 929"/>
                <a:gd name="T62" fmla="*/ 203 w 277"/>
                <a:gd name="T63" fmla="*/ 340 h 929"/>
                <a:gd name="T64" fmla="*/ 203 w 277"/>
                <a:gd name="T65" fmla="*/ 321 h 929"/>
                <a:gd name="T66" fmla="*/ 203 w 277"/>
                <a:gd name="T67" fmla="*/ 303 h 929"/>
                <a:gd name="T68" fmla="*/ 203 w 277"/>
                <a:gd name="T69" fmla="*/ 285 h 929"/>
                <a:gd name="T70" fmla="*/ 203 w 277"/>
                <a:gd name="T71" fmla="*/ 266 h 929"/>
                <a:gd name="T72" fmla="*/ 203 w 277"/>
                <a:gd name="T73" fmla="*/ 248 h 929"/>
                <a:gd name="T74" fmla="*/ 211 w 277"/>
                <a:gd name="T75" fmla="*/ 229 h 929"/>
                <a:gd name="T76" fmla="*/ 211 w 277"/>
                <a:gd name="T77" fmla="*/ 211 h 929"/>
                <a:gd name="T78" fmla="*/ 211 w 277"/>
                <a:gd name="T79" fmla="*/ 193 h 929"/>
                <a:gd name="T80" fmla="*/ 211 w 277"/>
                <a:gd name="T81" fmla="*/ 174 h 929"/>
                <a:gd name="T82" fmla="*/ 211 w 277"/>
                <a:gd name="T83" fmla="*/ 156 h 929"/>
                <a:gd name="T84" fmla="*/ 219 w 277"/>
                <a:gd name="T85" fmla="*/ 137 h 929"/>
                <a:gd name="T86" fmla="*/ 227 w 277"/>
                <a:gd name="T87" fmla="*/ 119 h 929"/>
                <a:gd name="T88" fmla="*/ 227 w 277"/>
                <a:gd name="T89" fmla="*/ 101 h 929"/>
                <a:gd name="T90" fmla="*/ 235 w 277"/>
                <a:gd name="T91" fmla="*/ 82 h 929"/>
                <a:gd name="T92" fmla="*/ 235 w 277"/>
                <a:gd name="T93" fmla="*/ 64 h 929"/>
                <a:gd name="T94" fmla="*/ 243 w 277"/>
                <a:gd name="T95" fmla="*/ 46 h 929"/>
                <a:gd name="T96" fmla="*/ 251 w 277"/>
                <a:gd name="T97" fmla="*/ 27 h 929"/>
                <a:gd name="T98" fmla="*/ 259 w 277"/>
                <a:gd name="T99" fmla="*/ 9 h 929"/>
                <a:gd name="T100" fmla="*/ 276 w 277"/>
                <a:gd name="T101" fmla="*/ 0 h 9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77" h="929">
                  <a:moveTo>
                    <a:pt x="0" y="928"/>
                  </a:moveTo>
                  <a:lnTo>
                    <a:pt x="16" y="919"/>
                  </a:lnTo>
                  <a:lnTo>
                    <a:pt x="33" y="910"/>
                  </a:lnTo>
                  <a:lnTo>
                    <a:pt x="48" y="901"/>
                  </a:lnTo>
                  <a:lnTo>
                    <a:pt x="56" y="882"/>
                  </a:lnTo>
                  <a:lnTo>
                    <a:pt x="73" y="864"/>
                  </a:lnTo>
                  <a:lnTo>
                    <a:pt x="89" y="855"/>
                  </a:lnTo>
                  <a:lnTo>
                    <a:pt x="89" y="836"/>
                  </a:lnTo>
                  <a:lnTo>
                    <a:pt x="97" y="818"/>
                  </a:lnTo>
                  <a:lnTo>
                    <a:pt x="106" y="800"/>
                  </a:lnTo>
                  <a:lnTo>
                    <a:pt x="114" y="781"/>
                  </a:lnTo>
                  <a:lnTo>
                    <a:pt x="122" y="754"/>
                  </a:lnTo>
                  <a:lnTo>
                    <a:pt x="122" y="735"/>
                  </a:lnTo>
                  <a:lnTo>
                    <a:pt x="122" y="708"/>
                  </a:lnTo>
                  <a:lnTo>
                    <a:pt x="130" y="689"/>
                  </a:lnTo>
                  <a:lnTo>
                    <a:pt x="138" y="671"/>
                  </a:lnTo>
                  <a:lnTo>
                    <a:pt x="146" y="652"/>
                  </a:lnTo>
                  <a:lnTo>
                    <a:pt x="146" y="634"/>
                  </a:lnTo>
                  <a:lnTo>
                    <a:pt x="154" y="606"/>
                  </a:lnTo>
                  <a:lnTo>
                    <a:pt x="162" y="588"/>
                  </a:lnTo>
                  <a:lnTo>
                    <a:pt x="162" y="570"/>
                  </a:lnTo>
                  <a:lnTo>
                    <a:pt x="170" y="551"/>
                  </a:lnTo>
                  <a:lnTo>
                    <a:pt x="170" y="533"/>
                  </a:lnTo>
                  <a:lnTo>
                    <a:pt x="178" y="514"/>
                  </a:lnTo>
                  <a:lnTo>
                    <a:pt x="178" y="487"/>
                  </a:lnTo>
                  <a:lnTo>
                    <a:pt x="186" y="469"/>
                  </a:lnTo>
                  <a:lnTo>
                    <a:pt x="186" y="450"/>
                  </a:lnTo>
                  <a:lnTo>
                    <a:pt x="195" y="423"/>
                  </a:lnTo>
                  <a:lnTo>
                    <a:pt x="195" y="404"/>
                  </a:lnTo>
                  <a:lnTo>
                    <a:pt x="195" y="377"/>
                  </a:lnTo>
                  <a:lnTo>
                    <a:pt x="203" y="358"/>
                  </a:lnTo>
                  <a:lnTo>
                    <a:pt x="203" y="340"/>
                  </a:lnTo>
                  <a:lnTo>
                    <a:pt x="203" y="321"/>
                  </a:lnTo>
                  <a:lnTo>
                    <a:pt x="203" y="303"/>
                  </a:lnTo>
                  <a:lnTo>
                    <a:pt x="203" y="285"/>
                  </a:lnTo>
                  <a:lnTo>
                    <a:pt x="203" y="266"/>
                  </a:lnTo>
                  <a:lnTo>
                    <a:pt x="203" y="248"/>
                  </a:lnTo>
                  <a:lnTo>
                    <a:pt x="211" y="229"/>
                  </a:lnTo>
                  <a:lnTo>
                    <a:pt x="211" y="211"/>
                  </a:lnTo>
                  <a:lnTo>
                    <a:pt x="211" y="193"/>
                  </a:lnTo>
                  <a:lnTo>
                    <a:pt x="211" y="174"/>
                  </a:lnTo>
                  <a:lnTo>
                    <a:pt x="211" y="156"/>
                  </a:lnTo>
                  <a:lnTo>
                    <a:pt x="219" y="137"/>
                  </a:lnTo>
                  <a:lnTo>
                    <a:pt x="227" y="119"/>
                  </a:lnTo>
                  <a:lnTo>
                    <a:pt x="227" y="101"/>
                  </a:lnTo>
                  <a:lnTo>
                    <a:pt x="235" y="82"/>
                  </a:lnTo>
                  <a:lnTo>
                    <a:pt x="235" y="64"/>
                  </a:lnTo>
                  <a:lnTo>
                    <a:pt x="243" y="46"/>
                  </a:lnTo>
                  <a:lnTo>
                    <a:pt x="251" y="27"/>
                  </a:lnTo>
                  <a:lnTo>
                    <a:pt x="259" y="9"/>
                  </a:lnTo>
                  <a:lnTo>
                    <a:pt x="276" y="0"/>
                  </a:lnTo>
                </a:path>
              </a:pathLst>
            </a:custGeom>
            <a:noFill/>
            <a:ln w="25400" cap="rnd" cmpd="sng">
              <a:solidFill>
                <a:schemeClr val="hlink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946" name="Rectangle 42">
              <a:extLst>
                <a:ext uri="{FF2B5EF4-FFF2-40B4-BE49-F238E27FC236}">
                  <a16:creationId xmlns:a16="http://schemas.microsoft.com/office/drawing/2014/main" id="{07230F26-AA1D-C041-84C0-5F495292A77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-57" y="1731"/>
              <a:ext cx="1010" cy="1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>
                <a:lnSpc>
                  <a:spcPct val="90000"/>
                </a:lnSpc>
                <a:defRPr/>
              </a:pPr>
              <a:r>
                <a:rPr lang="en-US" sz="1400" b="1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Millions of Users</a:t>
              </a:r>
            </a:p>
          </p:txBody>
        </p:sp>
        <p:sp>
          <p:nvSpPr>
            <p:cNvPr id="123947" name="Rectangle 43">
              <a:extLst>
                <a:ext uri="{FF2B5EF4-FFF2-40B4-BE49-F238E27FC236}">
                  <a16:creationId xmlns:a16="http://schemas.microsoft.com/office/drawing/2014/main" id="{C7485552-70DD-DB49-939C-DAADD549FD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0" y="2139"/>
              <a:ext cx="425" cy="1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>
                <a:lnSpc>
                  <a:spcPct val="90000"/>
                </a:lnSpc>
                <a:defRPr/>
              </a:pPr>
              <a:r>
                <a:rPr lang="en-US" sz="1400" b="1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Radio</a:t>
              </a:r>
            </a:p>
          </p:txBody>
        </p:sp>
        <p:sp>
          <p:nvSpPr>
            <p:cNvPr id="123948" name="Rectangle 44">
              <a:extLst>
                <a:ext uri="{FF2B5EF4-FFF2-40B4-BE49-F238E27FC236}">
                  <a16:creationId xmlns:a16="http://schemas.microsoft.com/office/drawing/2014/main" id="{D4354630-640B-BE47-89C6-F1D017B39C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8" y="2127"/>
              <a:ext cx="257" cy="1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>
                <a:lnSpc>
                  <a:spcPct val="90000"/>
                </a:lnSpc>
                <a:defRPr/>
              </a:pPr>
              <a:r>
                <a:rPr lang="en-US" sz="1400" b="1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TV</a:t>
              </a:r>
            </a:p>
          </p:txBody>
        </p:sp>
        <p:sp>
          <p:nvSpPr>
            <p:cNvPr id="123949" name="Rectangle 45">
              <a:extLst>
                <a:ext uri="{FF2B5EF4-FFF2-40B4-BE49-F238E27FC236}">
                  <a16:creationId xmlns:a16="http://schemas.microsoft.com/office/drawing/2014/main" id="{E8DB0BFC-F00E-4243-92CE-EDF22EB7BE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7" y="2139"/>
              <a:ext cx="419" cy="1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>
                <a:lnSpc>
                  <a:spcPct val="90000"/>
                </a:lnSpc>
                <a:defRPr/>
              </a:pPr>
              <a:r>
                <a:rPr lang="en-US" sz="1400" b="1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Cable</a:t>
              </a:r>
            </a:p>
          </p:txBody>
        </p:sp>
        <p:sp>
          <p:nvSpPr>
            <p:cNvPr id="123950" name="Rectangle 46">
              <a:extLst>
                <a:ext uri="{FF2B5EF4-FFF2-40B4-BE49-F238E27FC236}">
                  <a16:creationId xmlns:a16="http://schemas.microsoft.com/office/drawing/2014/main" id="{21D92500-0A0E-FC4D-ACC3-BDD71448C4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2" y="2139"/>
              <a:ext cx="525" cy="1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>
                <a:lnSpc>
                  <a:spcPct val="90000"/>
                </a:lnSpc>
                <a:defRPr/>
              </a:pPr>
              <a:r>
                <a:rPr lang="en-US" sz="1400" b="1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Internet</a:t>
              </a:r>
            </a:p>
          </p:txBody>
        </p:sp>
      </p:grpSp>
      <p:grpSp>
        <p:nvGrpSpPr>
          <p:cNvPr id="142339" name="Group 47">
            <a:extLst>
              <a:ext uri="{FF2B5EF4-FFF2-40B4-BE49-F238E27FC236}">
                <a16:creationId xmlns:a16="http://schemas.microsoft.com/office/drawing/2014/main" id="{4A06D67E-DEC7-4A4C-956F-32241215B334}"/>
              </a:ext>
            </a:extLst>
          </p:cNvPr>
          <p:cNvGrpSpPr>
            <a:grpSpLocks/>
          </p:cNvGrpSpPr>
          <p:nvPr/>
        </p:nvGrpSpPr>
        <p:grpSpPr bwMode="auto">
          <a:xfrm>
            <a:off x="5643563" y="5046663"/>
            <a:ext cx="2522537" cy="1231900"/>
            <a:chOff x="3555" y="3179"/>
            <a:chExt cx="1589" cy="776"/>
          </a:xfrm>
        </p:grpSpPr>
        <p:sp>
          <p:nvSpPr>
            <p:cNvPr id="123952" name="Rectangle 48">
              <a:extLst>
                <a:ext uri="{FF2B5EF4-FFF2-40B4-BE49-F238E27FC236}">
                  <a16:creationId xmlns:a16="http://schemas.microsoft.com/office/drawing/2014/main" id="{EFBE8E11-17AB-6844-8D41-FC64D852EA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5" y="3179"/>
              <a:ext cx="1589" cy="1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>
                <a:lnSpc>
                  <a:spcPct val="90000"/>
                </a:lnSpc>
                <a:defRPr/>
              </a:pPr>
              <a:r>
                <a:rPr lang="en-US" sz="1400" b="1">
                  <a:solidFill>
                    <a:schemeClr val="accent2"/>
                  </a:solidFill>
                  <a:latin typeface="Arial" charset="0"/>
                  <a:ea typeface="ＭＳ Ｐゴシック" charset="0"/>
                </a:rPr>
                <a:t>Years to reach 50 MM users</a:t>
              </a:r>
            </a:p>
          </p:txBody>
        </p:sp>
        <p:sp>
          <p:nvSpPr>
            <p:cNvPr id="123953" name="Line 49">
              <a:extLst>
                <a:ext uri="{FF2B5EF4-FFF2-40B4-BE49-F238E27FC236}">
                  <a16:creationId xmlns:a16="http://schemas.microsoft.com/office/drawing/2014/main" id="{39E9FB4C-FF2C-4F41-BAB6-D5F1A68FEB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22" y="3353"/>
              <a:ext cx="1465" cy="0"/>
            </a:xfrm>
            <a:prstGeom prst="line">
              <a:avLst/>
            </a:prstGeom>
            <a:noFill/>
            <a:ln w="50800">
              <a:solidFill>
                <a:srgbClr val="7B00E4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23954" name="Rectangle 50">
              <a:extLst>
                <a:ext uri="{FF2B5EF4-FFF2-40B4-BE49-F238E27FC236}">
                  <a16:creationId xmlns:a16="http://schemas.microsoft.com/office/drawing/2014/main" id="{A03871D7-784E-6043-AD0B-65CECC0604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4" y="3393"/>
              <a:ext cx="1477" cy="5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lnSpc>
                  <a:spcPct val="90000"/>
                </a:lnSpc>
                <a:defRPr/>
              </a:pPr>
              <a:r>
                <a:rPr lang="en-US" sz="1400" b="1">
                  <a:latin typeface="Arial" charset="0"/>
                  <a:ea typeface="ＭＳ Ｐゴシック" charset="0"/>
                </a:rPr>
                <a:t>Radio		38</a:t>
              </a:r>
            </a:p>
            <a:p>
              <a:pPr eaLnBrk="0" hangingPunct="0">
                <a:lnSpc>
                  <a:spcPct val="90000"/>
                </a:lnSpc>
                <a:defRPr/>
              </a:pPr>
              <a:r>
                <a:rPr lang="en-US" sz="1400" b="1">
                  <a:latin typeface="Arial" charset="0"/>
                  <a:ea typeface="ＭＳ Ｐゴシック" charset="0"/>
                </a:rPr>
                <a:t>TV		13</a:t>
              </a:r>
            </a:p>
            <a:p>
              <a:pPr eaLnBrk="0" hangingPunct="0">
                <a:lnSpc>
                  <a:spcPct val="90000"/>
                </a:lnSpc>
                <a:defRPr/>
              </a:pPr>
              <a:r>
                <a:rPr lang="en-US" sz="1400" b="1">
                  <a:latin typeface="Arial" charset="0"/>
                  <a:ea typeface="ＭＳ Ｐゴシック" charset="0"/>
                </a:rPr>
                <a:t>Cable		10*</a:t>
              </a:r>
            </a:p>
            <a:p>
              <a:pPr eaLnBrk="0" hangingPunct="0">
                <a:lnSpc>
                  <a:spcPct val="90000"/>
                </a:lnSpc>
                <a:defRPr/>
              </a:pPr>
              <a:r>
                <a:rPr lang="en-US" sz="1400" b="1">
                  <a:latin typeface="Arial" charset="0"/>
                  <a:ea typeface="ＭＳ Ｐゴシック" charset="0"/>
                </a:rPr>
                <a:t>Internet		  5**</a:t>
              </a:r>
            </a:p>
          </p:txBody>
        </p:sp>
        <p:sp>
          <p:nvSpPr>
            <p:cNvPr id="123955" name="Line 51">
              <a:extLst>
                <a:ext uri="{FF2B5EF4-FFF2-40B4-BE49-F238E27FC236}">
                  <a16:creationId xmlns:a16="http://schemas.microsoft.com/office/drawing/2014/main" id="{B0CF885B-3E8B-BD4D-A6C6-7E02C302B0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26" y="3955"/>
              <a:ext cx="1465" cy="0"/>
            </a:xfrm>
            <a:prstGeom prst="line">
              <a:avLst/>
            </a:prstGeom>
            <a:noFill/>
            <a:ln w="50800">
              <a:solidFill>
                <a:srgbClr val="7B00E4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</p:grpSp>
      <p:sp>
        <p:nvSpPr>
          <p:cNvPr id="123956" name="Rectangle 52">
            <a:extLst>
              <a:ext uri="{FF2B5EF4-FFF2-40B4-BE49-F238E27FC236}">
                <a16:creationId xmlns:a16="http://schemas.microsoft.com/office/drawing/2014/main" id="{B0F80ACA-1F65-6245-9BA5-A56C5BCFBA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6775" y="5016500"/>
            <a:ext cx="4745038" cy="160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en-US" sz="1400" b="1">
                <a:solidFill>
                  <a:schemeClr val="hlink"/>
                </a:solidFill>
                <a:latin typeface="Arial" charset="0"/>
                <a:ea typeface="ＭＳ Ｐゴシック" charset="0"/>
              </a:rPr>
              <a:t>The Internet is the fastest growing medium in history</a:t>
            </a:r>
            <a:endParaRPr lang="en-US" sz="1200" b="1">
              <a:latin typeface="Arial" charset="0"/>
              <a:ea typeface="ＭＳ Ｐゴシック" charset="0"/>
            </a:endParaRPr>
          </a:p>
          <a:p>
            <a:pPr eaLnBrk="0" hangingPunct="0">
              <a:lnSpc>
                <a:spcPct val="90000"/>
              </a:lnSpc>
              <a:defRPr/>
            </a:pPr>
            <a:endParaRPr lang="en-US" sz="1200" b="1">
              <a:latin typeface="Arial" charset="0"/>
              <a:ea typeface="ＭＳ Ｐゴシック" charset="0"/>
            </a:endParaRPr>
          </a:p>
          <a:p>
            <a:pPr eaLnBrk="0" hangingPunct="0">
              <a:lnSpc>
                <a:spcPct val="90000"/>
              </a:lnSpc>
              <a:defRPr/>
            </a:pPr>
            <a:r>
              <a:rPr lang="en-US" sz="1200" b="1">
                <a:latin typeface="Arial" charset="0"/>
                <a:ea typeface="ＭＳ Ｐゴシック" charset="0"/>
              </a:rPr>
              <a:t>*   Launch of HBO in 1976 was used to estimate the </a:t>
            </a:r>
          </a:p>
          <a:p>
            <a:pPr eaLnBrk="0" hangingPunct="0">
              <a:lnSpc>
                <a:spcPct val="90000"/>
              </a:lnSpc>
              <a:defRPr/>
            </a:pPr>
            <a:r>
              <a:rPr lang="en-US" sz="1200" b="1">
                <a:latin typeface="Arial" charset="0"/>
                <a:ea typeface="ＭＳ Ｐゴシック" charset="0"/>
              </a:rPr>
              <a:t>     beginning of cable as an entertainment/ad medium.</a:t>
            </a:r>
          </a:p>
          <a:p>
            <a:pPr eaLnBrk="0" hangingPunct="0">
              <a:lnSpc>
                <a:spcPct val="90000"/>
              </a:lnSpc>
              <a:defRPr/>
            </a:pPr>
            <a:r>
              <a:rPr lang="en-US" sz="1200" b="1">
                <a:latin typeface="Arial" charset="0"/>
                <a:ea typeface="ＭＳ Ｐゴシック" charset="0"/>
              </a:rPr>
              <a:t>**  Morgan Stanley Technology Research estimate</a:t>
            </a:r>
          </a:p>
          <a:p>
            <a:pPr eaLnBrk="0" hangingPunct="0">
              <a:lnSpc>
                <a:spcPct val="90000"/>
              </a:lnSpc>
              <a:defRPr/>
            </a:pPr>
            <a:r>
              <a:rPr lang="en-US" sz="1200" b="1">
                <a:latin typeface="Arial" charset="0"/>
                <a:ea typeface="ＭＳ Ｐゴシック" charset="0"/>
              </a:rPr>
              <a:t>    </a:t>
            </a:r>
          </a:p>
          <a:p>
            <a:pPr eaLnBrk="0" hangingPunct="0">
              <a:lnSpc>
                <a:spcPct val="90000"/>
              </a:lnSpc>
              <a:defRPr/>
            </a:pPr>
            <a:r>
              <a:rPr lang="en-US" sz="1200" b="1">
                <a:latin typeface="Arial" charset="0"/>
                <a:ea typeface="ＭＳ Ｐゴシック" charset="0"/>
              </a:rPr>
              <a:t>     (Chart shows the Internet beginning as an entertainment/ad </a:t>
            </a:r>
          </a:p>
          <a:p>
            <a:pPr eaLnBrk="0" hangingPunct="0">
              <a:lnSpc>
                <a:spcPct val="90000"/>
              </a:lnSpc>
              <a:defRPr/>
            </a:pPr>
            <a:r>
              <a:rPr lang="en-US" sz="1200" b="1">
                <a:latin typeface="Arial" charset="0"/>
                <a:ea typeface="ＭＳ Ｐゴシック" charset="0"/>
              </a:rPr>
              <a:t>      medium in 1994 because its earlier use was restricted to </a:t>
            </a:r>
          </a:p>
          <a:p>
            <a:pPr eaLnBrk="0" hangingPunct="0">
              <a:lnSpc>
                <a:spcPct val="90000"/>
              </a:lnSpc>
              <a:defRPr/>
            </a:pPr>
            <a:r>
              <a:rPr lang="en-US" sz="1200" b="1">
                <a:latin typeface="Arial" charset="0"/>
                <a:ea typeface="ＭＳ Ｐゴシック" charset="0"/>
              </a:rPr>
              <a:t>      governmental activities) </a:t>
            </a:r>
          </a:p>
        </p:txBody>
      </p:sp>
    </p:spTree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>
            <a:extLst>
              <a:ext uri="{FF2B5EF4-FFF2-40B4-BE49-F238E27FC236}">
                <a16:creationId xmlns:a16="http://schemas.microsoft.com/office/drawing/2014/main" id="{631B432F-4E27-624E-9022-0887FE2D73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001000" cy="1143000"/>
          </a:xfrm>
        </p:spPr>
        <p:txBody>
          <a:bodyPr lIns="92075" tIns="46038" rIns="92075" bIns="46038">
            <a:noAutofit/>
          </a:bodyPr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en-US" sz="36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a typeface="+mj-ea"/>
                <a:cs typeface="+mj-cs"/>
              </a:rPr>
              <a:t>Advantages and Disadvantages of the Internet</a:t>
            </a:r>
          </a:p>
        </p:txBody>
      </p:sp>
      <p:sp>
        <p:nvSpPr>
          <p:cNvPr id="144386" name="Rectangle 3">
            <a:extLst>
              <a:ext uri="{FF2B5EF4-FFF2-40B4-BE49-F238E27FC236}">
                <a16:creationId xmlns:a16="http://schemas.microsoft.com/office/drawing/2014/main" id="{8747D847-3C36-8E4E-86F3-1E78ACBC06C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 lIns="92075" tIns="46038" rIns="92075" bIns="46038"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Interactive medium/Active audience +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Affluent, younger, active market +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Permanence/User-paced +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High information potential +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Immediate response +</a:t>
            </a:r>
          </a:p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Micro-fragmented audience -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Different download speeds / connectivity -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Security and privacy issues -</a:t>
            </a:r>
          </a:p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>
            <a:extLst>
              <a:ext uri="{FF2B5EF4-FFF2-40B4-BE49-F238E27FC236}">
                <a16:creationId xmlns:a16="http://schemas.microsoft.com/office/drawing/2014/main" id="{D4A26AEF-D2B2-D84B-B374-A9CCB8F91D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411956"/>
            <a:ext cx="7772400" cy="769937"/>
          </a:xfrm>
        </p:spPr>
        <p:txBody>
          <a:bodyPr lIns="92075" tIns="46038" rIns="92075" bIns="46038"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a typeface="+mj-ea"/>
                <a:cs typeface="+mj-cs"/>
              </a:rPr>
              <a:t>Billboards</a:t>
            </a:r>
          </a:p>
        </p:txBody>
      </p:sp>
      <p:pic>
        <p:nvPicPr>
          <p:cNvPr id="78850" name="Picture 2" descr="bic_razor_billboard_1.jpg">
            <a:extLst>
              <a:ext uri="{FF2B5EF4-FFF2-40B4-BE49-F238E27FC236}">
                <a16:creationId xmlns:a16="http://schemas.microsoft.com/office/drawing/2014/main" id="{A16C40FC-F688-5546-AB84-A1686A8ED8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4267200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1" name="Picture 3" descr="bubblegum_billboard_1.jpg">
            <a:extLst>
              <a:ext uri="{FF2B5EF4-FFF2-40B4-BE49-F238E27FC236}">
                <a16:creationId xmlns:a16="http://schemas.microsoft.com/office/drawing/2014/main" id="{11AD6359-FCC1-A148-B3CC-9BBFE7FA38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243388"/>
            <a:ext cx="3505200" cy="261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2" name="Picture 4" descr="bridge_outdoor_1.jpg">
            <a:extLst>
              <a:ext uri="{FF2B5EF4-FFF2-40B4-BE49-F238E27FC236}">
                <a16:creationId xmlns:a16="http://schemas.microsoft.com/office/drawing/2014/main" id="{6AEF5576-8D33-9144-8C11-020BF2CF46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371600"/>
            <a:ext cx="3886200" cy="259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>
            <a:extLst>
              <a:ext uri="{FF2B5EF4-FFF2-40B4-BE49-F238E27FC236}">
                <a16:creationId xmlns:a16="http://schemas.microsoft.com/office/drawing/2014/main" id="{4127F3CD-5AD6-7B4D-AF71-7F9EDE766E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 lIns="92075" tIns="46038" rIns="92075" bIns="46038"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a typeface="+mj-ea"/>
                <a:cs typeface="+mj-cs"/>
              </a:rPr>
              <a:t>Miscellaneous Advertising</a:t>
            </a:r>
          </a:p>
        </p:txBody>
      </p:sp>
      <p:sp>
        <p:nvSpPr>
          <p:cNvPr id="150530" name="Rectangle 3">
            <a:extLst>
              <a:ext uri="{FF2B5EF4-FFF2-40B4-BE49-F238E27FC236}">
                <a16:creationId xmlns:a16="http://schemas.microsoft.com/office/drawing/2014/main" id="{46FD26EC-6B60-3E4E-B74A-E98EC3C30A5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 lIns="92075" tIns="46038" rIns="92075" bIns="46038"/>
          <a:lstStyle/>
          <a:p>
            <a:pPr eaLnBrk="1" hangingPunct="1">
              <a:lnSpc>
                <a:spcPct val="90000"/>
              </a:lnSpc>
            </a:pPr>
            <a:r>
              <a:rPr lang="en-US" altLang="en-US" sz="2800">
                <a:ea typeface="ＭＳ Ｐゴシック" panose="020B0600070205080204" pitchFamily="34" charset="-128"/>
              </a:rPr>
              <a:t>Movie trailers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>
                <a:ea typeface="ＭＳ Ｐゴシック" panose="020B0600070205080204" pitchFamily="34" charset="-128"/>
              </a:rPr>
              <a:t>Controlled by motion picture companies and distributors, not theaters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>
                <a:ea typeface="ＭＳ Ｐゴシック" panose="020B0600070205080204" pitchFamily="34" charset="-128"/>
              </a:rPr>
              <a:t>Blimps and planes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>
                <a:ea typeface="ＭＳ Ｐゴシック" panose="020B0600070205080204" pitchFamily="34" charset="-128"/>
              </a:rPr>
              <a:t>Sporting events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>
                <a:ea typeface="ＭＳ Ｐゴシック" panose="020B0600070205080204" pitchFamily="34" charset="-128"/>
              </a:rPr>
              <a:t>Grocery carts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>
                <a:ea typeface="ＭＳ Ｐゴシック" panose="020B0600070205080204" pitchFamily="34" charset="-128"/>
              </a:rPr>
              <a:t>Ticket backs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>
                <a:ea typeface="ＭＳ Ｐゴシック" panose="020B0600070205080204" pitchFamily="34" charset="-128"/>
              </a:rPr>
              <a:t>Rapidly growing list of other ad media</a:t>
            </a:r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1026">
            <a:extLst>
              <a:ext uri="{FF2B5EF4-FFF2-40B4-BE49-F238E27FC236}">
                <a16:creationId xmlns:a16="http://schemas.microsoft.com/office/drawing/2014/main" id="{2493C521-3EF1-6F43-B81E-C32B20556A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431925"/>
          </a:xfrm>
        </p:spPr>
        <p:txBody>
          <a:bodyPr lIns="92075" tIns="46038" rIns="92075" bIns="46038"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a typeface="+mj-ea"/>
                <a:cs typeface="+mj-cs"/>
              </a:rPr>
              <a:t>Transit Advertising</a:t>
            </a:r>
          </a:p>
        </p:txBody>
      </p:sp>
      <p:pic>
        <p:nvPicPr>
          <p:cNvPr id="228355" name="Picture 1027">
            <a:extLst>
              <a:ext uri="{FF2B5EF4-FFF2-40B4-BE49-F238E27FC236}">
                <a16:creationId xmlns:a16="http://schemas.microsoft.com/office/drawing/2014/main" id="{904C3DD9-A597-564A-A1C4-16959A067B96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938" y="5257800"/>
            <a:ext cx="3305175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28356" name="Picture 1028">
            <a:extLst>
              <a:ext uri="{FF2B5EF4-FFF2-40B4-BE49-F238E27FC236}">
                <a16:creationId xmlns:a16="http://schemas.microsoft.com/office/drawing/2014/main" id="{4C7EF192-23F9-F84C-ADA4-3EF218510866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28800"/>
            <a:ext cx="3579813" cy="158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28358" name="Picture 1030">
            <a:extLst>
              <a:ext uri="{FF2B5EF4-FFF2-40B4-BE49-F238E27FC236}">
                <a16:creationId xmlns:a16="http://schemas.microsoft.com/office/drawing/2014/main" id="{FE1D6047-8D64-1041-AC47-FAA95EFAA77E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263" y="1738313"/>
            <a:ext cx="3005137" cy="178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28359" name="Picture 1031">
            <a:extLst>
              <a:ext uri="{FF2B5EF4-FFF2-40B4-BE49-F238E27FC236}">
                <a16:creationId xmlns:a16="http://schemas.microsoft.com/office/drawing/2014/main" id="{B3B9A915-9DF0-DD45-B335-CD68E37583BE}"/>
              </a:ext>
            </a:extLst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5181600"/>
            <a:ext cx="2284413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87046" name="Picture 1" descr="quit_smoking_bus_1.jpg">
            <a:extLst>
              <a:ext uri="{FF2B5EF4-FFF2-40B4-BE49-F238E27FC236}">
                <a16:creationId xmlns:a16="http://schemas.microsoft.com/office/drawing/2014/main" id="{9F4E6600-AF15-A14D-BAAC-6991FBA319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505200"/>
            <a:ext cx="3048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7" name="Picture 3" descr="benjaminmoore_paints_1.jpg">
            <a:extLst>
              <a:ext uri="{FF2B5EF4-FFF2-40B4-BE49-F238E27FC236}">
                <a16:creationId xmlns:a16="http://schemas.microsoft.com/office/drawing/2014/main" id="{42845052-4BD5-D040-A173-48B9BE1FB6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203" y="838200"/>
            <a:ext cx="2403598" cy="3200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58" name="Picture 4" descr="drop_billboard_cingular_1.jpg">
            <a:extLst>
              <a:ext uri="{FF2B5EF4-FFF2-40B4-BE49-F238E27FC236}">
                <a16:creationId xmlns:a16="http://schemas.microsoft.com/office/drawing/2014/main" id="{C62E25BC-E512-F84D-A3D7-47C64B5910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1" y="685800"/>
            <a:ext cx="3369648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59" name="Picture 5" descr="fedex_tshirt_1.jpg">
            <a:extLst>
              <a:ext uri="{FF2B5EF4-FFF2-40B4-BE49-F238E27FC236}">
                <a16:creationId xmlns:a16="http://schemas.microsoft.com/office/drawing/2014/main" id="{BD1DF068-46AD-EC4F-9B7E-67B880D5D7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1" y="4247938"/>
            <a:ext cx="3466856" cy="261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0" name="Picture 7" descr="mrclean_road_1.jpg">
            <a:extLst>
              <a:ext uri="{FF2B5EF4-FFF2-40B4-BE49-F238E27FC236}">
                <a16:creationId xmlns:a16="http://schemas.microsoft.com/office/drawing/2014/main" id="{D0462815-84E8-D547-AF70-9138777384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16" y="4191000"/>
            <a:ext cx="3896347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C735A28-DEA6-CB0A-4790-1FDC0FF21EE1}"/>
              </a:ext>
            </a:extLst>
          </p:cNvPr>
          <p:cNvSpPr txBox="1"/>
          <p:nvPr/>
        </p:nvSpPr>
        <p:spPr>
          <a:xfrm>
            <a:off x="2473680" y="130314"/>
            <a:ext cx="25202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+mj-lt"/>
                <a:ea typeface="+mj-ea"/>
                <a:cs typeface="+mj-cs"/>
              </a:rPr>
              <a:t>Ambient</a:t>
            </a:r>
            <a:endParaRPr lang="en-US" sz="4000" dirty="0">
              <a:latin typeface="+mj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1026">
            <a:extLst>
              <a:ext uri="{FF2B5EF4-FFF2-40B4-BE49-F238E27FC236}">
                <a16:creationId xmlns:a16="http://schemas.microsoft.com/office/drawing/2014/main" id="{FD3026DF-20C3-3D44-9864-DCEFA25EA6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 lIns="92075" tIns="46038" rIns="92075" bIns="46038">
            <a:noAutofit/>
          </a:bodyPr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en-US" sz="40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a typeface="+mj-ea"/>
                <a:cs typeface="+mj-cs"/>
              </a:rPr>
              <a:t>Advantages and Disadvantages of Billboards</a:t>
            </a:r>
          </a:p>
        </p:txBody>
      </p:sp>
      <p:sp>
        <p:nvSpPr>
          <p:cNvPr id="80898" name="Rectangle 1027">
            <a:extLst>
              <a:ext uri="{FF2B5EF4-FFF2-40B4-BE49-F238E27FC236}">
                <a16:creationId xmlns:a16="http://schemas.microsoft.com/office/drawing/2014/main" id="{94676B23-41AB-8141-A3B0-CE54920A08A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 lIns="92075" tIns="46038" rIns="92075" bIns="46038"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High frequency +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Geographic flexibility +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Low cost per exposure +</a:t>
            </a:r>
          </a:p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Fleeting message -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Limited information -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Long lead times -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Location unavailability -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Visual pollution -</a:t>
            </a:r>
          </a:p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1026">
            <a:extLst>
              <a:ext uri="{FF2B5EF4-FFF2-40B4-BE49-F238E27FC236}">
                <a16:creationId xmlns:a16="http://schemas.microsoft.com/office/drawing/2014/main" id="{750BFA55-452B-CE44-9328-2FB3426CA8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 lIns="92075" tIns="46038" rIns="92075" bIns="46038">
            <a:noAutofit/>
          </a:bodyPr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en-US" sz="40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a typeface="+mj-ea"/>
                <a:cs typeface="+mj-cs"/>
              </a:rPr>
              <a:t>Advantages and Disadvantages of Transit</a:t>
            </a:r>
          </a:p>
        </p:txBody>
      </p:sp>
      <p:sp>
        <p:nvSpPr>
          <p:cNvPr id="89090" name="Rectangle 1027">
            <a:extLst>
              <a:ext uri="{FF2B5EF4-FFF2-40B4-BE49-F238E27FC236}">
                <a16:creationId xmlns:a16="http://schemas.microsoft.com/office/drawing/2014/main" id="{625D20AB-B7D5-5049-BC57-8A180A6417A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 lIns="92075" tIns="46038" rIns="92075" bIns="46038"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Captive audience +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Low cost +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Supports mass transit systems +</a:t>
            </a:r>
          </a:p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Lack of status -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Cluttered environment -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Limited information potential -</a:t>
            </a:r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1026">
            <a:extLst>
              <a:ext uri="{FF2B5EF4-FFF2-40B4-BE49-F238E27FC236}">
                <a16:creationId xmlns:a16="http://schemas.microsoft.com/office/drawing/2014/main" id="{EBF6E3EE-81A9-A544-A8D4-B18A9733A5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 lIns="92075" tIns="46038" rIns="92075" bIns="46038"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a typeface="+mj-ea"/>
                <a:cs typeface="+mj-cs"/>
              </a:rPr>
              <a:t>Strategic Use of Outdoor</a:t>
            </a:r>
          </a:p>
        </p:txBody>
      </p:sp>
      <p:sp>
        <p:nvSpPr>
          <p:cNvPr id="84994" name="Rectangle 1027">
            <a:extLst>
              <a:ext uri="{FF2B5EF4-FFF2-40B4-BE49-F238E27FC236}">
                <a16:creationId xmlns:a16="http://schemas.microsoft.com/office/drawing/2014/main" id="{CDFF3EBD-AD90-4E4D-B9F4-D7EB615B1C8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46238"/>
            <a:ext cx="8382000" cy="4525962"/>
          </a:xfrm>
        </p:spPr>
        <p:txBody>
          <a:bodyPr lIns="92075" tIns="46038" rIns="92075" bIns="46038"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Good coverage medium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Localized support medium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Low involvement products (billboards) vs. High and low involvement products (transit)</a:t>
            </a:r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Title 1">
            <a:extLst>
              <a:ext uri="{FF2B5EF4-FFF2-40B4-BE49-F238E27FC236}">
                <a16:creationId xmlns:a16="http://schemas.microsoft.com/office/drawing/2014/main" id="{3FE7F60C-64CC-6241-A2B9-4E8A17A3F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3250"/>
            <a:ext cx="7772400" cy="768350"/>
          </a:xfrm>
        </p:spPr>
        <p:txBody>
          <a:bodyPr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a typeface="+mj-ea"/>
                <a:cs typeface="+mj-cs"/>
              </a:rPr>
              <a:t>Explosion of Ambient</a:t>
            </a:r>
          </a:p>
        </p:txBody>
      </p:sp>
      <p:sp>
        <p:nvSpPr>
          <p:cNvPr id="95234" name="Content Placeholder 2">
            <a:extLst>
              <a:ext uri="{FF2B5EF4-FFF2-40B4-BE49-F238E27FC236}">
                <a16:creationId xmlns:a16="http://schemas.microsoft.com/office/drawing/2014/main" id="{39CED309-A6FF-F74F-9427-E39ACC4E25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81200"/>
            <a:ext cx="8229600" cy="41148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Reasons for growth of ambient media: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A decline in power of traditional media.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Greater demand for point-of-sale contact.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Narrowcasting to specific audience.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Extremely versatile.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Foundry.thmx</Template>
  <TotalTime>1788</TotalTime>
  <Words>875</Words>
  <Application>Microsoft Macintosh PowerPoint</Application>
  <PresentationFormat>On-screen Show (4:3)</PresentationFormat>
  <Paragraphs>227</Paragraphs>
  <Slides>30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ＭＳ Ｐゴシック</vt:lpstr>
      <vt:lpstr>Arial</vt:lpstr>
      <vt:lpstr>Arial Black</vt:lpstr>
      <vt:lpstr>Times New Roman</vt:lpstr>
      <vt:lpstr>Wingdings 2</vt:lpstr>
      <vt:lpstr>Foundry</vt:lpstr>
      <vt:lpstr>Place, Broadcast, and Digital Media</vt:lpstr>
      <vt:lpstr>Place/Outdoor Media</vt:lpstr>
      <vt:lpstr>Billboards</vt:lpstr>
      <vt:lpstr>Transit Advertising</vt:lpstr>
      <vt:lpstr>PowerPoint Presentation</vt:lpstr>
      <vt:lpstr>Advantages and Disadvantages of Billboards</vt:lpstr>
      <vt:lpstr>Advantages and Disadvantages of Transit</vt:lpstr>
      <vt:lpstr>Strategic Use of Outdoor</vt:lpstr>
      <vt:lpstr>Explosion of Ambient</vt:lpstr>
      <vt:lpstr>Broadcast Media</vt:lpstr>
      <vt:lpstr>Advantages of TV</vt:lpstr>
      <vt:lpstr>Disadvantages of TV</vt:lpstr>
      <vt:lpstr>Strategic Use of National TV</vt:lpstr>
      <vt:lpstr>Cable Television</vt:lpstr>
      <vt:lpstr>Advantages and Disadvantages of Cable TV</vt:lpstr>
      <vt:lpstr>Strategic Use of Cable TV</vt:lpstr>
      <vt:lpstr>Syndicated Television</vt:lpstr>
      <vt:lpstr>Forms of Television Advertising</vt:lpstr>
      <vt:lpstr>Radio</vt:lpstr>
      <vt:lpstr>Advantages and Disadvantages of Radio</vt:lpstr>
      <vt:lpstr>Strategic Use of Radio</vt:lpstr>
      <vt:lpstr>Narrowcast Media</vt:lpstr>
      <vt:lpstr>Direct Media</vt:lpstr>
      <vt:lpstr>Advantages and Disadvantages of Direct</vt:lpstr>
      <vt:lpstr>Strategic Use of Direct</vt:lpstr>
      <vt:lpstr>Digital and Social</vt:lpstr>
      <vt:lpstr>PowerPoint Presentation</vt:lpstr>
      <vt:lpstr>Adoption Curves for Various Media</vt:lpstr>
      <vt:lpstr>Advantages and Disadvantages of the Internet</vt:lpstr>
      <vt:lpstr>Miscellaneous Advertising</vt:lpstr>
    </vt:vector>
  </TitlesOfParts>
  <Company>Inso Corp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Keith Mickunas</dc:creator>
  <cp:lastModifiedBy>Dhavan Shah</cp:lastModifiedBy>
  <cp:revision>45</cp:revision>
  <dcterms:created xsi:type="dcterms:W3CDTF">1998-08-10T21:18:54Z</dcterms:created>
  <dcterms:modified xsi:type="dcterms:W3CDTF">2024-10-29T05:41:46Z</dcterms:modified>
</cp:coreProperties>
</file>