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  <p:sldId id="275" r:id="rId20"/>
    <p:sldId id="277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4" r:id="rId36"/>
    <p:sldId id="295" r:id="rId3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45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176" y="4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C505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2"/>
          <p:cNvSpPr/>
          <p:nvPr/>
        </p:nvSpPr>
        <p:spPr>
          <a:xfrm>
            <a:off x="914400" y="1847088"/>
            <a:ext cx="10332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kern="0" spc="300" dirty="0">
                <a:solidFill>
                  <a:srgbClr val="FFD9D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SJMC 345 · LECTURE 14</a:t>
            </a:r>
            <a:endParaRPr lang="en-US" sz="1600" dirty="0"/>
          </a:p>
        </p:txBody>
      </p:sp>
      <p:sp>
        <p:nvSpPr>
          <p:cNvPr id="3" name="Text 3"/>
          <p:cNvSpPr/>
          <p:nvPr/>
        </p:nvSpPr>
        <p:spPr>
          <a:xfrm>
            <a:off x="914400" y="2286000"/>
            <a:ext cx="103327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4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Media Strategy and Planning</a:t>
            </a:r>
            <a:endParaRPr lang="en-US" sz="4700" dirty="0"/>
          </a:p>
          <a:p>
            <a:pPr marL="0" indent="0" algn="l">
              <a:lnSpc>
                <a:spcPct val="100000"/>
              </a:lnSpc>
              <a:buNone/>
            </a:pPr>
            <a:r>
              <a:rPr lang="en-US" sz="4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&amp; Print Media</a:t>
            </a:r>
            <a:endParaRPr lang="en-US" sz="4700" dirty="0"/>
          </a:p>
        </p:txBody>
      </p:sp>
      <p:sp>
        <p:nvSpPr>
          <p:cNvPr id="4" name="Text 4"/>
          <p:cNvSpPr/>
          <p:nvPr/>
        </p:nvSpPr>
        <p:spPr>
          <a:xfrm>
            <a:off x="914400" y="4343400"/>
            <a:ext cx="10332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600" dirty="0">
                <a:solidFill>
                  <a:srgbClr val="FFE3E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the strategy meets the marketplace — the discipline of media planning, and what is left of print.</a:t>
            </a:r>
            <a:endParaRPr lang="en-US" sz="1600" dirty="0"/>
          </a:p>
        </p:txBody>
      </p:sp>
      <p:sp>
        <p:nvSpPr>
          <p:cNvPr id="5" name="Text 5"/>
          <p:cNvSpPr/>
          <p:nvPr/>
        </p:nvSpPr>
        <p:spPr>
          <a:xfrm>
            <a:off x="914400" y="6263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200" dirty="0">
                <a:solidFill>
                  <a:srgbClr val="F0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UNIVERSITY OF WISCONSIN–MADISON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OBJECTIVE 2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56692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16"/>
              </a:lnSpc>
              <a:buNone/>
            </a:pPr>
            <a:r>
              <a:rPr lang="en-US" sz="29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BDI and CDI: two indices, one decision</a:t>
            </a:r>
            <a:endParaRPr lang="en-US" sz="2900" dirty="0"/>
          </a:p>
        </p:txBody>
      </p:sp>
      <p:sp>
        <p:nvSpPr>
          <p:cNvPr id="4" name="Text 4"/>
          <p:cNvSpPr/>
          <p:nvPr/>
        </p:nvSpPr>
        <p:spPr>
          <a:xfrm>
            <a:off x="566928" y="1828800"/>
            <a:ext cx="5303520" cy="228600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5"/>
          <p:cNvSpPr/>
          <p:nvPr/>
        </p:nvSpPr>
        <p:spPr>
          <a:xfrm>
            <a:off x="886968" y="2011680"/>
            <a:ext cx="1554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BDI</a:t>
            </a:r>
            <a:endParaRPr lang="en-US" sz="2800" dirty="0"/>
          </a:p>
        </p:txBody>
      </p:sp>
      <p:sp>
        <p:nvSpPr>
          <p:cNvPr id="6" name="Text 6"/>
          <p:cNvSpPr/>
          <p:nvPr/>
        </p:nvSpPr>
        <p:spPr>
          <a:xfrm>
            <a:off x="886968" y="2468880"/>
            <a:ext cx="1554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4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Brand Development Index</a:t>
            </a:r>
            <a:endParaRPr lang="en-US" sz="1400" dirty="0"/>
          </a:p>
        </p:txBody>
      </p:sp>
      <p:sp>
        <p:nvSpPr>
          <p:cNvPr id="7" name="Text 7"/>
          <p:cNvSpPr/>
          <p:nvPr/>
        </p:nvSpPr>
        <p:spPr>
          <a:xfrm>
            <a:off x="2578608" y="201168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4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Percent of brand sales in a market</a:t>
            </a:r>
            <a:endParaRPr lang="en-US" sz="1400" dirty="0"/>
          </a:p>
        </p:txBody>
      </p:sp>
      <p:sp>
        <p:nvSpPr>
          <p:cNvPr id="8" name="Text 8"/>
          <p:cNvSpPr/>
          <p:nvPr/>
        </p:nvSpPr>
        <p:spPr>
          <a:xfrm>
            <a:off x="2578608" y="2514600"/>
            <a:ext cx="2971800" cy="9525"/>
          </a:xfrm>
          <a:prstGeom prst="rect">
            <a:avLst/>
          </a:prstGeom>
          <a:solidFill>
            <a:srgbClr val="1F1F1F"/>
          </a:solidFill>
          <a:ln w="9525">
            <a:solidFill>
              <a:srgbClr val="1F1F1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9"/>
          <p:cNvSpPr/>
          <p:nvPr/>
        </p:nvSpPr>
        <p:spPr>
          <a:xfrm>
            <a:off x="2578608" y="256032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4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Percent of U.S. population in that market</a:t>
            </a:r>
            <a:endParaRPr lang="en-US" sz="1400" dirty="0"/>
          </a:p>
        </p:txBody>
      </p:sp>
      <p:sp>
        <p:nvSpPr>
          <p:cNvPr id="10" name="Text 10"/>
          <p:cNvSpPr/>
          <p:nvPr/>
        </p:nvSpPr>
        <p:spPr>
          <a:xfrm>
            <a:off x="886968" y="3383280"/>
            <a:ext cx="4663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9B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well does MY BRAND perform here?</a:t>
            </a:r>
            <a:endParaRPr lang="en-US" sz="1600" dirty="0"/>
          </a:p>
        </p:txBody>
      </p:sp>
      <p:sp>
        <p:nvSpPr>
          <p:cNvPr id="11" name="Text 11"/>
          <p:cNvSpPr/>
          <p:nvPr/>
        </p:nvSpPr>
        <p:spPr>
          <a:xfrm>
            <a:off x="6327648" y="1828800"/>
            <a:ext cx="5303520" cy="228600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2"/>
          <p:cNvSpPr/>
          <p:nvPr/>
        </p:nvSpPr>
        <p:spPr>
          <a:xfrm>
            <a:off x="6647688" y="2011680"/>
            <a:ext cx="1554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CDI</a:t>
            </a:r>
            <a:endParaRPr lang="en-US" sz="2800" dirty="0"/>
          </a:p>
        </p:txBody>
      </p:sp>
      <p:sp>
        <p:nvSpPr>
          <p:cNvPr id="13" name="Text 13"/>
          <p:cNvSpPr/>
          <p:nvPr/>
        </p:nvSpPr>
        <p:spPr>
          <a:xfrm>
            <a:off x="6647688" y="2468880"/>
            <a:ext cx="1554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4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Category Development Index</a:t>
            </a:r>
            <a:endParaRPr lang="en-US" sz="1400" dirty="0"/>
          </a:p>
        </p:txBody>
      </p:sp>
      <p:sp>
        <p:nvSpPr>
          <p:cNvPr id="14" name="Text 14"/>
          <p:cNvSpPr/>
          <p:nvPr/>
        </p:nvSpPr>
        <p:spPr>
          <a:xfrm>
            <a:off x="8339328" y="201168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4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Percent of category sales in a market</a:t>
            </a:r>
            <a:endParaRPr lang="en-US" sz="1400" dirty="0"/>
          </a:p>
        </p:txBody>
      </p:sp>
      <p:sp>
        <p:nvSpPr>
          <p:cNvPr id="15" name="Text 15"/>
          <p:cNvSpPr/>
          <p:nvPr/>
        </p:nvSpPr>
        <p:spPr>
          <a:xfrm>
            <a:off x="8339328" y="2514600"/>
            <a:ext cx="2971800" cy="9525"/>
          </a:xfrm>
          <a:prstGeom prst="rect">
            <a:avLst/>
          </a:prstGeom>
          <a:solidFill>
            <a:srgbClr val="1F1F1F"/>
          </a:solidFill>
          <a:ln w="9525">
            <a:solidFill>
              <a:srgbClr val="1F1F1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6"/>
          <p:cNvSpPr/>
          <p:nvPr/>
        </p:nvSpPr>
        <p:spPr>
          <a:xfrm>
            <a:off x="8339328" y="256032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4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Percent of U.S. population in that market</a:t>
            </a:r>
            <a:endParaRPr lang="en-US" sz="1400" dirty="0"/>
          </a:p>
        </p:txBody>
      </p:sp>
      <p:sp>
        <p:nvSpPr>
          <p:cNvPr id="17" name="Text 17"/>
          <p:cNvSpPr/>
          <p:nvPr/>
        </p:nvSpPr>
        <p:spPr>
          <a:xfrm>
            <a:off x="6647688" y="3383280"/>
            <a:ext cx="4663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9B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well does THE CATEGORY perform here?</a:t>
            </a:r>
            <a:endParaRPr lang="en-US" sz="1600" dirty="0"/>
          </a:p>
        </p:txBody>
      </p:sp>
      <p:sp>
        <p:nvSpPr>
          <p:cNvPr id="18" name="Text 18"/>
          <p:cNvSpPr/>
          <p:nvPr/>
        </p:nvSpPr>
        <p:spPr>
          <a:xfrm>
            <a:off x="566928" y="4389120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 SHARE INDEX</a:t>
            </a:r>
            <a:endParaRPr lang="en-US" sz="1200" dirty="0"/>
          </a:p>
        </p:txBody>
      </p:sp>
      <p:sp>
        <p:nvSpPr>
          <p:cNvPr id="19" name="Text 19"/>
          <p:cNvSpPr/>
          <p:nvPr/>
        </p:nvSpPr>
        <p:spPr>
          <a:xfrm>
            <a:off x="566928" y="4754880"/>
            <a:ext cx="1737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MSI =</a:t>
            </a:r>
            <a:endParaRPr lang="en-US" sz="2400" dirty="0"/>
          </a:p>
        </p:txBody>
      </p:sp>
      <p:sp>
        <p:nvSpPr>
          <p:cNvPr id="20" name="Text 20"/>
          <p:cNvSpPr/>
          <p:nvPr/>
        </p:nvSpPr>
        <p:spPr>
          <a:xfrm>
            <a:off x="2304288" y="475488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BDI</a:t>
            </a:r>
            <a:endParaRPr lang="en-US" sz="1800" dirty="0"/>
          </a:p>
        </p:txBody>
      </p:sp>
      <p:sp>
        <p:nvSpPr>
          <p:cNvPr id="21" name="Text 21"/>
          <p:cNvSpPr/>
          <p:nvPr/>
        </p:nvSpPr>
        <p:spPr>
          <a:xfrm>
            <a:off x="2304288" y="5052060"/>
            <a:ext cx="1005840" cy="9525"/>
          </a:xfrm>
          <a:prstGeom prst="rect">
            <a:avLst/>
          </a:prstGeom>
          <a:solidFill>
            <a:srgbClr val="1F1F1F"/>
          </a:solidFill>
          <a:ln w="9525">
            <a:solidFill>
              <a:srgbClr val="1F1F1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2"/>
          <p:cNvSpPr/>
          <p:nvPr/>
        </p:nvSpPr>
        <p:spPr>
          <a:xfrm>
            <a:off x="2304288" y="509778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CDI</a:t>
            </a:r>
            <a:endParaRPr lang="en-US" sz="1800" dirty="0"/>
          </a:p>
        </p:txBody>
      </p:sp>
      <p:sp>
        <p:nvSpPr>
          <p:cNvPr id="23" name="Text 23"/>
          <p:cNvSpPr/>
          <p:nvPr/>
        </p:nvSpPr>
        <p:spPr>
          <a:xfrm>
            <a:off x="4498848" y="4754880"/>
            <a:ext cx="6583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Relative performance: how the brand does here versus the category. An index above 100 means the brand holds more of the category here than it does nationally.</a:t>
            </a:r>
          </a:p>
        </p:txBody>
      </p:sp>
      <p:sp>
        <p:nvSpPr>
          <p:cNvPr id="24" name="Text F"/>
          <p:cNvSpPr/>
          <p:nvPr/>
        </p:nvSpPr>
        <p:spPr>
          <a:xfrm>
            <a:off x="566928" y="6528816"/>
            <a:ext cx="5943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kern="0" spc="2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J345 · PRINCIPLES &amp; PRACTICE OF STRATEGIC COMMUNICATION</a:t>
            </a:r>
            <a:endParaRPr lang="en-US" sz="750" dirty="0"/>
          </a:p>
        </p:txBody>
      </p:sp>
      <p:sp>
        <p:nvSpPr>
          <p:cNvPr id="25" name="Text N"/>
          <p:cNvSpPr/>
          <p:nvPr/>
        </p:nvSpPr>
        <p:spPr>
          <a:xfrm>
            <a:off x="11277295" y="6528816"/>
            <a:ext cx="365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900" dirty="0"/>
          </a:p>
        </p:txBody>
      </p:sp>
      <p:sp>
        <p:nvSpPr>
          <p:cNvPr id="40" name="Text 40"/>
          <p:cNvSpPr/>
          <p:nvPr/>
        </p:nvSpPr>
        <p:spPr>
          <a:xfrm>
            <a:off x="2578608" y="3072384"/>
            <a:ext cx="2971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× 100  —  100 is the U.S. average</a:t>
            </a:r>
          </a:p>
        </p:txBody>
      </p:sp>
      <p:sp>
        <p:nvSpPr>
          <p:cNvPr id="41" name="Text 41"/>
          <p:cNvSpPr/>
          <p:nvPr/>
        </p:nvSpPr>
        <p:spPr>
          <a:xfrm>
            <a:off x="8339327" y="3072384"/>
            <a:ext cx="2971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× 100  —  100 is the U.S. average</a:t>
            </a:r>
          </a:p>
        </p:txBody>
      </p:sp>
      <p:sp>
        <p:nvSpPr>
          <p:cNvPr id="42" name="Text 42"/>
          <p:cNvSpPr/>
          <p:nvPr/>
        </p:nvSpPr>
        <p:spPr>
          <a:xfrm>
            <a:off x="3611880" y="4754880"/>
            <a:ext cx="731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b="1" lang="en-US" sz="18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× 100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OBJECTIVE 2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56692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16"/>
              </a:lnSpc>
              <a:buNone/>
            </a:pPr>
            <a:r>
              <a:rPr lang="en-US" sz="29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decision grid</a:t>
            </a:r>
            <a:endParaRPr lang="en-US" sz="2900" dirty="0"/>
          </a:p>
        </p:txBody>
      </p:sp>
      <p:sp>
        <p:nvSpPr>
          <p:cNvPr id="4" name="Text 4"/>
          <p:cNvSpPr/>
          <p:nvPr/>
        </p:nvSpPr>
        <p:spPr>
          <a:xfrm>
            <a:off x="3127248" y="1645920"/>
            <a:ext cx="8503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2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BRAND DEVELOPMENT INDEX</a:t>
            </a:r>
            <a:endParaRPr lang="en-US" sz="1200" dirty="0"/>
          </a:p>
        </p:txBody>
      </p:sp>
      <p:sp>
        <p:nvSpPr>
          <p:cNvPr id="5" name="Text 5"/>
          <p:cNvSpPr/>
          <p:nvPr/>
        </p:nvSpPr>
        <p:spPr>
          <a:xfrm>
            <a:off x="3401568" y="201168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 BDI</a:t>
            </a:r>
            <a:endParaRPr lang="en-US" sz="1400" dirty="0"/>
          </a:p>
        </p:txBody>
      </p:sp>
      <p:sp>
        <p:nvSpPr>
          <p:cNvPr id="6" name="Text 6"/>
          <p:cNvSpPr/>
          <p:nvPr/>
        </p:nvSpPr>
        <p:spPr>
          <a:xfrm>
            <a:off x="7699248" y="201168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LOW BDI</a:t>
            </a:r>
            <a:endParaRPr lang="en-US" sz="1400" dirty="0"/>
          </a:p>
        </p:txBody>
      </p:sp>
      <p:sp>
        <p:nvSpPr>
          <p:cNvPr id="7" name="Text 7"/>
          <p:cNvSpPr/>
          <p:nvPr/>
        </p:nvSpPr>
        <p:spPr>
          <a:xfrm>
            <a:off x="566927" y="2377440"/>
            <a:ext cx="1506801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200" b="1" kern="0" spc="2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CATEGORY</a:t>
            </a:r>
            <a:endParaRPr lang="en-US" sz="1200" dirty="0"/>
          </a:p>
          <a:p>
            <a:pPr marL="0" indent="0" algn="l">
              <a:lnSpc>
                <a:spcPct val="130000"/>
              </a:lnSpc>
              <a:buNone/>
            </a:pPr>
            <a:r>
              <a:rPr lang="en-US" sz="1200" b="1" kern="0" spc="2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DEVELOPMENT</a:t>
            </a:r>
            <a:endParaRPr lang="en-US" sz="1200" dirty="0"/>
          </a:p>
          <a:p>
            <a:pPr marL="0" indent="0" algn="l">
              <a:lnSpc>
                <a:spcPct val="130000"/>
              </a:lnSpc>
              <a:buNone/>
            </a:pPr>
            <a:r>
              <a:rPr lang="en-US" sz="1200" b="1" kern="0" spc="2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INDEX</a:t>
            </a:r>
            <a:endParaRPr lang="en-US" sz="1200" dirty="0"/>
          </a:p>
        </p:txBody>
      </p:sp>
      <p:sp>
        <p:nvSpPr>
          <p:cNvPr id="8" name="Text 8"/>
          <p:cNvSpPr/>
          <p:nvPr/>
        </p:nvSpPr>
        <p:spPr>
          <a:xfrm>
            <a:off x="3127248" y="2377440"/>
            <a:ext cx="4206240" cy="1554480"/>
          </a:xfrm>
          <a:prstGeom prst="roundRect">
            <a:avLst>
              <a:gd name="adj" fmla="val 2045"/>
            </a:avLst>
          </a:prstGeom>
          <a:solidFill>
            <a:srgbClr val="FBEBEB"/>
          </a:solidFill>
          <a:ln w="9525">
            <a:solidFill>
              <a:srgbClr val="FBEB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9"/>
          <p:cNvSpPr/>
          <p:nvPr/>
        </p:nvSpPr>
        <p:spPr>
          <a:xfrm>
            <a:off x="1938528" y="2377440"/>
            <a:ext cx="10058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 CDI</a:t>
            </a:r>
            <a:endParaRPr lang="en-US" sz="1400" dirty="0"/>
          </a:p>
        </p:txBody>
      </p:sp>
      <p:sp>
        <p:nvSpPr>
          <p:cNvPr id="10" name="Text 10"/>
          <p:cNvSpPr/>
          <p:nvPr/>
        </p:nvSpPr>
        <p:spPr>
          <a:xfrm>
            <a:off x="3401568" y="2606040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6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 share, good market potential</a:t>
            </a:r>
            <a:endParaRPr lang="en-US" sz="1600" dirty="0"/>
          </a:p>
        </p:txBody>
      </p:sp>
      <p:sp>
        <p:nvSpPr>
          <p:cNvPr id="11" name="Text 11"/>
          <p:cNvSpPr/>
          <p:nvPr/>
        </p:nvSpPr>
        <p:spPr>
          <a:xfrm>
            <a:off x="3401568" y="3200400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Defend. The brand and the category are both strong here.</a:t>
            </a:r>
            <a:endParaRPr lang="en-US" sz="1600" dirty="0"/>
          </a:p>
        </p:txBody>
      </p:sp>
      <p:sp>
        <p:nvSpPr>
          <p:cNvPr id="12" name="Text 12"/>
          <p:cNvSpPr/>
          <p:nvPr/>
        </p:nvSpPr>
        <p:spPr>
          <a:xfrm>
            <a:off x="7424928" y="2377440"/>
            <a:ext cx="4206240" cy="155448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3"/>
          <p:cNvSpPr/>
          <p:nvPr/>
        </p:nvSpPr>
        <p:spPr>
          <a:xfrm>
            <a:off x="7699248" y="2606040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6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Low share, good market potential</a:t>
            </a:r>
            <a:endParaRPr lang="en-US" sz="1600" dirty="0"/>
          </a:p>
        </p:txBody>
      </p:sp>
      <p:sp>
        <p:nvSpPr>
          <p:cNvPr id="14" name="Text 14"/>
          <p:cNvSpPr/>
          <p:nvPr/>
        </p:nvSpPr>
        <p:spPr>
          <a:xfrm>
            <a:off x="7699248" y="3200400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Attack. The category is performing; you are not getting your share.</a:t>
            </a:r>
            <a:endParaRPr lang="en-US" sz="1600" dirty="0"/>
          </a:p>
        </p:txBody>
      </p:sp>
      <p:sp>
        <p:nvSpPr>
          <p:cNvPr id="15" name="Text 15"/>
          <p:cNvSpPr/>
          <p:nvPr/>
        </p:nvSpPr>
        <p:spPr>
          <a:xfrm>
            <a:off x="3127248" y="4023360"/>
            <a:ext cx="4206240" cy="155448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6"/>
          <p:cNvSpPr/>
          <p:nvPr/>
        </p:nvSpPr>
        <p:spPr>
          <a:xfrm>
            <a:off x="1938528" y="4023360"/>
            <a:ext cx="10058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LOW CDI</a:t>
            </a:r>
            <a:endParaRPr lang="en-US" sz="1400" dirty="0"/>
          </a:p>
        </p:txBody>
      </p:sp>
      <p:sp>
        <p:nvSpPr>
          <p:cNvPr id="17" name="Text 17"/>
          <p:cNvSpPr/>
          <p:nvPr/>
        </p:nvSpPr>
        <p:spPr>
          <a:xfrm>
            <a:off x="3401568" y="4251960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6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 share, poor market potential</a:t>
            </a:r>
            <a:endParaRPr lang="en-US" sz="1600" dirty="0"/>
          </a:p>
        </p:txBody>
      </p:sp>
      <p:sp>
        <p:nvSpPr>
          <p:cNvPr id="18" name="Text 18"/>
          <p:cNvSpPr/>
          <p:nvPr/>
        </p:nvSpPr>
        <p:spPr>
          <a:xfrm>
            <a:off x="3401568" y="4846320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20000"/>
              </a:lnSpc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lead a market where the category is soft — find out why before you cut.</a:t>
            </a:r>
            <a:endParaRPr lang="en-US" sz="1600" dirty="0"/>
          </a:p>
        </p:txBody>
      </p:sp>
      <p:sp>
        <p:nvSpPr>
          <p:cNvPr id="19" name="Text 19"/>
          <p:cNvSpPr/>
          <p:nvPr/>
        </p:nvSpPr>
        <p:spPr>
          <a:xfrm>
            <a:off x="7424928" y="4023360"/>
            <a:ext cx="4206240" cy="155448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20"/>
          <p:cNvSpPr/>
          <p:nvPr/>
        </p:nvSpPr>
        <p:spPr>
          <a:xfrm>
            <a:off x="7699248" y="4251960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6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Low share, poor market potential</a:t>
            </a:r>
            <a:endParaRPr lang="en-US" sz="1600" dirty="0"/>
          </a:p>
        </p:txBody>
      </p:sp>
      <p:sp>
        <p:nvSpPr>
          <p:cNvPr id="21" name="Text 21"/>
          <p:cNvSpPr/>
          <p:nvPr/>
        </p:nvSpPr>
        <p:spPr>
          <a:xfrm>
            <a:off x="7699248" y="4846320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Question it. Consider spending the money elsewhere.</a:t>
            </a:r>
            <a:endParaRPr lang="en-US" sz="1600" dirty="0"/>
          </a:p>
        </p:txBody>
      </p:sp>
      <p:sp>
        <p:nvSpPr>
          <p:cNvPr id="22" name="Text F"/>
          <p:cNvSpPr/>
          <p:nvPr/>
        </p:nvSpPr>
        <p:spPr>
          <a:xfrm>
            <a:off x="566928" y="6528816"/>
            <a:ext cx="5943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kern="0" spc="2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J345 · PRINCIPLES &amp; PRACTICE OF STRATEGIC COMMUNICATION</a:t>
            </a:r>
            <a:endParaRPr lang="en-US" sz="750" dirty="0"/>
          </a:p>
        </p:txBody>
      </p:sp>
      <p:sp>
        <p:nvSpPr>
          <p:cNvPr id="23" name="Text N"/>
          <p:cNvSpPr/>
          <p:nvPr/>
        </p:nvSpPr>
        <p:spPr>
          <a:xfrm>
            <a:off x="11277295" y="6528816"/>
            <a:ext cx="365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4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36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5" grpId="0" animBg="1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OBJECTIVE 3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56692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16"/>
              </a:lnSpc>
              <a:buNone/>
            </a:pPr>
            <a:r>
              <a:rPr lang="en-US" sz="29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Timing: when to advertise</a:t>
            </a:r>
            <a:endParaRPr lang="en-US" sz="2900" dirty="0"/>
          </a:p>
        </p:txBody>
      </p:sp>
      <p:sp>
        <p:nvSpPr>
          <p:cNvPr id="4" name="Text 4"/>
          <p:cNvSpPr/>
          <p:nvPr/>
        </p:nvSpPr>
        <p:spPr>
          <a:xfrm>
            <a:off x="566928" y="1965960"/>
            <a:ext cx="6035040" cy="64008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5"/>
          <p:cNvSpPr/>
          <p:nvPr/>
        </p:nvSpPr>
        <p:spPr>
          <a:xfrm>
            <a:off x="841248" y="1965960"/>
            <a:ext cx="2377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Seasonal</a:t>
            </a:r>
            <a:endParaRPr lang="en-US" sz="1800" dirty="0"/>
          </a:p>
        </p:txBody>
      </p:sp>
      <p:sp>
        <p:nvSpPr>
          <p:cNvPr id="6" name="Text 6"/>
          <p:cNvSpPr/>
          <p:nvPr/>
        </p:nvSpPr>
        <p:spPr>
          <a:xfrm>
            <a:off x="3310128" y="1965960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Which quarters carry the category</a:t>
            </a:r>
            <a:endParaRPr lang="en-US" sz="1600" dirty="0"/>
          </a:p>
        </p:txBody>
      </p:sp>
      <p:sp>
        <p:nvSpPr>
          <p:cNvPr id="7" name="Text 7"/>
          <p:cNvSpPr/>
          <p:nvPr/>
        </p:nvSpPr>
        <p:spPr>
          <a:xfrm>
            <a:off x="566928" y="2697480"/>
            <a:ext cx="6035040" cy="64008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8"/>
          <p:cNvSpPr/>
          <p:nvPr/>
        </p:nvSpPr>
        <p:spPr>
          <a:xfrm>
            <a:off x="841248" y="2697480"/>
            <a:ext cx="2377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Holiday</a:t>
            </a:r>
            <a:endParaRPr lang="en-US" sz="1800" dirty="0"/>
          </a:p>
        </p:txBody>
      </p:sp>
      <p:sp>
        <p:nvSpPr>
          <p:cNvPr id="9" name="Text 9"/>
          <p:cNvSpPr/>
          <p:nvPr/>
        </p:nvSpPr>
        <p:spPr>
          <a:xfrm>
            <a:off x="3310128" y="2697480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concentrated demand windows</a:t>
            </a:r>
            <a:endParaRPr lang="en-US" sz="1600" dirty="0"/>
          </a:p>
        </p:txBody>
      </p:sp>
      <p:sp>
        <p:nvSpPr>
          <p:cNvPr id="10" name="Text 10"/>
          <p:cNvSpPr/>
          <p:nvPr/>
        </p:nvSpPr>
        <p:spPr>
          <a:xfrm>
            <a:off x="566928" y="3429000"/>
            <a:ext cx="6035040" cy="64008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11"/>
          <p:cNvSpPr/>
          <p:nvPr/>
        </p:nvSpPr>
        <p:spPr>
          <a:xfrm>
            <a:off x="841248" y="3429000"/>
            <a:ext cx="2377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 of week</a:t>
            </a:r>
            <a:endParaRPr lang="en-US" sz="1800" dirty="0"/>
          </a:p>
        </p:txBody>
      </p:sp>
      <p:sp>
        <p:nvSpPr>
          <p:cNvPr id="12" name="Text 12"/>
          <p:cNvSpPr/>
          <p:nvPr/>
        </p:nvSpPr>
        <p:spPr>
          <a:xfrm>
            <a:off x="3310128" y="3429000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Purchase and planning rhythms</a:t>
            </a:r>
            <a:endParaRPr lang="en-US" sz="1600" dirty="0"/>
          </a:p>
        </p:txBody>
      </p:sp>
      <p:sp>
        <p:nvSpPr>
          <p:cNvPr id="13" name="Text 13"/>
          <p:cNvSpPr/>
          <p:nvPr/>
        </p:nvSpPr>
        <p:spPr>
          <a:xfrm>
            <a:off x="566928" y="4160520"/>
            <a:ext cx="6035040" cy="64008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4"/>
          <p:cNvSpPr/>
          <p:nvPr/>
        </p:nvSpPr>
        <p:spPr>
          <a:xfrm>
            <a:off x="841248" y="4160520"/>
            <a:ext cx="2377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Hour of day</a:t>
            </a:r>
            <a:endParaRPr lang="en-US" sz="1800" dirty="0"/>
          </a:p>
        </p:txBody>
      </p:sp>
      <p:sp>
        <p:nvSpPr>
          <p:cNvPr id="15" name="Text 15"/>
          <p:cNvSpPr/>
          <p:nvPr/>
        </p:nvSpPr>
        <p:spPr>
          <a:xfrm>
            <a:off x="3310128" y="4160520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Dayparts, commute, prime, late night</a:t>
            </a:r>
            <a:endParaRPr lang="en-US" sz="1600" dirty="0"/>
          </a:p>
        </p:txBody>
      </p:sp>
      <p:sp>
        <p:nvSpPr>
          <p:cNvPr id="16" name="Text 16"/>
          <p:cNvSpPr/>
          <p:nvPr/>
        </p:nvSpPr>
        <p:spPr>
          <a:xfrm>
            <a:off x="7315200" y="1965960"/>
            <a:ext cx="4297680" cy="2560320"/>
          </a:xfrm>
          <a:prstGeom prst="roundRect">
            <a:avLst>
              <a:gd name="adj" fmla="val 2045"/>
            </a:avLst>
          </a:prstGeom>
          <a:solidFill>
            <a:srgbClr val="FBEBEB"/>
          </a:solidFill>
          <a:ln w="9525">
            <a:solidFill>
              <a:srgbClr val="FBEB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7"/>
          <p:cNvSpPr/>
          <p:nvPr/>
        </p:nvSpPr>
        <p:spPr>
          <a:xfrm>
            <a:off x="7445829" y="2194560"/>
            <a:ext cx="4093899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20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is as important as where.</a:t>
            </a:r>
            <a:endParaRPr lang="en-US" sz="2000" dirty="0"/>
          </a:p>
        </p:txBody>
      </p:sp>
      <p:sp>
        <p:nvSpPr>
          <p:cNvPr id="18" name="Text 18"/>
          <p:cNvSpPr/>
          <p:nvPr/>
        </p:nvSpPr>
        <p:spPr>
          <a:xfrm>
            <a:off x="7681595" y="2971800"/>
            <a:ext cx="3565525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perfectly targeted message delivered three weeks after the purchase decision is a wasted impression. Timing is not scheduling detail — it is strategy.</a:t>
            </a:r>
            <a:endParaRPr lang="en-US" sz="1600" dirty="0"/>
          </a:p>
        </p:txBody>
      </p:sp>
      <p:sp>
        <p:nvSpPr>
          <p:cNvPr id="19" name="Text F"/>
          <p:cNvSpPr/>
          <p:nvPr/>
        </p:nvSpPr>
        <p:spPr>
          <a:xfrm>
            <a:off x="566928" y="6528816"/>
            <a:ext cx="5943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kern="0" spc="2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J345 · PRINCIPLES &amp; PRACTICE OF STRATEGIC COMMUNICATION</a:t>
            </a:r>
            <a:endParaRPr lang="en-US" sz="750" dirty="0"/>
          </a:p>
        </p:txBody>
      </p:sp>
      <p:sp>
        <p:nvSpPr>
          <p:cNvPr id="20" name="Text N"/>
          <p:cNvSpPr/>
          <p:nvPr/>
        </p:nvSpPr>
        <p:spPr>
          <a:xfrm>
            <a:off x="11277295" y="6528816"/>
            <a:ext cx="365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4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36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0" grpId="0" animBg="1"/>
      <p:bldP spid="13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OBJECTIVE 4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56692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16"/>
              </a:lnSpc>
              <a:buNone/>
            </a:pPr>
            <a:r>
              <a:rPr lang="en-US" sz="29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Duration: how long to advertise</a:t>
            </a:r>
            <a:endParaRPr lang="en-US" sz="2900" dirty="0"/>
          </a:p>
        </p:txBody>
      </p:sp>
      <p:sp>
        <p:nvSpPr>
          <p:cNvPr id="4" name="Text 4"/>
          <p:cNvSpPr/>
          <p:nvPr/>
        </p:nvSpPr>
        <p:spPr>
          <a:xfrm>
            <a:off x="566928" y="1783080"/>
            <a:ext cx="10471186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 algn="l">
              <a:lnSpc>
                <a:spcPct val="106000"/>
              </a:lnSpc>
              <a:spcAft>
                <a:spcPts val="1100"/>
              </a:spcAft>
              <a:buSzPct val="100000"/>
              <a:buChar char="▪"/>
            </a:pPr>
            <a:r>
              <a:rPr lang="en-US" sz="24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Size of the advertising budget</a:t>
            </a:r>
            <a:endParaRPr lang="en-US" sz="2400" dirty="0"/>
          </a:p>
          <a:p>
            <a:pPr marL="463550" indent="-203200" algn="l">
              <a:lnSpc>
                <a:spcPct val="106000"/>
              </a:lnSpc>
              <a:spcAft>
                <a:spcPts val="1100"/>
              </a:spcAft>
              <a:buSzPct val="100000"/>
              <a:buChar char="–"/>
            </a:pPr>
            <a:r>
              <a:rPr lang="en-US" sz="20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small budget forces you to choose moments rather than cover the year</a:t>
            </a:r>
            <a:endParaRPr lang="en-US" sz="2000" dirty="0"/>
          </a:p>
          <a:p>
            <a:pPr marL="203200" indent="-203200" algn="l">
              <a:lnSpc>
                <a:spcPct val="106000"/>
              </a:lnSpc>
              <a:spcAft>
                <a:spcPts val="1100"/>
              </a:spcAft>
              <a:buSzPct val="100000"/>
              <a:buChar char="▪"/>
            </a:pPr>
            <a:r>
              <a:rPr lang="en-US" sz="24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Consumer use cycles</a:t>
            </a:r>
            <a:endParaRPr lang="en-US" sz="2400" dirty="0"/>
          </a:p>
          <a:p>
            <a:pPr marL="463550" indent="-203200" algn="l">
              <a:lnSpc>
                <a:spcPct val="106000"/>
              </a:lnSpc>
              <a:spcAft>
                <a:spcPts val="1100"/>
              </a:spcAft>
              <a:buSzPct val="100000"/>
              <a:buChar char="–"/>
            </a:pPr>
            <a:r>
              <a:rPr lang="en-US" sz="20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are sales highest? When does the purchase decision actually happen?</a:t>
            </a:r>
            <a:endParaRPr lang="en-US" sz="2000" dirty="0"/>
          </a:p>
          <a:p>
            <a:pPr marL="203200" indent="-203200" algn="l">
              <a:lnSpc>
                <a:spcPct val="106000"/>
              </a:lnSpc>
              <a:spcAft>
                <a:spcPts val="1100"/>
              </a:spcAft>
              <a:buSzPct val="100000"/>
              <a:buChar char="▪"/>
            </a:pPr>
            <a:r>
              <a:rPr lang="en-US" sz="24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Competitors' advertising</a:t>
            </a:r>
            <a:endParaRPr lang="en-US" sz="2400" dirty="0"/>
          </a:p>
          <a:p>
            <a:pPr marL="463550" indent="-203200" algn="l">
              <a:lnSpc>
                <a:spcPct val="106000"/>
              </a:lnSpc>
              <a:spcAft>
                <a:spcPts val="1100"/>
              </a:spcAft>
              <a:buSzPct val="100000"/>
              <a:buChar char="–"/>
            </a:pPr>
            <a:r>
              <a:rPr lang="en-US" sz="20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Share of voice against share of dollars — you are buying attention in a contested market</a:t>
            </a:r>
            <a:endParaRPr lang="en-US" sz="2000" dirty="0"/>
          </a:p>
        </p:txBody>
      </p:sp>
      <p:sp>
        <p:nvSpPr>
          <p:cNvPr id="10" name="Text F"/>
          <p:cNvSpPr/>
          <p:nvPr/>
        </p:nvSpPr>
        <p:spPr>
          <a:xfrm>
            <a:off x="566928" y="6528816"/>
            <a:ext cx="5943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kern="0" spc="2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J345 · PRINCIPLES &amp; PRACTICE OF STRATEGIC COMMUNICATION</a:t>
            </a:r>
            <a:endParaRPr lang="en-US" sz="750" dirty="0"/>
          </a:p>
        </p:txBody>
      </p:sp>
      <p:sp>
        <p:nvSpPr>
          <p:cNvPr id="11" name="Text N"/>
          <p:cNvSpPr/>
          <p:nvPr/>
        </p:nvSpPr>
        <p:spPr>
          <a:xfrm>
            <a:off x="11277295" y="6528816"/>
            <a:ext cx="365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OBJECTIVE 4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56692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16"/>
              </a:lnSpc>
              <a:buNone/>
            </a:pPr>
            <a:r>
              <a:rPr lang="en-US" sz="29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ways to spread the weight</a:t>
            </a:r>
            <a:endParaRPr lang="en-US" sz="2900" dirty="0"/>
          </a:p>
        </p:txBody>
      </p:sp>
      <p:sp>
        <p:nvSpPr>
          <p:cNvPr id="4" name="Text 4"/>
          <p:cNvSpPr/>
          <p:nvPr/>
        </p:nvSpPr>
        <p:spPr>
          <a:xfrm>
            <a:off x="566928" y="1965960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Continuity</a:t>
            </a:r>
            <a:endParaRPr lang="en-US" sz="2000" dirty="0"/>
          </a:p>
        </p:txBody>
      </p:sp>
      <p:sp>
        <p:nvSpPr>
          <p:cNvPr id="5" name="Text 5"/>
          <p:cNvSpPr/>
          <p:nvPr/>
        </p:nvSpPr>
        <p:spPr>
          <a:xfrm>
            <a:off x="566928" y="2286000"/>
            <a:ext cx="2682458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4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Even weight all year. Best for staple categories and local retail.</a:t>
            </a:r>
            <a:endParaRPr lang="en-US" sz="1400" dirty="0"/>
          </a:p>
        </p:txBody>
      </p:sp>
      <p:sp>
        <p:nvSpPr>
          <p:cNvPr id="6" name="Text 6"/>
          <p:cNvSpPr/>
          <p:nvPr/>
        </p:nvSpPr>
        <p:spPr>
          <a:xfrm>
            <a:off x="3792801" y="2441448"/>
            <a:ext cx="591312" cy="164592"/>
          </a:xfrm>
          <a:prstGeom prst="rect">
            <a:avLst/>
          </a:prstGeom>
          <a:solidFill>
            <a:srgbClr val="C5050C"/>
          </a:solidFill>
          <a:ln w="9525">
            <a:solidFill>
              <a:srgbClr val="C5050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7"/>
          <p:cNvSpPr/>
          <p:nvPr/>
        </p:nvSpPr>
        <p:spPr>
          <a:xfrm>
            <a:off x="4402401" y="2441448"/>
            <a:ext cx="591312" cy="164592"/>
          </a:xfrm>
          <a:prstGeom prst="rect">
            <a:avLst/>
          </a:prstGeom>
          <a:solidFill>
            <a:srgbClr val="C5050C"/>
          </a:solidFill>
          <a:ln w="9525">
            <a:solidFill>
              <a:srgbClr val="C5050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8"/>
          <p:cNvSpPr/>
          <p:nvPr/>
        </p:nvSpPr>
        <p:spPr>
          <a:xfrm>
            <a:off x="5012001" y="2441448"/>
            <a:ext cx="591312" cy="164592"/>
          </a:xfrm>
          <a:prstGeom prst="rect">
            <a:avLst/>
          </a:prstGeom>
          <a:solidFill>
            <a:srgbClr val="C5050C"/>
          </a:solidFill>
          <a:ln w="9525">
            <a:solidFill>
              <a:srgbClr val="C5050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9"/>
          <p:cNvSpPr/>
          <p:nvPr/>
        </p:nvSpPr>
        <p:spPr>
          <a:xfrm>
            <a:off x="5621601" y="2441448"/>
            <a:ext cx="591312" cy="164592"/>
          </a:xfrm>
          <a:prstGeom prst="rect">
            <a:avLst/>
          </a:prstGeom>
          <a:solidFill>
            <a:srgbClr val="C5050C"/>
          </a:solidFill>
          <a:ln w="9525">
            <a:solidFill>
              <a:srgbClr val="C5050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10"/>
          <p:cNvSpPr/>
          <p:nvPr/>
        </p:nvSpPr>
        <p:spPr>
          <a:xfrm>
            <a:off x="6231201" y="2441448"/>
            <a:ext cx="591312" cy="164592"/>
          </a:xfrm>
          <a:prstGeom prst="rect">
            <a:avLst/>
          </a:prstGeom>
          <a:solidFill>
            <a:srgbClr val="C5050C"/>
          </a:solidFill>
          <a:ln w="9525">
            <a:solidFill>
              <a:srgbClr val="C5050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11"/>
          <p:cNvSpPr/>
          <p:nvPr/>
        </p:nvSpPr>
        <p:spPr>
          <a:xfrm>
            <a:off x="6840801" y="2441448"/>
            <a:ext cx="591312" cy="164592"/>
          </a:xfrm>
          <a:prstGeom prst="rect">
            <a:avLst/>
          </a:prstGeom>
          <a:solidFill>
            <a:srgbClr val="C5050C"/>
          </a:solidFill>
          <a:ln w="9525">
            <a:solidFill>
              <a:srgbClr val="C5050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2"/>
          <p:cNvSpPr/>
          <p:nvPr/>
        </p:nvSpPr>
        <p:spPr>
          <a:xfrm>
            <a:off x="7450401" y="2441448"/>
            <a:ext cx="591312" cy="164592"/>
          </a:xfrm>
          <a:prstGeom prst="rect">
            <a:avLst/>
          </a:prstGeom>
          <a:solidFill>
            <a:srgbClr val="C5050C"/>
          </a:solidFill>
          <a:ln w="9525">
            <a:solidFill>
              <a:srgbClr val="C5050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3"/>
          <p:cNvSpPr/>
          <p:nvPr/>
        </p:nvSpPr>
        <p:spPr>
          <a:xfrm>
            <a:off x="8060001" y="2441448"/>
            <a:ext cx="591312" cy="164592"/>
          </a:xfrm>
          <a:prstGeom prst="rect">
            <a:avLst/>
          </a:prstGeom>
          <a:solidFill>
            <a:srgbClr val="C5050C"/>
          </a:solidFill>
          <a:ln w="9525">
            <a:solidFill>
              <a:srgbClr val="C5050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4"/>
          <p:cNvSpPr/>
          <p:nvPr/>
        </p:nvSpPr>
        <p:spPr>
          <a:xfrm>
            <a:off x="8669601" y="2441448"/>
            <a:ext cx="591312" cy="164592"/>
          </a:xfrm>
          <a:prstGeom prst="rect">
            <a:avLst/>
          </a:prstGeom>
          <a:solidFill>
            <a:srgbClr val="C5050C"/>
          </a:solidFill>
          <a:ln w="9525">
            <a:solidFill>
              <a:srgbClr val="C5050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5"/>
          <p:cNvSpPr/>
          <p:nvPr/>
        </p:nvSpPr>
        <p:spPr>
          <a:xfrm>
            <a:off x="9279201" y="2441448"/>
            <a:ext cx="591312" cy="164592"/>
          </a:xfrm>
          <a:prstGeom prst="rect">
            <a:avLst/>
          </a:prstGeom>
          <a:solidFill>
            <a:srgbClr val="C5050C"/>
          </a:solidFill>
          <a:ln w="9525">
            <a:solidFill>
              <a:srgbClr val="C5050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6"/>
          <p:cNvSpPr/>
          <p:nvPr/>
        </p:nvSpPr>
        <p:spPr>
          <a:xfrm>
            <a:off x="9888801" y="2441448"/>
            <a:ext cx="591312" cy="164592"/>
          </a:xfrm>
          <a:prstGeom prst="rect">
            <a:avLst/>
          </a:prstGeom>
          <a:solidFill>
            <a:srgbClr val="C5050C"/>
          </a:solidFill>
          <a:ln w="9525">
            <a:solidFill>
              <a:srgbClr val="C5050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7"/>
          <p:cNvSpPr/>
          <p:nvPr/>
        </p:nvSpPr>
        <p:spPr>
          <a:xfrm>
            <a:off x="10498401" y="2441448"/>
            <a:ext cx="591312" cy="164592"/>
          </a:xfrm>
          <a:prstGeom prst="rect">
            <a:avLst/>
          </a:prstGeom>
          <a:solidFill>
            <a:srgbClr val="C5050C"/>
          </a:solidFill>
          <a:ln w="9525">
            <a:solidFill>
              <a:srgbClr val="C5050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8"/>
          <p:cNvSpPr/>
          <p:nvPr/>
        </p:nvSpPr>
        <p:spPr>
          <a:xfrm>
            <a:off x="3783657" y="2606040"/>
            <a:ext cx="7315200" cy="9525"/>
          </a:xfrm>
          <a:prstGeom prst="rect">
            <a:avLst/>
          </a:prstGeom>
          <a:solidFill>
            <a:srgbClr val="E3E3E3"/>
          </a:solidFill>
          <a:ln w="9525">
            <a:solidFill>
              <a:srgbClr val="E3E3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9"/>
          <p:cNvSpPr/>
          <p:nvPr/>
        </p:nvSpPr>
        <p:spPr>
          <a:xfrm>
            <a:off x="566928" y="3383280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Flighting</a:t>
            </a:r>
            <a:endParaRPr lang="en-US" sz="2000" dirty="0"/>
          </a:p>
        </p:txBody>
      </p:sp>
      <p:sp>
        <p:nvSpPr>
          <p:cNvPr id="20" name="Text 20"/>
          <p:cNvSpPr/>
          <p:nvPr/>
        </p:nvSpPr>
        <p:spPr>
          <a:xfrm>
            <a:off x="566928" y="3703320"/>
            <a:ext cx="304168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8000"/>
              </a:lnSpc>
            </a:pPr>
            <a:r>
              <a:rPr lang="en-US" sz="14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Concentrated bursts with dark periods in between. Stretch the budget</a:t>
            </a:r>
            <a:endParaRPr lang="en-US" sz="1400" dirty="0"/>
          </a:p>
        </p:txBody>
      </p:sp>
      <p:sp>
        <p:nvSpPr>
          <p:cNvPr id="21" name="Text 21"/>
          <p:cNvSpPr/>
          <p:nvPr/>
        </p:nvSpPr>
        <p:spPr>
          <a:xfrm>
            <a:off x="3792801" y="3776472"/>
            <a:ext cx="591312" cy="246888"/>
          </a:xfrm>
          <a:prstGeom prst="rect">
            <a:avLst/>
          </a:prstGeom>
          <a:solidFill>
            <a:srgbClr val="8F8F8F"/>
          </a:solidFill>
          <a:ln w="9525">
            <a:solidFill>
              <a:srgbClr val="8F8F8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2"/>
          <p:cNvSpPr/>
          <p:nvPr/>
        </p:nvSpPr>
        <p:spPr>
          <a:xfrm>
            <a:off x="4402401" y="3694176"/>
            <a:ext cx="591312" cy="329184"/>
          </a:xfrm>
          <a:prstGeom prst="rect">
            <a:avLst/>
          </a:prstGeom>
          <a:solidFill>
            <a:srgbClr val="8F8F8F"/>
          </a:solidFill>
          <a:ln w="9525">
            <a:solidFill>
              <a:srgbClr val="8F8F8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3"/>
          <p:cNvSpPr/>
          <p:nvPr/>
        </p:nvSpPr>
        <p:spPr>
          <a:xfrm>
            <a:off x="5012001" y="3858768"/>
            <a:ext cx="591312" cy="164592"/>
          </a:xfrm>
          <a:prstGeom prst="rect">
            <a:avLst/>
          </a:prstGeom>
          <a:solidFill>
            <a:srgbClr val="8F8F8F"/>
          </a:solidFill>
          <a:ln w="9525">
            <a:solidFill>
              <a:srgbClr val="8F8F8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4"/>
          <p:cNvSpPr/>
          <p:nvPr/>
        </p:nvSpPr>
        <p:spPr>
          <a:xfrm>
            <a:off x="7450401" y="3858768"/>
            <a:ext cx="591312" cy="164592"/>
          </a:xfrm>
          <a:prstGeom prst="rect">
            <a:avLst/>
          </a:prstGeom>
          <a:solidFill>
            <a:srgbClr val="8F8F8F"/>
          </a:solidFill>
          <a:ln w="9525">
            <a:solidFill>
              <a:srgbClr val="8F8F8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5"/>
          <p:cNvSpPr/>
          <p:nvPr/>
        </p:nvSpPr>
        <p:spPr>
          <a:xfrm>
            <a:off x="8060001" y="3694176"/>
            <a:ext cx="591312" cy="329184"/>
          </a:xfrm>
          <a:prstGeom prst="rect">
            <a:avLst/>
          </a:prstGeom>
          <a:solidFill>
            <a:srgbClr val="8F8F8F"/>
          </a:solidFill>
          <a:ln w="9525">
            <a:solidFill>
              <a:srgbClr val="8F8F8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6"/>
          <p:cNvSpPr/>
          <p:nvPr/>
        </p:nvSpPr>
        <p:spPr>
          <a:xfrm>
            <a:off x="8669601" y="3776472"/>
            <a:ext cx="591312" cy="246888"/>
          </a:xfrm>
          <a:prstGeom prst="rect">
            <a:avLst/>
          </a:prstGeom>
          <a:solidFill>
            <a:srgbClr val="8F8F8F"/>
          </a:solidFill>
          <a:ln w="9525">
            <a:solidFill>
              <a:srgbClr val="8F8F8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7"/>
          <p:cNvSpPr/>
          <p:nvPr/>
        </p:nvSpPr>
        <p:spPr>
          <a:xfrm>
            <a:off x="10498401" y="3776472"/>
            <a:ext cx="591312" cy="246888"/>
          </a:xfrm>
          <a:prstGeom prst="rect">
            <a:avLst/>
          </a:prstGeom>
          <a:solidFill>
            <a:srgbClr val="8F8F8F"/>
          </a:solidFill>
          <a:ln w="9525">
            <a:solidFill>
              <a:srgbClr val="8F8F8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8"/>
          <p:cNvSpPr/>
          <p:nvPr/>
        </p:nvSpPr>
        <p:spPr>
          <a:xfrm>
            <a:off x="3783657" y="4023360"/>
            <a:ext cx="7315200" cy="9525"/>
          </a:xfrm>
          <a:prstGeom prst="rect">
            <a:avLst/>
          </a:prstGeom>
          <a:solidFill>
            <a:srgbClr val="E3E3E3"/>
          </a:solidFill>
          <a:ln w="9525">
            <a:solidFill>
              <a:srgbClr val="E3E3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9"/>
          <p:cNvSpPr/>
          <p:nvPr/>
        </p:nvSpPr>
        <p:spPr>
          <a:xfrm>
            <a:off x="566928" y="4800600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Pulsing</a:t>
            </a:r>
            <a:endParaRPr lang="en-US" sz="2000" dirty="0"/>
          </a:p>
        </p:txBody>
      </p:sp>
      <p:sp>
        <p:nvSpPr>
          <p:cNvPr id="30" name="Text 30"/>
          <p:cNvSpPr/>
          <p:nvPr/>
        </p:nvSpPr>
        <p:spPr>
          <a:xfrm>
            <a:off x="566927" y="5120640"/>
            <a:ext cx="2682457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4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continuous base with heavy-ups at the moments that matter.</a:t>
            </a:r>
            <a:endParaRPr lang="en-US" sz="1400" dirty="0"/>
          </a:p>
        </p:txBody>
      </p:sp>
      <p:sp>
        <p:nvSpPr>
          <p:cNvPr id="31" name="Text 31"/>
          <p:cNvSpPr/>
          <p:nvPr/>
        </p:nvSpPr>
        <p:spPr>
          <a:xfrm>
            <a:off x="3792801" y="5358384"/>
            <a:ext cx="591312" cy="82296"/>
          </a:xfrm>
          <a:prstGeom prst="rect">
            <a:avLst/>
          </a:prstGeom>
          <a:solidFill>
            <a:srgbClr val="9B0000"/>
          </a:solidFill>
          <a:ln w="9525">
            <a:solidFill>
              <a:srgbClr val="9B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2"/>
          <p:cNvSpPr/>
          <p:nvPr/>
        </p:nvSpPr>
        <p:spPr>
          <a:xfrm>
            <a:off x="4402401" y="5276088"/>
            <a:ext cx="591312" cy="164592"/>
          </a:xfrm>
          <a:prstGeom prst="rect">
            <a:avLst/>
          </a:prstGeom>
          <a:solidFill>
            <a:srgbClr val="9B0000"/>
          </a:solidFill>
          <a:ln w="9525">
            <a:solidFill>
              <a:srgbClr val="9B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3"/>
          <p:cNvSpPr/>
          <p:nvPr/>
        </p:nvSpPr>
        <p:spPr>
          <a:xfrm>
            <a:off x="5012001" y="5111496"/>
            <a:ext cx="591312" cy="329184"/>
          </a:xfrm>
          <a:prstGeom prst="rect">
            <a:avLst/>
          </a:prstGeom>
          <a:solidFill>
            <a:srgbClr val="9B0000"/>
          </a:solidFill>
          <a:ln w="9525">
            <a:solidFill>
              <a:srgbClr val="9B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4"/>
          <p:cNvSpPr/>
          <p:nvPr/>
        </p:nvSpPr>
        <p:spPr>
          <a:xfrm>
            <a:off x="5621601" y="5193792"/>
            <a:ext cx="591312" cy="246888"/>
          </a:xfrm>
          <a:prstGeom prst="rect">
            <a:avLst/>
          </a:prstGeom>
          <a:solidFill>
            <a:srgbClr val="9B0000"/>
          </a:solidFill>
          <a:ln w="9525">
            <a:solidFill>
              <a:srgbClr val="9B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5"/>
          <p:cNvSpPr/>
          <p:nvPr/>
        </p:nvSpPr>
        <p:spPr>
          <a:xfrm>
            <a:off x="6231201" y="5358384"/>
            <a:ext cx="591312" cy="82296"/>
          </a:xfrm>
          <a:prstGeom prst="rect">
            <a:avLst/>
          </a:prstGeom>
          <a:solidFill>
            <a:srgbClr val="9B0000"/>
          </a:solidFill>
          <a:ln w="9525">
            <a:solidFill>
              <a:srgbClr val="9B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6"/>
          <p:cNvSpPr/>
          <p:nvPr/>
        </p:nvSpPr>
        <p:spPr>
          <a:xfrm>
            <a:off x="6840801" y="5358384"/>
            <a:ext cx="591312" cy="82296"/>
          </a:xfrm>
          <a:prstGeom prst="rect">
            <a:avLst/>
          </a:prstGeom>
          <a:solidFill>
            <a:srgbClr val="9B0000"/>
          </a:solidFill>
          <a:ln w="9525">
            <a:solidFill>
              <a:srgbClr val="9B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7"/>
          <p:cNvSpPr/>
          <p:nvPr/>
        </p:nvSpPr>
        <p:spPr>
          <a:xfrm>
            <a:off x="7450401" y="5193792"/>
            <a:ext cx="591312" cy="246888"/>
          </a:xfrm>
          <a:prstGeom prst="rect">
            <a:avLst/>
          </a:prstGeom>
          <a:solidFill>
            <a:srgbClr val="9B0000"/>
          </a:solidFill>
          <a:ln w="9525">
            <a:solidFill>
              <a:srgbClr val="9B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38"/>
          <p:cNvSpPr/>
          <p:nvPr/>
        </p:nvSpPr>
        <p:spPr>
          <a:xfrm>
            <a:off x="8060001" y="5358384"/>
            <a:ext cx="591312" cy="82296"/>
          </a:xfrm>
          <a:prstGeom prst="rect">
            <a:avLst/>
          </a:prstGeom>
          <a:solidFill>
            <a:srgbClr val="9B0000"/>
          </a:solidFill>
          <a:ln w="9525">
            <a:solidFill>
              <a:srgbClr val="9B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39"/>
          <p:cNvSpPr/>
          <p:nvPr/>
        </p:nvSpPr>
        <p:spPr>
          <a:xfrm>
            <a:off x="8669601" y="5276088"/>
            <a:ext cx="591312" cy="164592"/>
          </a:xfrm>
          <a:prstGeom prst="rect">
            <a:avLst/>
          </a:prstGeom>
          <a:solidFill>
            <a:srgbClr val="9B0000"/>
          </a:solidFill>
          <a:ln w="9525">
            <a:solidFill>
              <a:srgbClr val="9B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40"/>
          <p:cNvSpPr/>
          <p:nvPr/>
        </p:nvSpPr>
        <p:spPr>
          <a:xfrm>
            <a:off x="9279201" y="5193792"/>
            <a:ext cx="591312" cy="246888"/>
          </a:xfrm>
          <a:prstGeom prst="rect">
            <a:avLst/>
          </a:prstGeom>
          <a:solidFill>
            <a:srgbClr val="9B0000"/>
          </a:solidFill>
          <a:ln w="9525">
            <a:solidFill>
              <a:srgbClr val="9B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41"/>
          <p:cNvSpPr/>
          <p:nvPr/>
        </p:nvSpPr>
        <p:spPr>
          <a:xfrm>
            <a:off x="9888801" y="5111496"/>
            <a:ext cx="591312" cy="329184"/>
          </a:xfrm>
          <a:prstGeom prst="rect">
            <a:avLst/>
          </a:prstGeom>
          <a:solidFill>
            <a:srgbClr val="9B0000"/>
          </a:solidFill>
          <a:ln w="9525">
            <a:solidFill>
              <a:srgbClr val="9B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Text 42"/>
          <p:cNvSpPr/>
          <p:nvPr/>
        </p:nvSpPr>
        <p:spPr>
          <a:xfrm>
            <a:off x="10498401" y="5276088"/>
            <a:ext cx="591312" cy="164592"/>
          </a:xfrm>
          <a:prstGeom prst="rect">
            <a:avLst/>
          </a:prstGeom>
          <a:solidFill>
            <a:srgbClr val="9B0000"/>
          </a:solidFill>
          <a:ln w="9525">
            <a:solidFill>
              <a:srgbClr val="9B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43"/>
          <p:cNvSpPr/>
          <p:nvPr/>
        </p:nvSpPr>
        <p:spPr>
          <a:xfrm>
            <a:off x="3783657" y="5440680"/>
            <a:ext cx="7315200" cy="9525"/>
          </a:xfrm>
          <a:prstGeom prst="rect">
            <a:avLst/>
          </a:prstGeom>
          <a:solidFill>
            <a:srgbClr val="E3E3E3"/>
          </a:solidFill>
          <a:ln w="9525">
            <a:solidFill>
              <a:srgbClr val="E3E3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 44"/>
          <p:cNvSpPr/>
          <p:nvPr/>
        </p:nvSpPr>
        <p:spPr>
          <a:xfrm>
            <a:off x="3783657" y="5623560"/>
            <a:ext cx="7315200" cy="9525"/>
          </a:xfrm>
          <a:prstGeom prst="rect">
            <a:avLst/>
          </a:prstGeom>
          <a:solidFill>
            <a:srgbClr val="B3B3B3"/>
          </a:solidFill>
          <a:ln w="9525">
            <a:solidFill>
              <a:srgbClr val="B3B3B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Text 45"/>
          <p:cNvSpPr/>
          <p:nvPr/>
        </p:nvSpPr>
        <p:spPr>
          <a:xfrm>
            <a:off x="3783657" y="5715000"/>
            <a:ext cx="60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</a:t>
            </a:r>
            <a:endParaRPr lang="en-US" sz="1200" dirty="0"/>
          </a:p>
        </p:txBody>
      </p:sp>
      <p:sp>
        <p:nvSpPr>
          <p:cNvPr id="46" name="Text 46"/>
          <p:cNvSpPr/>
          <p:nvPr/>
        </p:nvSpPr>
        <p:spPr>
          <a:xfrm>
            <a:off x="4393257" y="5715000"/>
            <a:ext cx="60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Feb</a:t>
            </a:r>
            <a:endParaRPr lang="en-US" sz="1200" dirty="0"/>
          </a:p>
        </p:txBody>
      </p:sp>
      <p:sp>
        <p:nvSpPr>
          <p:cNvPr id="47" name="Text 47"/>
          <p:cNvSpPr/>
          <p:nvPr/>
        </p:nvSpPr>
        <p:spPr>
          <a:xfrm>
            <a:off x="5002857" y="5715000"/>
            <a:ext cx="60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</a:t>
            </a:r>
            <a:endParaRPr lang="en-US" sz="1200" dirty="0"/>
          </a:p>
        </p:txBody>
      </p:sp>
      <p:sp>
        <p:nvSpPr>
          <p:cNvPr id="48" name="Text 48"/>
          <p:cNvSpPr/>
          <p:nvPr/>
        </p:nvSpPr>
        <p:spPr>
          <a:xfrm>
            <a:off x="5612457" y="5715000"/>
            <a:ext cx="60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Apr</a:t>
            </a:r>
            <a:endParaRPr lang="en-US" sz="1200" dirty="0"/>
          </a:p>
        </p:txBody>
      </p:sp>
      <p:sp>
        <p:nvSpPr>
          <p:cNvPr id="49" name="Text 49"/>
          <p:cNvSpPr/>
          <p:nvPr/>
        </p:nvSpPr>
        <p:spPr>
          <a:xfrm>
            <a:off x="6222057" y="5715000"/>
            <a:ext cx="60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</a:t>
            </a:r>
            <a:endParaRPr lang="en-US" sz="1200" dirty="0"/>
          </a:p>
        </p:txBody>
      </p:sp>
      <p:sp>
        <p:nvSpPr>
          <p:cNvPr id="50" name="Text 50"/>
          <p:cNvSpPr/>
          <p:nvPr/>
        </p:nvSpPr>
        <p:spPr>
          <a:xfrm>
            <a:off x="6831657" y="5715000"/>
            <a:ext cx="60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Jun</a:t>
            </a:r>
            <a:endParaRPr lang="en-US" sz="1200" dirty="0"/>
          </a:p>
        </p:txBody>
      </p:sp>
      <p:sp>
        <p:nvSpPr>
          <p:cNvPr id="51" name="Text 51"/>
          <p:cNvSpPr/>
          <p:nvPr/>
        </p:nvSpPr>
        <p:spPr>
          <a:xfrm>
            <a:off x="7441257" y="5715000"/>
            <a:ext cx="60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Jul</a:t>
            </a:r>
            <a:endParaRPr lang="en-US" sz="1200" dirty="0"/>
          </a:p>
        </p:txBody>
      </p:sp>
      <p:sp>
        <p:nvSpPr>
          <p:cNvPr id="52" name="Text 52"/>
          <p:cNvSpPr/>
          <p:nvPr/>
        </p:nvSpPr>
        <p:spPr>
          <a:xfrm>
            <a:off x="8050857" y="5715000"/>
            <a:ext cx="60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Aug</a:t>
            </a:r>
            <a:endParaRPr lang="en-US" sz="1200" dirty="0"/>
          </a:p>
        </p:txBody>
      </p:sp>
      <p:sp>
        <p:nvSpPr>
          <p:cNvPr id="53" name="Text 53"/>
          <p:cNvSpPr/>
          <p:nvPr/>
        </p:nvSpPr>
        <p:spPr>
          <a:xfrm>
            <a:off x="8660457" y="5715000"/>
            <a:ext cx="60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Sep</a:t>
            </a:r>
            <a:endParaRPr lang="en-US" sz="1200" dirty="0"/>
          </a:p>
        </p:txBody>
      </p:sp>
      <p:sp>
        <p:nvSpPr>
          <p:cNvPr id="54" name="Text 54"/>
          <p:cNvSpPr/>
          <p:nvPr/>
        </p:nvSpPr>
        <p:spPr>
          <a:xfrm>
            <a:off x="9270057" y="5715000"/>
            <a:ext cx="60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Oct</a:t>
            </a:r>
            <a:endParaRPr lang="en-US" sz="1200" dirty="0"/>
          </a:p>
        </p:txBody>
      </p:sp>
      <p:sp>
        <p:nvSpPr>
          <p:cNvPr id="55" name="Text 55"/>
          <p:cNvSpPr/>
          <p:nvPr/>
        </p:nvSpPr>
        <p:spPr>
          <a:xfrm>
            <a:off x="9879657" y="5715000"/>
            <a:ext cx="60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Nov</a:t>
            </a:r>
            <a:endParaRPr lang="en-US" sz="1200" dirty="0"/>
          </a:p>
        </p:txBody>
      </p:sp>
      <p:sp>
        <p:nvSpPr>
          <p:cNvPr id="56" name="Text 56"/>
          <p:cNvSpPr/>
          <p:nvPr/>
        </p:nvSpPr>
        <p:spPr>
          <a:xfrm>
            <a:off x="10489257" y="5715000"/>
            <a:ext cx="60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</a:t>
            </a:r>
            <a:endParaRPr lang="en-US" sz="1200" dirty="0"/>
          </a:p>
        </p:txBody>
      </p:sp>
      <p:sp>
        <p:nvSpPr>
          <p:cNvPr id="57" name="Text F"/>
          <p:cNvSpPr/>
          <p:nvPr/>
        </p:nvSpPr>
        <p:spPr>
          <a:xfrm>
            <a:off x="566928" y="6528816"/>
            <a:ext cx="5943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kern="0" spc="2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J345 · PRINCIPLES &amp; PRACTICE OF STRATEGIC COMMUNICATION</a:t>
            </a:r>
            <a:endParaRPr lang="en-US" sz="750" dirty="0"/>
          </a:p>
        </p:txBody>
      </p:sp>
      <p:sp>
        <p:nvSpPr>
          <p:cNvPr id="58" name="Text N"/>
          <p:cNvSpPr/>
          <p:nvPr/>
        </p:nvSpPr>
        <p:spPr>
          <a:xfrm>
            <a:off x="11277295" y="6528816"/>
            <a:ext cx="365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4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36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48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72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84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96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108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132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24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36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48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72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4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4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4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24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4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36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4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48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4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4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72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4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84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4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96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4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108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4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4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132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4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ENVIRONMENT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56692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16"/>
              </a:lnSpc>
              <a:buNone/>
            </a:pPr>
            <a:r>
              <a:rPr lang="en-US" sz="29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media environment shapes the message</a:t>
            </a:r>
            <a:endParaRPr lang="en-US" sz="2900" dirty="0"/>
          </a:p>
        </p:txBody>
      </p:sp>
      <p:sp>
        <p:nvSpPr>
          <p:cNvPr id="4" name="Text 4"/>
          <p:cNvSpPr/>
          <p:nvPr/>
        </p:nvSpPr>
        <p:spPr>
          <a:xfrm>
            <a:off x="566928" y="1874520"/>
            <a:ext cx="6035040" cy="109728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5"/>
          <p:cNvSpPr/>
          <p:nvPr/>
        </p:nvSpPr>
        <p:spPr>
          <a:xfrm>
            <a:off x="841248" y="205740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Content context</a:t>
            </a:r>
            <a:endParaRPr lang="en-US" sz="1800" dirty="0"/>
          </a:p>
        </p:txBody>
      </p:sp>
      <p:sp>
        <p:nvSpPr>
          <p:cNvPr id="6" name="Text 6"/>
          <p:cNvSpPr/>
          <p:nvPr/>
        </p:nvSpPr>
        <p:spPr>
          <a:xfrm>
            <a:off x="841248" y="2377440"/>
            <a:ext cx="5486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Compatibility between the vehicle's content and the product. </a:t>
            </a:r>
            <a:endParaRPr lang="en-US" sz="1600" dirty="0"/>
          </a:p>
        </p:txBody>
      </p:sp>
      <p:sp>
        <p:nvSpPr>
          <p:cNvPr id="7" name="Text 7"/>
          <p:cNvSpPr/>
          <p:nvPr/>
        </p:nvSpPr>
        <p:spPr>
          <a:xfrm>
            <a:off x="566928" y="3063240"/>
            <a:ext cx="6035040" cy="109728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8"/>
          <p:cNvSpPr/>
          <p:nvPr/>
        </p:nvSpPr>
        <p:spPr>
          <a:xfrm>
            <a:off x="841248" y="324612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Media clutter</a:t>
            </a:r>
            <a:endParaRPr lang="en-US" sz="1800" dirty="0"/>
          </a:p>
        </p:txBody>
      </p:sp>
      <p:sp>
        <p:nvSpPr>
          <p:cNvPr id="9" name="Text 9"/>
          <p:cNvSpPr/>
          <p:nvPr/>
        </p:nvSpPr>
        <p:spPr>
          <a:xfrm>
            <a:off x="841248" y="3566160"/>
            <a:ext cx="5486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Other commercial messages compete for the same moment.</a:t>
            </a:r>
            <a:endParaRPr lang="en-US" sz="1600" dirty="0"/>
          </a:p>
        </p:txBody>
      </p:sp>
      <p:sp>
        <p:nvSpPr>
          <p:cNvPr id="10" name="Text 10"/>
          <p:cNvSpPr/>
          <p:nvPr/>
        </p:nvSpPr>
        <p:spPr>
          <a:xfrm>
            <a:off x="566928" y="4251960"/>
            <a:ext cx="6035040" cy="109728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11"/>
          <p:cNvSpPr/>
          <p:nvPr/>
        </p:nvSpPr>
        <p:spPr>
          <a:xfrm>
            <a:off x="841248" y="443484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Share of voice</a:t>
            </a:r>
            <a:endParaRPr lang="en-US" sz="1800" dirty="0"/>
          </a:p>
        </p:txBody>
      </p:sp>
      <p:sp>
        <p:nvSpPr>
          <p:cNvPr id="12" name="Text 12"/>
          <p:cNvSpPr/>
          <p:nvPr/>
        </p:nvSpPr>
        <p:spPr>
          <a:xfrm>
            <a:off x="841248" y="4754880"/>
            <a:ext cx="5486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presence in a medium relative to other competitors</a:t>
            </a:r>
            <a:endParaRPr lang="en-US" sz="1600" dirty="0"/>
          </a:p>
        </p:txBody>
      </p:sp>
      <p:sp>
        <p:nvSpPr>
          <p:cNvPr id="13" name="Text 13"/>
          <p:cNvSpPr/>
          <p:nvPr/>
        </p:nvSpPr>
        <p:spPr>
          <a:xfrm>
            <a:off x="7315200" y="1874520"/>
            <a:ext cx="4297680" cy="3200400"/>
          </a:xfrm>
          <a:prstGeom prst="roundRect">
            <a:avLst>
              <a:gd name="adj" fmla="val 2045"/>
            </a:avLst>
          </a:prstGeom>
          <a:solidFill>
            <a:srgbClr val="FBEBEB"/>
          </a:solidFill>
          <a:ln w="9525">
            <a:solidFill>
              <a:srgbClr val="FBEB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4"/>
          <p:cNvSpPr/>
          <p:nvPr/>
        </p:nvSpPr>
        <p:spPr>
          <a:xfrm>
            <a:off x="7681595" y="2103120"/>
            <a:ext cx="356552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CLUTTER, MEASURED</a:t>
            </a:r>
            <a:endParaRPr lang="en-US" sz="1200" dirty="0"/>
          </a:p>
        </p:txBody>
      </p:sp>
      <p:sp>
        <p:nvSpPr>
          <p:cNvPr id="15" name="Text 15"/>
          <p:cNvSpPr/>
          <p:nvPr/>
        </p:nvSpPr>
        <p:spPr>
          <a:xfrm>
            <a:off x="7681595" y="2468880"/>
            <a:ext cx="2286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400" b="1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85%</a:t>
            </a:r>
            <a:endParaRPr lang="en-US" sz="4400" dirty="0"/>
          </a:p>
        </p:txBody>
      </p:sp>
      <p:sp>
        <p:nvSpPr>
          <p:cNvPr id="16" name="Text 16"/>
          <p:cNvSpPr/>
          <p:nvPr/>
        </p:nvSpPr>
        <p:spPr>
          <a:xfrm>
            <a:off x="7681595" y="3291840"/>
            <a:ext cx="3565525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8000"/>
              </a:lnSpc>
              <a:spcAft>
                <a:spcPts val="800"/>
              </a:spcAft>
              <a:buNone/>
            </a:pPr>
            <a:r>
              <a:rPr lang="en-US" sz="17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</a:t>
            </a:r>
            <a:r>
              <a:rPr lang="en-US" sz="1700" b="1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digital video ads </a:t>
            </a:r>
            <a:r>
              <a:rPr lang="en-US" sz="17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receive less than 2.5 seconds of attention.</a:t>
            </a:r>
            <a:endParaRPr lang="en-US" sz="1700" dirty="0"/>
          </a:p>
          <a:p>
            <a:pPr marL="0" indent="0" algn="l">
              <a:lnSpc>
                <a:spcPct val="122000"/>
              </a:lnSpc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Roughly 1.5 seconds is enough to encode a memory — but only if the brand's distinctive assets are present.</a:t>
            </a:r>
            <a:endParaRPr lang="en-US" sz="1600" dirty="0"/>
          </a:p>
        </p:txBody>
      </p:sp>
      <p:sp>
        <p:nvSpPr>
          <p:cNvPr id="17" name="Text S"/>
          <p:cNvSpPr/>
          <p:nvPr/>
        </p:nvSpPr>
        <p:spPr>
          <a:xfrm>
            <a:off x="566928" y="6217920"/>
            <a:ext cx="9601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i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VCCP Media with Dr Karen Nelson-Field / Amplified, "Hacking the Attention Economy," May 2025 (UK; TikTok, Instagram and web video)</a:t>
            </a:r>
            <a:endParaRPr lang="en-US" sz="800" dirty="0"/>
          </a:p>
        </p:txBody>
      </p:sp>
      <p:sp>
        <p:nvSpPr>
          <p:cNvPr id="18" name="Text F"/>
          <p:cNvSpPr/>
          <p:nvPr/>
        </p:nvSpPr>
        <p:spPr>
          <a:xfrm>
            <a:off x="566928" y="6528816"/>
            <a:ext cx="5943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kern="0" spc="2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J345 · PRINCIPLES &amp; PRACTICE OF STRATEGIC COMMUNICATION</a:t>
            </a:r>
            <a:endParaRPr lang="en-US" sz="750" dirty="0"/>
          </a:p>
        </p:txBody>
      </p:sp>
      <p:sp>
        <p:nvSpPr>
          <p:cNvPr id="19" name="Text N"/>
          <p:cNvSpPr/>
          <p:nvPr/>
        </p:nvSpPr>
        <p:spPr>
          <a:xfrm>
            <a:off x="11277295" y="6528816"/>
            <a:ext cx="365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4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0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56692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16"/>
              </a:lnSpc>
              <a:buNone/>
            </a:pPr>
            <a:r>
              <a:rPr lang="en-US" sz="29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Staging the media plan</a:t>
            </a:r>
            <a:endParaRPr lang="en-US" sz="2900" dirty="0"/>
          </a:p>
        </p:txBody>
      </p:sp>
      <p:sp>
        <p:nvSpPr>
          <p:cNvPr id="4" name="Text 4"/>
          <p:cNvSpPr/>
          <p:nvPr/>
        </p:nvSpPr>
        <p:spPr>
          <a:xfrm>
            <a:off x="566928" y="1828800"/>
            <a:ext cx="11064240" cy="100584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5"/>
          <p:cNvSpPr/>
          <p:nvPr/>
        </p:nvSpPr>
        <p:spPr>
          <a:xfrm>
            <a:off x="841248" y="1828800"/>
            <a:ext cx="7315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2400" dirty="0"/>
          </a:p>
        </p:txBody>
      </p:sp>
      <p:sp>
        <p:nvSpPr>
          <p:cNvPr id="6" name="Text 6"/>
          <p:cNvSpPr/>
          <p:nvPr/>
        </p:nvSpPr>
        <p:spPr>
          <a:xfrm>
            <a:off x="1664208" y="2011680"/>
            <a:ext cx="9601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 from the plan you already have</a:t>
            </a:r>
            <a:endParaRPr lang="en-US" sz="1800" dirty="0"/>
          </a:p>
        </p:txBody>
      </p:sp>
      <p:sp>
        <p:nvSpPr>
          <p:cNvPr id="7" name="Text 7"/>
          <p:cNvSpPr/>
          <p:nvPr/>
        </p:nvSpPr>
        <p:spPr>
          <a:xfrm>
            <a:off x="1664208" y="2331720"/>
            <a:ext cx="9601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situation analysis and the account strategy are the inputs. Media plan should align with them.</a:t>
            </a:r>
            <a:endParaRPr lang="en-US" sz="1600" dirty="0"/>
          </a:p>
        </p:txBody>
      </p:sp>
      <p:sp>
        <p:nvSpPr>
          <p:cNvPr id="8" name="Text 8"/>
          <p:cNvSpPr/>
          <p:nvPr/>
        </p:nvSpPr>
        <p:spPr>
          <a:xfrm>
            <a:off x="566928" y="2926080"/>
            <a:ext cx="11064240" cy="100584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9"/>
          <p:cNvSpPr/>
          <p:nvPr/>
        </p:nvSpPr>
        <p:spPr>
          <a:xfrm>
            <a:off x="841248" y="2926080"/>
            <a:ext cx="7315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2400" dirty="0"/>
          </a:p>
        </p:txBody>
      </p:sp>
      <p:sp>
        <p:nvSpPr>
          <p:cNvPr id="10" name="Text 10"/>
          <p:cNvSpPr/>
          <p:nvPr/>
        </p:nvSpPr>
        <p:spPr>
          <a:xfrm>
            <a:off x="1664208" y="3108960"/>
            <a:ext cx="9601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Set media objectives</a:t>
            </a:r>
            <a:endParaRPr lang="en-US" sz="1800" dirty="0"/>
          </a:p>
        </p:txBody>
      </p:sp>
      <p:sp>
        <p:nvSpPr>
          <p:cNvPr id="11" name="Text 11"/>
          <p:cNvSpPr/>
          <p:nvPr/>
        </p:nvSpPr>
        <p:spPr>
          <a:xfrm>
            <a:off x="1664208" y="3429000"/>
            <a:ext cx="9601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must the media achieve? Stated in audience, geography, timing and duration terms.</a:t>
            </a:r>
            <a:endParaRPr lang="en-US" sz="1600" dirty="0"/>
          </a:p>
        </p:txBody>
      </p:sp>
      <p:sp>
        <p:nvSpPr>
          <p:cNvPr id="12" name="Text 12"/>
          <p:cNvSpPr/>
          <p:nvPr/>
        </p:nvSpPr>
        <p:spPr>
          <a:xfrm>
            <a:off x="566928" y="4023360"/>
            <a:ext cx="11064240" cy="100584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3"/>
          <p:cNvSpPr/>
          <p:nvPr/>
        </p:nvSpPr>
        <p:spPr>
          <a:xfrm>
            <a:off x="841248" y="4023360"/>
            <a:ext cx="7315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2400" dirty="0"/>
          </a:p>
        </p:txBody>
      </p:sp>
      <p:sp>
        <p:nvSpPr>
          <p:cNvPr id="14" name="Text 14"/>
          <p:cNvSpPr/>
          <p:nvPr/>
        </p:nvSpPr>
        <p:spPr>
          <a:xfrm>
            <a:off x="1664208" y="4206240"/>
            <a:ext cx="9601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Choose a media strategy</a:t>
            </a:r>
            <a:endParaRPr lang="en-US" sz="1800" dirty="0"/>
          </a:p>
        </p:txBody>
      </p:sp>
      <p:sp>
        <p:nvSpPr>
          <p:cNvPr id="15" name="Text 15"/>
          <p:cNvSpPr/>
          <p:nvPr/>
        </p:nvSpPr>
        <p:spPr>
          <a:xfrm>
            <a:off x="1664208" y="4526280"/>
            <a:ext cx="9601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Media selection — finding the vehicles that deliver the target at the aperture you identified.</a:t>
            </a:r>
            <a:endParaRPr lang="en-US" sz="1600" dirty="0"/>
          </a:p>
        </p:txBody>
      </p:sp>
      <p:sp>
        <p:nvSpPr>
          <p:cNvPr id="16" name="Text 16"/>
          <p:cNvSpPr/>
          <p:nvPr/>
        </p:nvSpPr>
        <p:spPr>
          <a:xfrm>
            <a:off x="566928" y="5120640"/>
            <a:ext cx="11064240" cy="100584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7"/>
          <p:cNvSpPr/>
          <p:nvPr/>
        </p:nvSpPr>
        <p:spPr>
          <a:xfrm>
            <a:off x="841248" y="5120640"/>
            <a:ext cx="7315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2400" dirty="0"/>
          </a:p>
        </p:txBody>
      </p:sp>
      <p:sp>
        <p:nvSpPr>
          <p:cNvPr id="18" name="Text 18"/>
          <p:cNvSpPr/>
          <p:nvPr/>
        </p:nvSpPr>
        <p:spPr>
          <a:xfrm>
            <a:off x="1664208" y="5303520"/>
            <a:ext cx="9601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the flow chart</a:t>
            </a:r>
            <a:endParaRPr lang="en-US" sz="1800" dirty="0"/>
          </a:p>
        </p:txBody>
      </p:sp>
      <p:sp>
        <p:nvSpPr>
          <p:cNvPr id="19" name="Text 19"/>
          <p:cNvSpPr/>
          <p:nvPr/>
        </p:nvSpPr>
        <p:spPr>
          <a:xfrm>
            <a:off x="1664208" y="5623560"/>
            <a:ext cx="9601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Scheduling and month-by-month budget allocation. The flow chart is the plan made visible.</a:t>
            </a:r>
            <a:endParaRPr lang="en-US" sz="1600" dirty="0"/>
          </a:p>
        </p:txBody>
      </p:sp>
      <p:sp>
        <p:nvSpPr>
          <p:cNvPr id="20" name="Text F"/>
          <p:cNvSpPr/>
          <p:nvPr/>
        </p:nvSpPr>
        <p:spPr>
          <a:xfrm>
            <a:off x="566928" y="6528816"/>
            <a:ext cx="5943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kern="0" spc="2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J345 · PRINCIPLES &amp; PRACTICE OF STRATEGIC COMMUNICATION</a:t>
            </a:r>
            <a:endParaRPr lang="en-US" sz="750" dirty="0"/>
          </a:p>
        </p:txBody>
      </p:sp>
      <p:sp>
        <p:nvSpPr>
          <p:cNvPr id="21" name="Text N"/>
          <p:cNvSpPr/>
          <p:nvPr/>
        </p:nvSpPr>
        <p:spPr>
          <a:xfrm>
            <a:off x="11277295" y="6528816"/>
            <a:ext cx="365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12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56692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16"/>
              </a:lnSpc>
              <a:buNone/>
            </a:pPr>
            <a:r>
              <a:rPr lang="en-US" sz="29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flow chart is the plan</a:t>
            </a:r>
            <a:endParaRPr lang="en-US" sz="2900" dirty="0"/>
          </a:p>
        </p:txBody>
      </p:sp>
      <p:sp>
        <p:nvSpPr>
          <p:cNvPr id="4" name="Text 4"/>
          <p:cNvSpPr/>
          <p:nvPr/>
        </p:nvSpPr>
        <p:spPr>
          <a:xfrm>
            <a:off x="566928" y="178308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2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MEDIUM</a:t>
            </a:r>
            <a:endParaRPr lang="en-US" sz="1100" dirty="0"/>
          </a:p>
        </p:txBody>
      </p:sp>
      <p:sp>
        <p:nvSpPr>
          <p:cNvPr id="5" name="Text 5"/>
          <p:cNvSpPr/>
          <p:nvPr/>
        </p:nvSpPr>
        <p:spPr>
          <a:xfrm>
            <a:off x="2944368" y="1783080"/>
            <a:ext cx="701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</a:t>
            </a:r>
            <a:endParaRPr lang="en-US" sz="1200" dirty="0"/>
          </a:p>
        </p:txBody>
      </p:sp>
      <p:sp>
        <p:nvSpPr>
          <p:cNvPr id="6" name="Text 6"/>
          <p:cNvSpPr/>
          <p:nvPr/>
        </p:nvSpPr>
        <p:spPr>
          <a:xfrm>
            <a:off x="3645408" y="1783080"/>
            <a:ext cx="701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</a:t>
            </a:r>
            <a:endParaRPr lang="en-US" sz="1200" dirty="0"/>
          </a:p>
        </p:txBody>
      </p:sp>
      <p:sp>
        <p:nvSpPr>
          <p:cNvPr id="7" name="Text 7"/>
          <p:cNvSpPr/>
          <p:nvPr/>
        </p:nvSpPr>
        <p:spPr>
          <a:xfrm>
            <a:off x="4346448" y="1783080"/>
            <a:ext cx="701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</a:t>
            </a:r>
            <a:endParaRPr lang="en-US" sz="1200" dirty="0"/>
          </a:p>
        </p:txBody>
      </p:sp>
      <p:sp>
        <p:nvSpPr>
          <p:cNvPr id="8" name="Text 8"/>
          <p:cNvSpPr/>
          <p:nvPr/>
        </p:nvSpPr>
        <p:spPr>
          <a:xfrm>
            <a:off x="5047488" y="1783080"/>
            <a:ext cx="701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1200" dirty="0"/>
          </a:p>
        </p:txBody>
      </p:sp>
      <p:sp>
        <p:nvSpPr>
          <p:cNvPr id="9" name="Text 9"/>
          <p:cNvSpPr/>
          <p:nvPr/>
        </p:nvSpPr>
        <p:spPr>
          <a:xfrm>
            <a:off x="5748528" y="1783080"/>
            <a:ext cx="701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</a:t>
            </a:r>
            <a:endParaRPr lang="en-US" sz="1200" dirty="0"/>
          </a:p>
        </p:txBody>
      </p:sp>
      <p:sp>
        <p:nvSpPr>
          <p:cNvPr id="10" name="Text 10"/>
          <p:cNvSpPr/>
          <p:nvPr/>
        </p:nvSpPr>
        <p:spPr>
          <a:xfrm>
            <a:off x="6449568" y="1783080"/>
            <a:ext cx="701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</a:t>
            </a:r>
            <a:endParaRPr lang="en-US" sz="1200" dirty="0"/>
          </a:p>
        </p:txBody>
      </p:sp>
      <p:sp>
        <p:nvSpPr>
          <p:cNvPr id="11" name="Text 11"/>
          <p:cNvSpPr/>
          <p:nvPr/>
        </p:nvSpPr>
        <p:spPr>
          <a:xfrm>
            <a:off x="7150608" y="1783080"/>
            <a:ext cx="701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</a:t>
            </a:r>
            <a:endParaRPr lang="en-US" sz="1200" dirty="0"/>
          </a:p>
        </p:txBody>
      </p:sp>
      <p:sp>
        <p:nvSpPr>
          <p:cNvPr id="12" name="Text 12"/>
          <p:cNvSpPr/>
          <p:nvPr/>
        </p:nvSpPr>
        <p:spPr>
          <a:xfrm>
            <a:off x="7851648" y="1783080"/>
            <a:ext cx="701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1200" dirty="0"/>
          </a:p>
        </p:txBody>
      </p:sp>
      <p:sp>
        <p:nvSpPr>
          <p:cNvPr id="13" name="Text 13"/>
          <p:cNvSpPr/>
          <p:nvPr/>
        </p:nvSpPr>
        <p:spPr>
          <a:xfrm>
            <a:off x="8552688" y="1783080"/>
            <a:ext cx="701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</a:t>
            </a:r>
            <a:endParaRPr lang="en-US" sz="1200" dirty="0"/>
          </a:p>
        </p:txBody>
      </p:sp>
      <p:sp>
        <p:nvSpPr>
          <p:cNvPr id="14" name="Text 14"/>
          <p:cNvSpPr/>
          <p:nvPr/>
        </p:nvSpPr>
        <p:spPr>
          <a:xfrm>
            <a:off x="9253728" y="1783080"/>
            <a:ext cx="701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</a:t>
            </a:r>
            <a:endParaRPr lang="en-US" sz="1200" dirty="0"/>
          </a:p>
        </p:txBody>
      </p:sp>
      <p:sp>
        <p:nvSpPr>
          <p:cNvPr id="15" name="Text 15"/>
          <p:cNvSpPr/>
          <p:nvPr/>
        </p:nvSpPr>
        <p:spPr>
          <a:xfrm>
            <a:off x="9954768" y="1783080"/>
            <a:ext cx="701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</a:t>
            </a:r>
            <a:endParaRPr lang="en-US" sz="1200" dirty="0"/>
          </a:p>
        </p:txBody>
      </p:sp>
      <p:sp>
        <p:nvSpPr>
          <p:cNvPr id="16" name="Text 16"/>
          <p:cNvSpPr/>
          <p:nvPr/>
        </p:nvSpPr>
        <p:spPr>
          <a:xfrm>
            <a:off x="10655808" y="1783080"/>
            <a:ext cx="701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</a:t>
            </a:r>
            <a:endParaRPr lang="en-US" sz="1200" dirty="0"/>
          </a:p>
        </p:txBody>
      </p:sp>
      <p:sp>
        <p:nvSpPr>
          <p:cNvPr id="17" name="Text 17"/>
          <p:cNvSpPr/>
          <p:nvPr/>
        </p:nvSpPr>
        <p:spPr>
          <a:xfrm>
            <a:off x="566928" y="219456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Streaming / CTV</a:t>
            </a:r>
            <a:endParaRPr lang="en-US" sz="1600" dirty="0"/>
          </a:p>
        </p:txBody>
      </p:sp>
      <p:sp>
        <p:nvSpPr>
          <p:cNvPr id="18" name="Text 18"/>
          <p:cNvSpPr/>
          <p:nvPr/>
        </p:nvSpPr>
        <p:spPr>
          <a:xfrm>
            <a:off x="2958084" y="2304288"/>
            <a:ext cx="673608" cy="164592"/>
          </a:xfrm>
          <a:prstGeom prst="rect">
            <a:avLst/>
          </a:prstGeom>
          <a:solidFill>
            <a:srgbClr val="C5050C"/>
          </a:solidFill>
          <a:ln w="9525">
            <a:solidFill>
              <a:srgbClr val="C5050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9"/>
          <p:cNvSpPr/>
          <p:nvPr/>
        </p:nvSpPr>
        <p:spPr>
          <a:xfrm>
            <a:off x="3659124" y="2359152"/>
            <a:ext cx="673608" cy="109728"/>
          </a:xfrm>
          <a:prstGeom prst="rect">
            <a:avLst/>
          </a:prstGeom>
          <a:solidFill>
            <a:srgbClr val="C5050C"/>
          </a:solidFill>
          <a:ln w="9525">
            <a:solidFill>
              <a:srgbClr val="C5050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20"/>
          <p:cNvSpPr/>
          <p:nvPr/>
        </p:nvSpPr>
        <p:spPr>
          <a:xfrm>
            <a:off x="4360164" y="2249424"/>
            <a:ext cx="673608" cy="219456"/>
          </a:xfrm>
          <a:prstGeom prst="rect">
            <a:avLst/>
          </a:prstGeom>
          <a:solidFill>
            <a:srgbClr val="C5050C"/>
          </a:solidFill>
          <a:ln w="9525">
            <a:solidFill>
              <a:srgbClr val="C5050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21"/>
          <p:cNvSpPr/>
          <p:nvPr/>
        </p:nvSpPr>
        <p:spPr>
          <a:xfrm>
            <a:off x="7164324" y="2359152"/>
            <a:ext cx="673608" cy="109728"/>
          </a:xfrm>
          <a:prstGeom prst="rect">
            <a:avLst/>
          </a:prstGeom>
          <a:solidFill>
            <a:srgbClr val="C5050C"/>
          </a:solidFill>
          <a:ln w="9525">
            <a:solidFill>
              <a:srgbClr val="C5050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2"/>
          <p:cNvSpPr/>
          <p:nvPr/>
        </p:nvSpPr>
        <p:spPr>
          <a:xfrm>
            <a:off x="7865364" y="2304288"/>
            <a:ext cx="673608" cy="164592"/>
          </a:xfrm>
          <a:prstGeom prst="rect">
            <a:avLst/>
          </a:prstGeom>
          <a:solidFill>
            <a:srgbClr val="C5050C"/>
          </a:solidFill>
          <a:ln w="9525">
            <a:solidFill>
              <a:srgbClr val="C5050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3"/>
          <p:cNvSpPr/>
          <p:nvPr/>
        </p:nvSpPr>
        <p:spPr>
          <a:xfrm>
            <a:off x="8566404" y="2249424"/>
            <a:ext cx="673608" cy="219456"/>
          </a:xfrm>
          <a:prstGeom prst="rect">
            <a:avLst/>
          </a:prstGeom>
          <a:solidFill>
            <a:srgbClr val="C5050C"/>
          </a:solidFill>
          <a:ln w="9525">
            <a:solidFill>
              <a:srgbClr val="C5050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4"/>
          <p:cNvSpPr/>
          <p:nvPr/>
        </p:nvSpPr>
        <p:spPr>
          <a:xfrm>
            <a:off x="9267444" y="2249424"/>
            <a:ext cx="673608" cy="219456"/>
          </a:xfrm>
          <a:prstGeom prst="rect">
            <a:avLst/>
          </a:prstGeom>
          <a:solidFill>
            <a:srgbClr val="C5050C"/>
          </a:solidFill>
          <a:ln w="9525">
            <a:solidFill>
              <a:srgbClr val="C5050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5"/>
          <p:cNvSpPr/>
          <p:nvPr/>
        </p:nvSpPr>
        <p:spPr>
          <a:xfrm>
            <a:off x="9968484" y="2304288"/>
            <a:ext cx="673608" cy="164592"/>
          </a:xfrm>
          <a:prstGeom prst="rect">
            <a:avLst/>
          </a:prstGeom>
          <a:solidFill>
            <a:srgbClr val="C5050C"/>
          </a:solidFill>
          <a:ln w="9525">
            <a:solidFill>
              <a:srgbClr val="C5050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6"/>
          <p:cNvSpPr/>
          <p:nvPr/>
        </p:nvSpPr>
        <p:spPr>
          <a:xfrm>
            <a:off x="10669524" y="2359152"/>
            <a:ext cx="673608" cy="109728"/>
          </a:xfrm>
          <a:prstGeom prst="rect">
            <a:avLst/>
          </a:prstGeom>
          <a:solidFill>
            <a:srgbClr val="C5050C"/>
          </a:solidFill>
          <a:ln w="9525">
            <a:solidFill>
              <a:srgbClr val="C5050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7"/>
          <p:cNvSpPr/>
          <p:nvPr/>
        </p:nvSpPr>
        <p:spPr>
          <a:xfrm>
            <a:off x="566928" y="278892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Streaming audio</a:t>
            </a:r>
            <a:endParaRPr lang="en-US" sz="1600" dirty="0"/>
          </a:p>
        </p:txBody>
      </p:sp>
      <p:sp>
        <p:nvSpPr>
          <p:cNvPr id="28" name="Text 28"/>
          <p:cNvSpPr/>
          <p:nvPr/>
        </p:nvSpPr>
        <p:spPr>
          <a:xfrm>
            <a:off x="2958084" y="2953512"/>
            <a:ext cx="673608" cy="109728"/>
          </a:xfrm>
          <a:prstGeom prst="rect">
            <a:avLst/>
          </a:prstGeom>
          <a:solidFill>
            <a:srgbClr val="9B0000"/>
          </a:solidFill>
          <a:ln w="9525">
            <a:solidFill>
              <a:srgbClr val="9B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9"/>
          <p:cNvSpPr/>
          <p:nvPr/>
        </p:nvSpPr>
        <p:spPr>
          <a:xfrm>
            <a:off x="3659124" y="3008376"/>
            <a:ext cx="673608" cy="54864"/>
          </a:xfrm>
          <a:prstGeom prst="rect">
            <a:avLst/>
          </a:prstGeom>
          <a:solidFill>
            <a:srgbClr val="9B0000"/>
          </a:solidFill>
          <a:ln w="9525">
            <a:solidFill>
              <a:srgbClr val="9B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30"/>
          <p:cNvSpPr/>
          <p:nvPr/>
        </p:nvSpPr>
        <p:spPr>
          <a:xfrm>
            <a:off x="4360164" y="2953512"/>
            <a:ext cx="673608" cy="109728"/>
          </a:xfrm>
          <a:prstGeom prst="rect">
            <a:avLst/>
          </a:prstGeom>
          <a:solidFill>
            <a:srgbClr val="9B0000"/>
          </a:solidFill>
          <a:ln w="9525">
            <a:solidFill>
              <a:srgbClr val="9B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31"/>
          <p:cNvSpPr/>
          <p:nvPr/>
        </p:nvSpPr>
        <p:spPr>
          <a:xfrm>
            <a:off x="5061204" y="3008376"/>
            <a:ext cx="673608" cy="54864"/>
          </a:xfrm>
          <a:prstGeom prst="rect">
            <a:avLst/>
          </a:prstGeom>
          <a:solidFill>
            <a:srgbClr val="9B0000"/>
          </a:solidFill>
          <a:ln w="9525">
            <a:solidFill>
              <a:srgbClr val="9B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2"/>
          <p:cNvSpPr/>
          <p:nvPr/>
        </p:nvSpPr>
        <p:spPr>
          <a:xfrm>
            <a:off x="5762244" y="3008376"/>
            <a:ext cx="673608" cy="54864"/>
          </a:xfrm>
          <a:prstGeom prst="rect">
            <a:avLst/>
          </a:prstGeom>
          <a:solidFill>
            <a:srgbClr val="9B0000"/>
          </a:solidFill>
          <a:ln w="9525">
            <a:solidFill>
              <a:srgbClr val="9B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3"/>
          <p:cNvSpPr/>
          <p:nvPr/>
        </p:nvSpPr>
        <p:spPr>
          <a:xfrm>
            <a:off x="6463284" y="2953512"/>
            <a:ext cx="673608" cy="109728"/>
          </a:xfrm>
          <a:prstGeom prst="rect">
            <a:avLst/>
          </a:prstGeom>
          <a:solidFill>
            <a:srgbClr val="9B0000"/>
          </a:solidFill>
          <a:ln w="9525">
            <a:solidFill>
              <a:srgbClr val="9B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4"/>
          <p:cNvSpPr/>
          <p:nvPr/>
        </p:nvSpPr>
        <p:spPr>
          <a:xfrm>
            <a:off x="7164324" y="3008376"/>
            <a:ext cx="673608" cy="54864"/>
          </a:xfrm>
          <a:prstGeom prst="rect">
            <a:avLst/>
          </a:prstGeom>
          <a:solidFill>
            <a:srgbClr val="9B0000"/>
          </a:solidFill>
          <a:ln w="9525">
            <a:solidFill>
              <a:srgbClr val="9B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5"/>
          <p:cNvSpPr/>
          <p:nvPr/>
        </p:nvSpPr>
        <p:spPr>
          <a:xfrm>
            <a:off x="7865364" y="2953512"/>
            <a:ext cx="673608" cy="109728"/>
          </a:xfrm>
          <a:prstGeom prst="rect">
            <a:avLst/>
          </a:prstGeom>
          <a:solidFill>
            <a:srgbClr val="9B0000"/>
          </a:solidFill>
          <a:ln w="9525">
            <a:solidFill>
              <a:srgbClr val="9B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6"/>
          <p:cNvSpPr/>
          <p:nvPr/>
        </p:nvSpPr>
        <p:spPr>
          <a:xfrm>
            <a:off x="8566404" y="2898648"/>
            <a:ext cx="673608" cy="164592"/>
          </a:xfrm>
          <a:prstGeom prst="rect">
            <a:avLst/>
          </a:prstGeom>
          <a:solidFill>
            <a:srgbClr val="9B0000"/>
          </a:solidFill>
          <a:ln w="9525">
            <a:solidFill>
              <a:srgbClr val="9B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7"/>
          <p:cNvSpPr/>
          <p:nvPr/>
        </p:nvSpPr>
        <p:spPr>
          <a:xfrm>
            <a:off x="9267444" y="2843784"/>
            <a:ext cx="673608" cy="219456"/>
          </a:xfrm>
          <a:prstGeom prst="rect">
            <a:avLst/>
          </a:prstGeom>
          <a:solidFill>
            <a:srgbClr val="9B0000"/>
          </a:solidFill>
          <a:ln w="9525">
            <a:solidFill>
              <a:srgbClr val="9B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38"/>
          <p:cNvSpPr/>
          <p:nvPr/>
        </p:nvSpPr>
        <p:spPr>
          <a:xfrm>
            <a:off x="9968484" y="2843784"/>
            <a:ext cx="673608" cy="219456"/>
          </a:xfrm>
          <a:prstGeom prst="rect">
            <a:avLst/>
          </a:prstGeom>
          <a:solidFill>
            <a:srgbClr val="9B0000"/>
          </a:solidFill>
          <a:ln w="9525">
            <a:solidFill>
              <a:srgbClr val="9B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39"/>
          <p:cNvSpPr/>
          <p:nvPr/>
        </p:nvSpPr>
        <p:spPr>
          <a:xfrm>
            <a:off x="10669524" y="2898648"/>
            <a:ext cx="673608" cy="164592"/>
          </a:xfrm>
          <a:prstGeom prst="rect">
            <a:avLst/>
          </a:prstGeom>
          <a:solidFill>
            <a:srgbClr val="9B0000"/>
          </a:solidFill>
          <a:ln w="9525">
            <a:solidFill>
              <a:srgbClr val="9B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40"/>
          <p:cNvSpPr/>
          <p:nvPr/>
        </p:nvSpPr>
        <p:spPr>
          <a:xfrm>
            <a:off x="566928" y="338328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Social video</a:t>
            </a:r>
            <a:endParaRPr lang="en-US" sz="1600" dirty="0"/>
          </a:p>
        </p:txBody>
      </p:sp>
      <p:sp>
        <p:nvSpPr>
          <p:cNvPr id="41" name="Text 41"/>
          <p:cNvSpPr/>
          <p:nvPr/>
        </p:nvSpPr>
        <p:spPr>
          <a:xfrm>
            <a:off x="2958084" y="3547872"/>
            <a:ext cx="673608" cy="109728"/>
          </a:xfrm>
          <a:prstGeom prst="rect">
            <a:avLst/>
          </a:prstGeom>
          <a:solidFill>
            <a:srgbClr val="8F8F8F"/>
          </a:solidFill>
          <a:ln w="9525">
            <a:solidFill>
              <a:srgbClr val="8F8F8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Text 42"/>
          <p:cNvSpPr/>
          <p:nvPr/>
        </p:nvSpPr>
        <p:spPr>
          <a:xfrm>
            <a:off x="3659124" y="3493008"/>
            <a:ext cx="673608" cy="164592"/>
          </a:xfrm>
          <a:prstGeom prst="rect">
            <a:avLst/>
          </a:prstGeom>
          <a:solidFill>
            <a:srgbClr val="8F8F8F"/>
          </a:solidFill>
          <a:ln w="9525">
            <a:solidFill>
              <a:srgbClr val="8F8F8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43"/>
          <p:cNvSpPr/>
          <p:nvPr/>
        </p:nvSpPr>
        <p:spPr>
          <a:xfrm>
            <a:off x="4360164" y="3547872"/>
            <a:ext cx="673608" cy="109728"/>
          </a:xfrm>
          <a:prstGeom prst="rect">
            <a:avLst/>
          </a:prstGeom>
          <a:solidFill>
            <a:srgbClr val="8F8F8F"/>
          </a:solidFill>
          <a:ln w="9525">
            <a:solidFill>
              <a:srgbClr val="8F8F8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 44"/>
          <p:cNvSpPr/>
          <p:nvPr/>
        </p:nvSpPr>
        <p:spPr>
          <a:xfrm>
            <a:off x="5061204" y="3602736"/>
            <a:ext cx="673608" cy="54864"/>
          </a:xfrm>
          <a:prstGeom prst="rect">
            <a:avLst/>
          </a:prstGeom>
          <a:solidFill>
            <a:srgbClr val="8F8F8F"/>
          </a:solidFill>
          <a:ln w="9525">
            <a:solidFill>
              <a:srgbClr val="8F8F8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Text 45"/>
          <p:cNvSpPr/>
          <p:nvPr/>
        </p:nvSpPr>
        <p:spPr>
          <a:xfrm>
            <a:off x="7164324" y="3547872"/>
            <a:ext cx="673608" cy="109728"/>
          </a:xfrm>
          <a:prstGeom prst="rect">
            <a:avLst/>
          </a:prstGeom>
          <a:solidFill>
            <a:srgbClr val="8F8F8F"/>
          </a:solidFill>
          <a:ln w="9525">
            <a:solidFill>
              <a:srgbClr val="8F8F8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 46"/>
          <p:cNvSpPr/>
          <p:nvPr/>
        </p:nvSpPr>
        <p:spPr>
          <a:xfrm>
            <a:off x="7865364" y="3602736"/>
            <a:ext cx="673608" cy="54864"/>
          </a:xfrm>
          <a:prstGeom prst="rect">
            <a:avLst/>
          </a:prstGeom>
          <a:solidFill>
            <a:srgbClr val="8F8F8F"/>
          </a:solidFill>
          <a:ln w="9525">
            <a:solidFill>
              <a:srgbClr val="8F8F8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47"/>
          <p:cNvSpPr/>
          <p:nvPr/>
        </p:nvSpPr>
        <p:spPr>
          <a:xfrm>
            <a:off x="8566404" y="3493008"/>
            <a:ext cx="673608" cy="164592"/>
          </a:xfrm>
          <a:prstGeom prst="rect">
            <a:avLst/>
          </a:prstGeom>
          <a:solidFill>
            <a:srgbClr val="8F8F8F"/>
          </a:solidFill>
          <a:ln w="9525">
            <a:solidFill>
              <a:srgbClr val="8F8F8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Text 48"/>
          <p:cNvSpPr/>
          <p:nvPr/>
        </p:nvSpPr>
        <p:spPr>
          <a:xfrm>
            <a:off x="9267444" y="3547872"/>
            <a:ext cx="673608" cy="109728"/>
          </a:xfrm>
          <a:prstGeom prst="rect">
            <a:avLst/>
          </a:prstGeom>
          <a:solidFill>
            <a:srgbClr val="8F8F8F"/>
          </a:solidFill>
          <a:ln w="9525">
            <a:solidFill>
              <a:srgbClr val="8F8F8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Text 49"/>
          <p:cNvSpPr/>
          <p:nvPr/>
        </p:nvSpPr>
        <p:spPr>
          <a:xfrm>
            <a:off x="9968484" y="3438144"/>
            <a:ext cx="673608" cy="219456"/>
          </a:xfrm>
          <a:prstGeom prst="rect">
            <a:avLst/>
          </a:prstGeom>
          <a:solidFill>
            <a:srgbClr val="8F8F8F"/>
          </a:solidFill>
          <a:ln w="9525">
            <a:solidFill>
              <a:srgbClr val="8F8F8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 50"/>
          <p:cNvSpPr/>
          <p:nvPr/>
        </p:nvSpPr>
        <p:spPr>
          <a:xfrm>
            <a:off x="10669524" y="3493008"/>
            <a:ext cx="673608" cy="164592"/>
          </a:xfrm>
          <a:prstGeom prst="rect">
            <a:avLst/>
          </a:prstGeom>
          <a:solidFill>
            <a:srgbClr val="8F8F8F"/>
          </a:solidFill>
          <a:ln w="9525">
            <a:solidFill>
              <a:srgbClr val="8F8F8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Text 51"/>
          <p:cNvSpPr/>
          <p:nvPr/>
        </p:nvSpPr>
        <p:spPr>
          <a:xfrm>
            <a:off x="566928" y="397764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Out-of-home</a:t>
            </a:r>
            <a:endParaRPr lang="en-US" sz="1600" dirty="0"/>
          </a:p>
        </p:txBody>
      </p:sp>
      <p:sp>
        <p:nvSpPr>
          <p:cNvPr id="52" name="Text 52"/>
          <p:cNvSpPr/>
          <p:nvPr/>
        </p:nvSpPr>
        <p:spPr>
          <a:xfrm>
            <a:off x="4360164" y="4087368"/>
            <a:ext cx="673608" cy="164592"/>
          </a:xfrm>
          <a:prstGeom prst="rect">
            <a:avLst/>
          </a:prstGeom>
          <a:solidFill>
            <a:srgbClr val="B3B3B3"/>
          </a:solidFill>
          <a:ln w="9525">
            <a:solidFill>
              <a:srgbClr val="B3B3B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3" name="Text 53"/>
          <p:cNvSpPr/>
          <p:nvPr/>
        </p:nvSpPr>
        <p:spPr>
          <a:xfrm>
            <a:off x="5061204" y="4032504"/>
            <a:ext cx="673608" cy="219456"/>
          </a:xfrm>
          <a:prstGeom prst="rect">
            <a:avLst/>
          </a:prstGeom>
          <a:solidFill>
            <a:srgbClr val="B3B3B3"/>
          </a:solidFill>
          <a:ln w="9525">
            <a:solidFill>
              <a:srgbClr val="B3B3B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4" name="Text 54"/>
          <p:cNvSpPr/>
          <p:nvPr/>
        </p:nvSpPr>
        <p:spPr>
          <a:xfrm>
            <a:off x="5762244" y="4142232"/>
            <a:ext cx="673608" cy="109728"/>
          </a:xfrm>
          <a:prstGeom prst="rect">
            <a:avLst/>
          </a:prstGeom>
          <a:solidFill>
            <a:srgbClr val="B3B3B3"/>
          </a:solidFill>
          <a:ln w="9525">
            <a:solidFill>
              <a:srgbClr val="B3B3B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Text 55"/>
          <p:cNvSpPr/>
          <p:nvPr/>
        </p:nvSpPr>
        <p:spPr>
          <a:xfrm>
            <a:off x="8566404" y="4032504"/>
            <a:ext cx="673608" cy="219456"/>
          </a:xfrm>
          <a:prstGeom prst="rect">
            <a:avLst/>
          </a:prstGeom>
          <a:solidFill>
            <a:srgbClr val="B3B3B3"/>
          </a:solidFill>
          <a:ln w="9525">
            <a:solidFill>
              <a:srgbClr val="B3B3B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6" name="Text 56"/>
          <p:cNvSpPr/>
          <p:nvPr/>
        </p:nvSpPr>
        <p:spPr>
          <a:xfrm>
            <a:off x="9267444" y="4142232"/>
            <a:ext cx="673608" cy="109728"/>
          </a:xfrm>
          <a:prstGeom prst="rect">
            <a:avLst/>
          </a:prstGeom>
          <a:solidFill>
            <a:srgbClr val="B3B3B3"/>
          </a:solidFill>
          <a:ln w="9525">
            <a:solidFill>
              <a:srgbClr val="B3B3B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7" name="Text 57"/>
          <p:cNvSpPr/>
          <p:nvPr/>
        </p:nvSpPr>
        <p:spPr>
          <a:xfrm>
            <a:off x="566928" y="457200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Magazines</a:t>
            </a:r>
            <a:endParaRPr lang="en-US" sz="1600" dirty="0"/>
          </a:p>
        </p:txBody>
      </p:sp>
      <p:sp>
        <p:nvSpPr>
          <p:cNvPr id="58" name="Text 58"/>
          <p:cNvSpPr/>
          <p:nvPr/>
        </p:nvSpPr>
        <p:spPr>
          <a:xfrm>
            <a:off x="3659124" y="4736592"/>
            <a:ext cx="673608" cy="109728"/>
          </a:xfrm>
          <a:prstGeom prst="rect">
            <a:avLst/>
          </a:prstGeom>
          <a:solidFill>
            <a:srgbClr val="D8D5D0"/>
          </a:solidFill>
          <a:ln w="9525">
            <a:solidFill>
              <a:srgbClr val="D8D5D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9" name="Text 59"/>
          <p:cNvSpPr/>
          <p:nvPr/>
        </p:nvSpPr>
        <p:spPr>
          <a:xfrm>
            <a:off x="4360164" y="4791456"/>
            <a:ext cx="673608" cy="54864"/>
          </a:xfrm>
          <a:prstGeom prst="rect">
            <a:avLst/>
          </a:prstGeom>
          <a:solidFill>
            <a:srgbClr val="D8D5D0"/>
          </a:solidFill>
          <a:ln w="9525">
            <a:solidFill>
              <a:srgbClr val="D8D5D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0" name="Text 60"/>
          <p:cNvSpPr/>
          <p:nvPr/>
        </p:nvSpPr>
        <p:spPr>
          <a:xfrm>
            <a:off x="7865364" y="4791456"/>
            <a:ext cx="673608" cy="54864"/>
          </a:xfrm>
          <a:prstGeom prst="rect">
            <a:avLst/>
          </a:prstGeom>
          <a:solidFill>
            <a:srgbClr val="D8D5D0"/>
          </a:solidFill>
          <a:ln w="9525">
            <a:solidFill>
              <a:srgbClr val="D8D5D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1" name="Text 61"/>
          <p:cNvSpPr/>
          <p:nvPr/>
        </p:nvSpPr>
        <p:spPr>
          <a:xfrm>
            <a:off x="8566404" y="4681728"/>
            <a:ext cx="673608" cy="164592"/>
          </a:xfrm>
          <a:prstGeom prst="rect">
            <a:avLst/>
          </a:prstGeom>
          <a:solidFill>
            <a:srgbClr val="D8D5D0"/>
          </a:solidFill>
          <a:ln w="9525">
            <a:solidFill>
              <a:srgbClr val="D8D5D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2" name="Text 62"/>
          <p:cNvSpPr/>
          <p:nvPr/>
        </p:nvSpPr>
        <p:spPr>
          <a:xfrm>
            <a:off x="9267444" y="4736592"/>
            <a:ext cx="673608" cy="109728"/>
          </a:xfrm>
          <a:prstGeom prst="rect">
            <a:avLst/>
          </a:prstGeom>
          <a:solidFill>
            <a:srgbClr val="D8D5D0"/>
          </a:solidFill>
          <a:ln w="9525">
            <a:solidFill>
              <a:srgbClr val="D8D5D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3" name="Text 63"/>
          <p:cNvSpPr/>
          <p:nvPr/>
        </p:nvSpPr>
        <p:spPr>
          <a:xfrm>
            <a:off x="566928" y="5212080"/>
            <a:ext cx="11064240" cy="9525"/>
          </a:xfrm>
          <a:prstGeom prst="rect">
            <a:avLst/>
          </a:prstGeom>
          <a:solidFill>
            <a:srgbClr val="E3E3E3"/>
          </a:solidFill>
          <a:ln w="9525">
            <a:solidFill>
              <a:srgbClr val="E3E3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4" name="Text 64"/>
          <p:cNvSpPr/>
          <p:nvPr/>
        </p:nvSpPr>
        <p:spPr>
          <a:xfrm>
            <a:off x="566928" y="534924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2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BUDGET</a:t>
            </a:r>
            <a:endParaRPr lang="en-US" sz="1100" dirty="0"/>
          </a:p>
        </p:txBody>
      </p:sp>
      <p:sp>
        <p:nvSpPr>
          <p:cNvPr id="65" name="Text 65"/>
          <p:cNvSpPr/>
          <p:nvPr/>
        </p:nvSpPr>
        <p:spPr>
          <a:xfrm>
            <a:off x="566928" y="5623560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flow chart forces three things into one page: what runs, when it runs, and what it costs. If the plan cannot be drawn this way, it is not yet a plan.</a:t>
            </a:r>
            <a:endParaRPr lang="en-US" sz="1600" dirty="0"/>
          </a:p>
        </p:txBody>
      </p:sp>
      <p:sp>
        <p:nvSpPr>
          <p:cNvPr id="66" name="Text F"/>
          <p:cNvSpPr/>
          <p:nvPr/>
        </p:nvSpPr>
        <p:spPr>
          <a:xfrm>
            <a:off x="566928" y="6528816"/>
            <a:ext cx="5943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kern="0" spc="2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J345 · PRINCIPLES &amp; PRACTICE OF STRATEGIC COMMUNICATION</a:t>
            </a:r>
            <a:endParaRPr lang="en-US" sz="750" dirty="0"/>
          </a:p>
        </p:txBody>
      </p:sp>
      <p:sp>
        <p:nvSpPr>
          <p:cNvPr id="67" name="Text N"/>
          <p:cNvSpPr/>
          <p:nvPr/>
        </p:nvSpPr>
        <p:spPr>
          <a:xfrm>
            <a:off x="11277295" y="6528816"/>
            <a:ext cx="365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4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36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48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72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84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96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4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4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24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4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36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4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48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4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4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72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4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84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4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96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4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108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4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4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132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4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4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4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24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4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36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4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48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4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4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72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4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84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4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96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4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108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4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4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4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24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4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36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4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48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4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4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0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4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grpId="0" nodeType="withEffect">
                                  <p:stCondLst>
                                    <p:cond delay="24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4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grpId="0" nodeType="withEffect">
                                  <p:stCondLst>
                                    <p:cond delay="36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4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grpId="0" nodeType="withEffect">
                                  <p:stCondLst>
                                    <p:cond delay="48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4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8" grpId="0" animBg="1"/>
      <p:bldP spid="59" grpId="0" animBg="1"/>
      <p:bldP spid="60" grpId="0" animBg="1"/>
      <p:bldP spid="61" grpId="0" animBg="1"/>
      <p:bldP spid="6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SOURCES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56692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16"/>
              </a:lnSpc>
              <a:buNone/>
            </a:pPr>
            <a:r>
              <a:rPr lang="en-US" sz="29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Marketing data: what the business already knows</a:t>
            </a:r>
            <a:endParaRPr lang="en-US" sz="2900" dirty="0"/>
          </a:p>
        </p:txBody>
      </p:sp>
      <p:sp>
        <p:nvSpPr>
          <p:cNvPr id="4" name="Text 4"/>
          <p:cNvSpPr/>
          <p:nvPr/>
        </p:nvSpPr>
        <p:spPr>
          <a:xfrm>
            <a:off x="566928" y="2103120"/>
            <a:ext cx="2597150" cy="237744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5"/>
          <p:cNvSpPr/>
          <p:nvPr/>
        </p:nvSpPr>
        <p:spPr>
          <a:xfrm>
            <a:off x="841248" y="2331720"/>
            <a:ext cx="204851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Area sales patterns</a:t>
            </a:r>
            <a:endParaRPr lang="en-US" sz="1800" dirty="0"/>
          </a:p>
        </p:txBody>
      </p:sp>
      <p:sp>
        <p:nvSpPr>
          <p:cNvPr id="6" name="Text 6"/>
          <p:cNvSpPr/>
          <p:nvPr/>
        </p:nvSpPr>
        <p:spPr>
          <a:xfrm>
            <a:off x="841248" y="3200400"/>
            <a:ext cx="204851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the brand actually sells, market by market</a:t>
            </a:r>
            <a:endParaRPr lang="en-US" sz="1600" dirty="0"/>
          </a:p>
        </p:txBody>
      </p:sp>
      <p:sp>
        <p:nvSpPr>
          <p:cNvPr id="7" name="Text 7"/>
          <p:cNvSpPr/>
          <p:nvPr/>
        </p:nvSpPr>
        <p:spPr>
          <a:xfrm>
            <a:off x="3310128" y="2103120"/>
            <a:ext cx="2597150" cy="237744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8"/>
          <p:cNvSpPr/>
          <p:nvPr/>
        </p:nvSpPr>
        <p:spPr>
          <a:xfrm>
            <a:off x="3584448" y="2331720"/>
            <a:ext cx="204851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Month-by-month demand</a:t>
            </a:r>
            <a:endParaRPr lang="en-US" sz="1800" dirty="0"/>
          </a:p>
        </p:txBody>
      </p:sp>
      <p:sp>
        <p:nvSpPr>
          <p:cNvPr id="9" name="Text 9"/>
          <p:cNvSpPr/>
          <p:nvPr/>
        </p:nvSpPr>
        <p:spPr>
          <a:xfrm>
            <a:off x="3584448" y="3200400"/>
            <a:ext cx="204851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shape of the year for this category</a:t>
            </a:r>
            <a:endParaRPr lang="en-US" sz="1600" dirty="0"/>
          </a:p>
        </p:txBody>
      </p:sp>
      <p:sp>
        <p:nvSpPr>
          <p:cNvPr id="10" name="Text 10"/>
          <p:cNvSpPr/>
          <p:nvPr/>
        </p:nvSpPr>
        <p:spPr>
          <a:xfrm>
            <a:off x="6053328" y="2103120"/>
            <a:ext cx="2597150" cy="237744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11"/>
          <p:cNvSpPr/>
          <p:nvPr/>
        </p:nvSpPr>
        <p:spPr>
          <a:xfrm>
            <a:off x="6327648" y="2331720"/>
            <a:ext cx="204851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Distribution patterns</a:t>
            </a:r>
            <a:endParaRPr lang="en-US" sz="1800" dirty="0"/>
          </a:p>
        </p:txBody>
      </p:sp>
      <p:sp>
        <p:nvSpPr>
          <p:cNvPr id="12" name="Text 12"/>
          <p:cNvSpPr/>
          <p:nvPr/>
        </p:nvSpPr>
        <p:spPr>
          <a:xfrm>
            <a:off x="6327648" y="3200400"/>
            <a:ext cx="204851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the product can physically be bought</a:t>
            </a:r>
            <a:endParaRPr lang="en-US" sz="1600" dirty="0"/>
          </a:p>
        </p:txBody>
      </p:sp>
      <p:sp>
        <p:nvSpPr>
          <p:cNvPr id="13" name="Text 13"/>
          <p:cNvSpPr/>
          <p:nvPr/>
        </p:nvSpPr>
        <p:spPr>
          <a:xfrm>
            <a:off x="8796528" y="2103120"/>
            <a:ext cx="2597150" cy="237744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4"/>
          <p:cNvSpPr/>
          <p:nvPr/>
        </p:nvSpPr>
        <p:spPr>
          <a:xfrm>
            <a:off x="9070848" y="2331720"/>
            <a:ext cx="204851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Competitors' advertising</a:t>
            </a:r>
            <a:endParaRPr lang="en-US" sz="1800" dirty="0"/>
          </a:p>
        </p:txBody>
      </p:sp>
      <p:sp>
        <p:nvSpPr>
          <p:cNvPr id="15" name="Text 15"/>
          <p:cNvSpPr/>
          <p:nvPr/>
        </p:nvSpPr>
        <p:spPr>
          <a:xfrm>
            <a:off x="9070848" y="3200400"/>
            <a:ext cx="204851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Their weight, their timing, their share of voice</a:t>
            </a:r>
            <a:endParaRPr lang="en-US" sz="1600" dirty="0"/>
          </a:p>
        </p:txBody>
      </p:sp>
      <p:sp>
        <p:nvSpPr>
          <p:cNvPr id="16" name="Text 16"/>
          <p:cNvSpPr/>
          <p:nvPr/>
        </p:nvSpPr>
        <p:spPr>
          <a:xfrm>
            <a:off x="566928" y="475488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i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These often come from the client. Can get some from MRI-Simmons and native transparency tools (e.g. Meta Ad Library) </a:t>
            </a:r>
            <a:endParaRPr lang="en-US" sz="1600" dirty="0"/>
          </a:p>
        </p:txBody>
      </p:sp>
      <p:sp>
        <p:nvSpPr>
          <p:cNvPr id="17" name="Text F"/>
          <p:cNvSpPr/>
          <p:nvPr/>
        </p:nvSpPr>
        <p:spPr>
          <a:xfrm>
            <a:off x="566928" y="6528816"/>
            <a:ext cx="5943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kern="0" spc="2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J345 · PRINCIPLES &amp; PRACTICE OF STRATEGIC COMMUNICATION</a:t>
            </a:r>
            <a:endParaRPr lang="en-US" sz="750" dirty="0"/>
          </a:p>
        </p:txBody>
      </p:sp>
      <p:sp>
        <p:nvSpPr>
          <p:cNvPr id="18" name="Text N"/>
          <p:cNvSpPr/>
          <p:nvPr/>
        </p:nvSpPr>
        <p:spPr>
          <a:xfrm>
            <a:off x="11277295" y="6528816"/>
            <a:ext cx="365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4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36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0" grpId="0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SOURCES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56692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16"/>
              </a:lnSpc>
              <a:buNone/>
            </a:pPr>
            <a:r>
              <a:rPr lang="en-US" sz="29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Media data: what the marketplace will tell you</a:t>
            </a:r>
            <a:endParaRPr lang="en-US" sz="2900" dirty="0"/>
          </a:p>
        </p:txBody>
      </p:sp>
      <p:sp>
        <p:nvSpPr>
          <p:cNvPr id="4" name="Text 4"/>
          <p:cNvSpPr/>
          <p:nvPr/>
        </p:nvSpPr>
        <p:spPr>
          <a:xfrm>
            <a:off x="566928" y="1783080"/>
            <a:ext cx="6035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SELECTION RESTS ON TWO THINGS</a:t>
            </a:r>
            <a:endParaRPr lang="en-US" sz="1200" dirty="0"/>
          </a:p>
        </p:txBody>
      </p:sp>
      <p:sp>
        <p:nvSpPr>
          <p:cNvPr id="5" name="Text 5"/>
          <p:cNvSpPr/>
          <p:nvPr/>
        </p:nvSpPr>
        <p:spPr>
          <a:xfrm>
            <a:off x="566928" y="2103120"/>
            <a:ext cx="6382512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 algn="l">
              <a:lnSpc>
                <a:spcPct val="106000"/>
              </a:lnSpc>
              <a:spcAft>
                <a:spcPts val="1100"/>
              </a:spcAft>
              <a:buSzPct val="100000"/>
              <a:buChar char="▪"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Audience research — who the vehicle actually delivers</a:t>
            </a:r>
            <a:endParaRPr lang="en-US" sz="1800" dirty="0"/>
          </a:p>
          <a:p>
            <a:pPr marL="203200" indent="-203200" algn="l">
              <a:lnSpc>
                <a:spcPct val="106000"/>
              </a:lnSpc>
              <a:spcAft>
                <a:spcPts val="1100"/>
              </a:spcAft>
              <a:buSzPct val="100000"/>
              <a:buChar char="▪"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Media costs — what that delivery costs to buy</a:t>
            </a:r>
            <a:endParaRPr lang="en-US" sz="1800" dirty="0"/>
          </a:p>
        </p:txBody>
      </p:sp>
      <p:sp>
        <p:nvSpPr>
          <p:cNvPr id="6" name="Text 6"/>
          <p:cNvSpPr/>
          <p:nvPr/>
        </p:nvSpPr>
        <p:spPr>
          <a:xfrm>
            <a:off x="566928" y="3383280"/>
            <a:ext cx="6035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FOUR FACTORS</a:t>
            </a:r>
            <a:endParaRPr lang="en-US" sz="1200" dirty="0"/>
          </a:p>
        </p:txBody>
      </p:sp>
      <p:sp>
        <p:nvSpPr>
          <p:cNvPr id="7" name="Text 7"/>
          <p:cNvSpPr/>
          <p:nvPr/>
        </p:nvSpPr>
        <p:spPr>
          <a:xfrm>
            <a:off x="566928" y="3703320"/>
            <a:ext cx="60350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 algn="l">
              <a:lnSpc>
                <a:spcPct val="106000"/>
              </a:lnSpc>
              <a:spcAft>
                <a:spcPts val="700"/>
              </a:spcAft>
              <a:buSzPct val="100000"/>
              <a:buChar char="▪"/>
            </a:pPr>
            <a:r>
              <a:rPr lang="en-US" sz="16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Media popularity and usage</a:t>
            </a:r>
            <a:endParaRPr lang="en-US" sz="1600" dirty="0"/>
          </a:p>
          <a:p>
            <a:pPr marL="203200" indent="-203200" algn="l">
              <a:lnSpc>
                <a:spcPct val="106000"/>
              </a:lnSpc>
              <a:spcAft>
                <a:spcPts val="700"/>
              </a:spcAft>
              <a:buSzPct val="100000"/>
              <a:buChar char="▪"/>
            </a:pPr>
            <a:r>
              <a:rPr lang="en-US" sz="16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Media audience profiles</a:t>
            </a:r>
            <a:endParaRPr lang="en-US" sz="1600" dirty="0"/>
          </a:p>
          <a:p>
            <a:pPr marL="203200" indent="-203200" algn="l">
              <a:lnSpc>
                <a:spcPct val="106000"/>
              </a:lnSpc>
              <a:spcAft>
                <a:spcPts val="700"/>
              </a:spcAft>
              <a:buSzPct val="100000"/>
              <a:buChar char="▪"/>
            </a:pPr>
            <a:r>
              <a:rPr lang="en-US" sz="16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Media cost forecasting</a:t>
            </a:r>
            <a:endParaRPr lang="en-US" sz="1600" dirty="0"/>
          </a:p>
          <a:p>
            <a:pPr marL="203200" indent="-203200" algn="l">
              <a:lnSpc>
                <a:spcPct val="106000"/>
              </a:lnSpc>
              <a:spcAft>
                <a:spcPts val="700"/>
              </a:spcAft>
              <a:buSzPct val="100000"/>
              <a:buChar char="▪"/>
            </a:pPr>
            <a:r>
              <a:rPr lang="en-US" sz="16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Media characteristics — what the medium can and cannot do</a:t>
            </a:r>
            <a:endParaRPr lang="en-US" sz="1600" dirty="0"/>
          </a:p>
        </p:txBody>
      </p:sp>
      <p:sp>
        <p:nvSpPr>
          <p:cNvPr id="8" name="Text 8"/>
          <p:cNvSpPr/>
          <p:nvPr/>
        </p:nvSpPr>
        <p:spPr>
          <a:xfrm>
            <a:off x="7315200" y="1783080"/>
            <a:ext cx="4297680" cy="365760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9"/>
          <p:cNvSpPr/>
          <p:nvPr/>
        </p:nvSpPr>
        <p:spPr>
          <a:xfrm>
            <a:off x="7681595" y="2011680"/>
            <a:ext cx="356552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PROVIDES THE NUMBERS</a:t>
            </a:r>
            <a:endParaRPr lang="en-US" sz="1200" dirty="0"/>
          </a:p>
        </p:txBody>
      </p:sp>
      <p:sp>
        <p:nvSpPr>
          <p:cNvPr id="10" name="Text 10"/>
          <p:cNvSpPr/>
          <p:nvPr/>
        </p:nvSpPr>
        <p:spPr>
          <a:xfrm>
            <a:off x="7681595" y="2377440"/>
            <a:ext cx="356552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Nielsen</a:t>
            </a:r>
            <a:endParaRPr lang="en-US" sz="1600" dirty="0"/>
          </a:p>
        </p:txBody>
      </p:sp>
      <p:sp>
        <p:nvSpPr>
          <p:cNvPr id="11" name="Text 11"/>
          <p:cNvSpPr/>
          <p:nvPr/>
        </p:nvSpPr>
        <p:spPr>
          <a:xfrm>
            <a:off x="7681595" y="2628900"/>
            <a:ext cx="356552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National and local television; audio</a:t>
            </a:r>
            <a:endParaRPr lang="en-US" sz="1400" dirty="0"/>
          </a:p>
        </p:txBody>
      </p:sp>
      <p:sp>
        <p:nvSpPr>
          <p:cNvPr id="12" name="Text 12"/>
          <p:cNvSpPr/>
          <p:nvPr/>
        </p:nvSpPr>
        <p:spPr>
          <a:xfrm>
            <a:off x="7681595" y="2971800"/>
            <a:ext cx="356552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Comscore · iSpot · VideoAmp</a:t>
            </a:r>
            <a:endParaRPr lang="en-US" sz="1600" dirty="0"/>
          </a:p>
        </p:txBody>
      </p:sp>
      <p:sp>
        <p:nvSpPr>
          <p:cNvPr id="13" name="Text 13"/>
          <p:cNvSpPr/>
          <p:nvPr/>
        </p:nvSpPr>
        <p:spPr>
          <a:xfrm>
            <a:off x="7681595" y="3223260"/>
            <a:ext cx="356552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Alternative television currencies</a:t>
            </a:r>
            <a:endParaRPr lang="en-US" sz="1400" dirty="0"/>
          </a:p>
        </p:txBody>
      </p:sp>
      <p:sp>
        <p:nvSpPr>
          <p:cNvPr id="14" name="Text 14"/>
          <p:cNvSpPr/>
          <p:nvPr/>
        </p:nvSpPr>
        <p:spPr>
          <a:xfrm>
            <a:off x="7681595" y="3566160"/>
            <a:ext cx="356552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MRI-Simmons</a:t>
            </a:r>
            <a:endParaRPr lang="en-US" sz="1600" dirty="0"/>
          </a:p>
        </p:txBody>
      </p:sp>
      <p:sp>
        <p:nvSpPr>
          <p:cNvPr id="15" name="Text 15"/>
          <p:cNvSpPr/>
          <p:nvPr/>
        </p:nvSpPr>
        <p:spPr>
          <a:xfrm>
            <a:off x="7681595" y="3817620"/>
            <a:ext cx="356552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Consumer profiles and print readership</a:t>
            </a:r>
            <a:endParaRPr lang="en-US" sz="1400" dirty="0"/>
          </a:p>
        </p:txBody>
      </p:sp>
      <p:sp>
        <p:nvSpPr>
          <p:cNvPr id="16" name="Text 16"/>
          <p:cNvSpPr/>
          <p:nvPr/>
        </p:nvSpPr>
        <p:spPr>
          <a:xfrm>
            <a:off x="7681595" y="4160520"/>
            <a:ext cx="356552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Geopath</a:t>
            </a:r>
            <a:endParaRPr lang="en-US" sz="1600" dirty="0"/>
          </a:p>
        </p:txBody>
      </p:sp>
      <p:sp>
        <p:nvSpPr>
          <p:cNvPr id="17" name="Text 17"/>
          <p:cNvSpPr/>
          <p:nvPr/>
        </p:nvSpPr>
        <p:spPr>
          <a:xfrm>
            <a:off x="7681595" y="4411980"/>
            <a:ext cx="356552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Out-of-home audiences</a:t>
            </a:r>
            <a:endParaRPr lang="en-US" sz="1400" dirty="0"/>
          </a:p>
        </p:txBody>
      </p:sp>
      <p:sp>
        <p:nvSpPr>
          <p:cNvPr id="18" name="Text 18"/>
          <p:cNvSpPr/>
          <p:nvPr/>
        </p:nvSpPr>
        <p:spPr>
          <a:xfrm>
            <a:off x="7681595" y="4754880"/>
            <a:ext cx="356552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Circana · </a:t>
            </a:r>
            <a:r>
              <a:rPr lang="en-US" sz="1600" b="1" dirty="0" err="1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MediaRadar</a:t>
            </a:r>
            <a:endParaRPr lang="en-US" sz="1600" dirty="0"/>
          </a:p>
        </p:txBody>
      </p:sp>
      <p:sp>
        <p:nvSpPr>
          <p:cNvPr id="19" name="Text 19"/>
          <p:cNvSpPr/>
          <p:nvPr/>
        </p:nvSpPr>
        <p:spPr>
          <a:xfrm>
            <a:off x="7681595" y="5006340"/>
            <a:ext cx="356552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Sales, category and competitive spend</a:t>
            </a:r>
            <a:endParaRPr lang="en-US" sz="1400" dirty="0"/>
          </a:p>
        </p:txBody>
      </p:sp>
      <p:sp>
        <p:nvSpPr>
          <p:cNvPr id="20" name="Text F"/>
          <p:cNvSpPr/>
          <p:nvPr/>
        </p:nvSpPr>
        <p:spPr>
          <a:xfrm>
            <a:off x="566928" y="6528816"/>
            <a:ext cx="5943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kern="0" spc="2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J345 · PRINCIPLES &amp; PRACTICE OF STRATEGIC COMMUNICATION</a:t>
            </a:r>
            <a:endParaRPr lang="en-US" sz="750" dirty="0"/>
          </a:p>
        </p:txBody>
      </p:sp>
      <p:sp>
        <p:nvSpPr>
          <p:cNvPr id="21" name="Text N"/>
          <p:cNvSpPr/>
          <p:nvPr/>
        </p:nvSpPr>
        <p:spPr>
          <a:xfrm>
            <a:off x="11277295" y="6528816"/>
            <a:ext cx="365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STRATEGY TO PLACEMENT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56692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16"/>
              </a:lnSpc>
              <a:buNone/>
            </a:pPr>
            <a:r>
              <a:rPr lang="en-US" sz="29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have decided what to say. Now decide where it lands.</a:t>
            </a:r>
            <a:endParaRPr lang="en-US" sz="2900" dirty="0"/>
          </a:p>
        </p:txBody>
      </p:sp>
      <p:sp>
        <p:nvSpPr>
          <p:cNvPr id="4" name="Text 4"/>
          <p:cNvSpPr/>
          <p:nvPr/>
        </p:nvSpPr>
        <p:spPr>
          <a:xfrm>
            <a:off x="566928" y="1783080"/>
            <a:ext cx="603504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 algn="l">
              <a:lnSpc>
                <a:spcPct val="106000"/>
              </a:lnSpc>
              <a:spcAft>
                <a:spcPts val="1100"/>
              </a:spcAft>
              <a:buSzPct val="100000"/>
              <a:buChar char="▪"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Campaign strategy is drafted</a:t>
            </a:r>
            <a:endParaRPr lang="en-US" sz="1800" dirty="0"/>
          </a:p>
          <a:p>
            <a:pPr marL="463550" indent="-203200">
              <a:lnSpc>
                <a:spcPct val="106000"/>
              </a:lnSpc>
              <a:spcAft>
                <a:spcPts val="1100"/>
              </a:spcAft>
              <a:buSzPct val="100000"/>
              <a:buChar char="–"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Objectives, targeting, positioning, personality, geography, timing, messaging and branding, and competitive advantage</a:t>
            </a:r>
            <a:endParaRPr lang="en-US" sz="1600" dirty="0"/>
          </a:p>
          <a:p>
            <a:pPr marL="203200" indent="-203200" algn="l">
              <a:lnSpc>
                <a:spcPct val="106000"/>
              </a:lnSpc>
              <a:spcAft>
                <a:spcPts val="1100"/>
              </a:spcAft>
              <a:buSzPct val="100000"/>
              <a:buChar char="▪"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creative brief answers the seven questions</a:t>
            </a:r>
            <a:endParaRPr lang="en-US" sz="1800" dirty="0"/>
          </a:p>
          <a:p>
            <a:pPr marL="463550" indent="-203200" algn="l">
              <a:lnSpc>
                <a:spcPct val="106000"/>
              </a:lnSpc>
              <a:spcAft>
                <a:spcPts val="1100"/>
              </a:spcAft>
              <a:buSzPct val="100000"/>
              <a:buChar char="–"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you are talking to, what your point is, why they should care and believe? Gets you to the ”big idea”</a:t>
            </a:r>
            <a:endParaRPr lang="en-US" sz="1600" dirty="0"/>
          </a:p>
          <a:p>
            <a:pPr marL="203200" indent="-203200" algn="l">
              <a:lnSpc>
                <a:spcPct val="106000"/>
              </a:lnSpc>
              <a:spcAft>
                <a:spcPts val="1100"/>
              </a:spcAft>
              <a:buSzPct val="100000"/>
              <a:buChar char="▪"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Media planning must deliver it</a:t>
            </a:r>
            <a:endParaRPr lang="en-US" sz="1800" dirty="0"/>
          </a:p>
          <a:p>
            <a:pPr marL="463550" indent="-203200" algn="l">
              <a:lnSpc>
                <a:spcPct val="106000"/>
              </a:lnSpc>
              <a:spcAft>
                <a:spcPts val="1100"/>
              </a:spcAft>
              <a:buSzPct val="100000"/>
              <a:buChar char="–"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media decision: does this placement deliver the right message to the right person at the right moment/context?</a:t>
            </a:r>
            <a:endParaRPr lang="en-US" sz="1600" dirty="0"/>
          </a:p>
        </p:txBody>
      </p:sp>
      <p:sp>
        <p:nvSpPr>
          <p:cNvPr id="5" name="Text 5"/>
          <p:cNvSpPr/>
          <p:nvPr/>
        </p:nvSpPr>
        <p:spPr>
          <a:xfrm>
            <a:off x="7315200" y="1783080"/>
            <a:ext cx="4297680" cy="402336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6"/>
          <p:cNvSpPr/>
          <p:nvPr/>
        </p:nvSpPr>
        <p:spPr>
          <a:xfrm>
            <a:off x="7681595" y="2011680"/>
            <a:ext cx="356552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CHEKHOV'S GUN</a:t>
            </a:r>
            <a:endParaRPr lang="en-US" sz="1200" dirty="0"/>
          </a:p>
        </p:txBody>
      </p:sp>
      <p:sp>
        <p:nvSpPr>
          <p:cNvPr id="7" name="Text 7"/>
          <p:cNvSpPr/>
          <p:nvPr/>
        </p:nvSpPr>
        <p:spPr>
          <a:xfrm>
            <a:off x="7534973" y="2368296"/>
            <a:ext cx="3858133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5000"/>
              </a:lnSpc>
            </a:pPr>
            <a:r>
              <a:rPr lang="en-US" sz="20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element earns its place.</a:t>
            </a:r>
            <a:endParaRPr lang="en-US" sz="2000" dirty="0"/>
          </a:p>
        </p:txBody>
      </p:sp>
      <p:sp>
        <p:nvSpPr>
          <p:cNvPr id="8" name="Text 8"/>
          <p:cNvSpPr/>
          <p:nvPr/>
        </p:nvSpPr>
        <p:spPr>
          <a:xfrm>
            <a:off x="7681595" y="3154680"/>
            <a:ext cx="3565525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you develop the plan tactics, revisit the situation analysis and keep only what the plan actually uses — public opinion, media coverage, the media habits of your prospects, category creative. Everything else comes out.</a:t>
            </a:r>
            <a:endParaRPr lang="en-US" sz="1600" dirty="0"/>
          </a:p>
        </p:txBody>
      </p:sp>
      <p:sp>
        <p:nvSpPr>
          <p:cNvPr id="9" name="Text F"/>
          <p:cNvSpPr/>
          <p:nvPr/>
        </p:nvSpPr>
        <p:spPr>
          <a:xfrm>
            <a:off x="566928" y="6528816"/>
            <a:ext cx="5943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kern="0" spc="2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J345 · PRINCIPLES &amp; PRACTICE OF STRATEGIC COMMUNICATION</a:t>
            </a:r>
            <a:endParaRPr lang="en-US" sz="750" dirty="0"/>
          </a:p>
        </p:txBody>
      </p:sp>
      <p:sp>
        <p:nvSpPr>
          <p:cNvPr id="10" name="Text N"/>
          <p:cNvSpPr/>
          <p:nvPr/>
        </p:nvSpPr>
        <p:spPr>
          <a:xfrm>
            <a:off x="11277295" y="6528816"/>
            <a:ext cx="365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SOURCES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56692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16"/>
              </a:lnSpc>
              <a:buNone/>
            </a:pPr>
            <a:r>
              <a:rPr lang="en-US" sz="29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planner's new co-worker</a:t>
            </a:r>
            <a:endParaRPr lang="en-US" sz="2900" dirty="0"/>
          </a:p>
        </p:txBody>
      </p:sp>
      <p:sp>
        <p:nvSpPr>
          <p:cNvPr id="4" name="Text 4"/>
          <p:cNvSpPr/>
          <p:nvPr/>
        </p:nvSpPr>
        <p:spPr>
          <a:xfrm>
            <a:off x="566928" y="1783080"/>
            <a:ext cx="6035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BUYERS USE OR PLAN TO USE AI</a:t>
            </a:r>
            <a:endParaRPr lang="en-US" sz="1200" dirty="0"/>
          </a:p>
        </p:txBody>
      </p:sp>
      <p:sp>
        <p:nvSpPr>
          <p:cNvPr id="5" name="Text 5"/>
          <p:cNvSpPr/>
          <p:nvPr/>
        </p:nvSpPr>
        <p:spPr>
          <a:xfrm>
            <a:off x="566928" y="2194560"/>
            <a:ext cx="3383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Planning/buying recommendations</a:t>
            </a:r>
            <a:endParaRPr lang="en-US" sz="1600" dirty="0"/>
          </a:p>
        </p:txBody>
      </p:sp>
      <p:sp>
        <p:nvSpPr>
          <p:cNvPr id="6" name="Text 6"/>
          <p:cNvSpPr/>
          <p:nvPr/>
        </p:nvSpPr>
        <p:spPr>
          <a:xfrm>
            <a:off x="4041648" y="2263140"/>
            <a:ext cx="1709928" cy="182880"/>
          </a:xfrm>
          <a:prstGeom prst="rect">
            <a:avLst/>
          </a:prstGeom>
          <a:solidFill>
            <a:srgbClr val="C5050C"/>
          </a:solidFill>
          <a:ln w="9525">
            <a:solidFill>
              <a:srgbClr val="C5050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7"/>
          <p:cNvSpPr/>
          <p:nvPr/>
        </p:nvSpPr>
        <p:spPr>
          <a:xfrm>
            <a:off x="5843016" y="219456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51%</a:t>
            </a:r>
            <a:endParaRPr lang="en-US" sz="1600" dirty="0"/>
          </a:p>
        </p:txBody>
      </p:sp>
      <p:sp>
        <p:nvSpPr>
          <p:cNvPr id="8" name="Text 8"/>
          <p:cNvSpPr/>
          <p:nvPr/>
        </p:nvSpPr>
        <p:spPr>
          <a:xfrm>
            <a:off x="566928" y="2697480"/>
            <a:ext cx="3383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Inventory discovery and evaluation</a:t>
            </a:r>
            <a:endParaRPr lang="en-US" sz="1600" dirty="0"/>
          </a:p>
        </p:txBody>
      </p:sp>
      <p:sp>
        <p:nvSpPr>
          <p:cNvPr id="9" name="Text 9"/>
          <p:cNvSpPr/>
          <p:nvPr/>
        </p:nvSpPr>
        <p:spPr>
          <a:xfrm>
            <a:off x="4041648" y="2766060"/>
            <a:ext cx="1709928" cy="182880"/>
          </a:xfrm>
          <a:prstGeom prst="rect">
            <a:avLst/>
          </a:prstGeom>
          <a:solidFill>
            <a:srgbClr val="C5050C"/>
          </a:solidFill>
          <a:ln w="9525">
            <a:solidFill>
              <a:srgbClr val="C5050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10"/>
          <p:cNvSpPr/>
          <p:nvPr/>
        </p:nvSpPr>
        <p:spPr>
          <a:xfrm>
            <a:off x="5843016" y="269748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51%</a:t>
            </a:r>
            <a:endParaRPr lang="en-US" sz="1600" dirty="0"/>
          </a:p>
        </p:txBody>
      </p:sp>
      <p:sp>
        <p:nvSpPr>
          <p:cNvPr id="11" name="Text 11"/>
          <p:cNvSpPr/>
          <p:nvPr/>
        </p:nvSpPr>
        <p:spPr>
          <a:xfrm>
            <a:off x="566928" y="3200400"/>
            <a:ext cx="3383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Creative testing and optimization</a:t>
            </a:r>
            <a:endParaRPr lang="en-US" sz="1600" dirty="0"/>
          </a:p>
        </p:txBody>
      </p:sp>
      <p:sp>
        <p:nvSpPr>
          <p:cNvPr id="12" name="Text 12"/>
          <p:cNvSpPr/>
          <p:nvPr/>
        </p:nvSpPr>
        <p:spPr>
          <a:xfrm>
            <a:off x="4041648" y="3268980"/>
            <a:ext cx="1676400" cy="182880"/>
          </a:xfrm>
          <a:prstGeom prst="rect">
            <a:avLst/>
          </a:prstGeom>
          <a:solidFill>
            <a:srgbClr val="C5050C"/>
          </a:solidFill>
          <a:ln w="9525">
            <a:solidFill>
              <a:srgbClr val="C5050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3"/>
          <p:cNvSpPr/>
          <p:nvPr/>
        </p:nvSpPr>
        <p:spPr>
          <a:xfrm>
            <a:off x="5809488" y="320040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50%</a:t>
            </a:r>
            <a:endParaRPr lang="en-US" sz="1600" dirty="0"/>
          </a:p>
        </p:txBody>
      </p:sp>
      <p:sp>
        <p:nvSpPr>
          <p:cNvPr id="14" name="Text 14"/>
          <p:cNvSpPr/>
          <p:nvPr/>
        </p:nvSpPr>
        <p:spPr>
          <a:xfrm>
            <a:off x="566928" y="3703320"/>
            <a:ext cx="3383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Media pre-planning</a:t>
            </a:r>
            <a:endParaRPr lang="en-US" sz="1600" dirty="0"/>
          </a:p>
        </p:txBody>
      </p:sp>
      <p:sp>
        <p:nvSpPr>
          <p:cNvPr id="15" name="Text 15"/>
          <p:cNvSpPr/>
          <p:nvPr/>
        </p:nvSpPr>
        <p:spPr>
          <a:xfrm>
            <a:off x="4041648" y="3771900"/>
            <a:ext cx="1508760" cy="182880"/>
          </a:xfrm>
          <a:prstGeom prst="rect">
            <a:avLst/>
          </a:prstGeom>
          <a:solidFill>
            <a:srgbClr val="C5050C"/>
          </a:solidFill>
          <a:ln w="9525">
            <a:solidFill>
              <a:srgbClr val="C5050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6"/>
          <p:cNvSpPr/>
          <p:nvPr/>
        </p:nvSpPr>
        <p:spPr>
          <a:xfrm>
            <a:off x="5641848" y="370332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45%</a:t>
            </a:r>
            <a:endParaRPr lang="en-US" sz="1600" dirty="0"/>
          </a:p>
        </p:txBody>
      </p:sp>
      <p:sp>
        <p:nvSpPr>
          <p:cNvPr id="17" name="Text 17"/>
          <p:cNvSpPr/>
          <p:nvPr/>
        </p:nvSpPr>
        <p:spPr>
          <a:xfrm>
            <a:off x="566928" y="4206240"/>
            <a:ext cx="3383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Performance analysis</a:t>
            </a:r>
            <a:endParaRPr lang="en-US" sz="1600" dirty="0"/>
          </a:p>
        </p:txBody>
      </p:sp>
      <p:sp>
        <p:nvSpPr>
          <p:cNvPr id="18" name="Text 18"/>
          <p:cNvSpPr/>
          <p:nvPr/>
        </p:nvSpPr>
        <p:spPr>
          <a:xfrm>
            <a:off x="4041648" y="4274820"/>
            <a:ext cx="1441704" cy="182880"/>
          </a:xfrm>
          <a:prstGeom prst="rect">
            <a:avLst/>
          </a:prstGeom>
          <a:solidFill>
            <a:srgbClr val="C5050C"/>
          </a:solidFill>
          <a:ln w="9525">
            <a:solidFill>
              <a:srgbClr val="C5050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9"/>
          <p:cNvSpPr/>
          <p:nvPr/>
        </p:nvSpPr>
        <p:spPr>
          <a:xfrm>
            <a:off x="5574792" y="420624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43%</a:t>
            </a:r>
            <a:endParaRPr lang="en-US" sz="1600" dirty="0"/>
          </a:p>
        </p:txBody>
      </p:sp>
      <p:sp>
        <p:nvSpPr>
          <p:cNvPr id="20" name="Text 20"/>
          <p:cNvSpPr/>
          <p:nvPr/>
        </p:nvSpPr>
        <p:spPr>
          <a:xfrm>
            <a:off x="566928" y="4754880"/>
            <a:ext cx="6035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i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in three are live, testing, or planning using agentic AI</a:t>
            </a:r>
            <a:endParaRPr lang="en-US" sz="1600" dirty="0"/>
          </a:p>
        </p:txBody>
      </p:sp>
      <p:sp>
        <p:nvSpPr>
          <p:cNvPr id="21" name="Text 21"/>
          <p:cNvSpPr/>
          <p:nvPr/>
        </p:nvSpPr>
        <p:spPr>
          <a:xfrm>
            <a:off x="7315200" y="1783080"/>
            <a:ext cx="4297680" cy="2167128"/>
          </a:xfrm>
          <a:prstGeom prst="roundRect">
            <a:avLst>
              <a:gd name="adj" fmla="val 2045"/>
            </a:avLst>
          </a:prstGeom>
          <a:solidFill>
            <a:srgbClr val="FBEBEB"/>
          </a:solidFill>
          <a:ln w="9525">
            <a:solidFill>
              <a:srgbClr val="FBEB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2"/>
          <p:cNvSpPr/>
          <p:nvPr/>
        </p:nvSpPr>
        <p:spPr>
          <a:xfrm>
            <a:off x="7681595" y="2011680"/>
            <a:ext cx="356552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Buyers? </a:t>
            </a:r>
            <a:endParaRPr lang="en-US" sz="1600" dirty="0"/>
          </a:p>
        </p:txBody>
      </p:sp>
      <p:sp>
        <p:nvSpPr>
          <p:cNvPr id="23" name="Text 23"/>
          <p:cNvSpPr/>
          <p:nvPr/>
        </p:nvSpPr>
        <p:spPr>
          <a:xfrm>
            <a:off x="7681595" y="2377440"/>
            <a:ext cx="3565525" cy="15727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25000"/>
              </a:lnSpc>
              <a:spcAft>
                <a:spcPts val="900"/>
              </a:spcAft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WPP Media began testing a Buyer Agent for Video in June 2026 with Comcast, Disney, Fox, NBCUniversal, Netflix and Paramount. It recommends humans still sign the deals..</a:t>
            </a:r>
            <a:endParaRPr lang="en-US" sz="1600" dirty="0"/>
          </a:p>
        </p:txBody>
      </p:sp>
      <p:sp>
        <p:nvSpPr>
          <p:cNvPr id="24" name="Text S"/>
          <p:cNvSpPr/>
          <p:nvPr/>
        </p:nvSpPr>
        <p:spPr>
          <a:xfrm>
            <a:off x="566928" y="6217920"/>
            <a:ext cx="9601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i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IAB Digital Video Ad Spend report, May 2026; WPP Media, June 2026</a:t>
            </a:r>
          </a:p>
        </p:txBody>
      </p:sp>
      <p:sp>
        <p:nvSpPr>
          <p:cNvPr id="25" name="Text F"/>
          <p:cNvSpPr/>
          <p:nvPr/>
        </p:nvSpPr>
        <p:spPr>
          <a:xfrm>
            <a:off x="566928" y="6528816"/>
            <a:ext cx="5943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kern="0" spc="2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J345 · PRINCIPLES &amp; PRACTICE OF STRATEGIC COMMUNICATION</a:t>
            </a:r>
            <a:endParaRPr lang="en-US" sz="750" dirty="0"/>
          </a:p>
        </p:txBody>
      </p:sp>
      <p:sp>
        <p:nvSpPr>
          <p:cNvPr id="26" name="Text N"/>
          <p:cNvSpPr/>
          <p:nvPr/>
        </p:nvSpPr>
        <p:spPr>
          <a:xfrm>
            <a:off x="11277295" y="6528816"/>
            <a:ext cx="365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22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4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36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48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2" grpId="0" animBg="1"/>
      <p:bldP spid="15" grpId="0" animBg="1"/>
      <p:bldP spid="18" grpId="0" animBg="1"/>
      <p:bldP spid="2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SELECTION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56692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16"/>
              </a:lnSpc>
              <a:buNone/>
            </a:pPr>
            <a:r>
              <a:rPr lang="en-US" sz="29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Strategic use of advertising media</a:t>
            </a:r>
            <a:endParaRPr lang="en-US" sz="2900" dirty="0"/>
          </a:p>
        </p:txBody>
      </p:sp>
      <p:sp>
        <p:nvSpPr>
          <p:cNvPr id="4" name="Text 4"/>
          <p:cNvSpPr/>
          <p:nvPr/>
        </p:nvSpPr>
        <p:spPr>
          <a:xfrm>
            <a:off x="566928" y="1828800"/>
            <a:ext cx="3565525" cy="365760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5"/>
          <p:cNvSpPr/>
          <p:nvPr/>
        </p:nvSpPr>
        <p:spPr>
          <a:xfrm>
            <a:off x="841248" y="2057400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PURPOSE</a:t>
            </a:r>
            <a:endParaRPr lang="en-US" sz="1200" dirty="0"/>
          </a:p>
        </p:txBody>
      </p:sp>
      <p:sp>
        <p:nvSpPr>
          <p:cNvPr id="6" name="Text 6"/>
          <p:cNvSpPr/>
          <p:nvPr/>
        </p:nvSpPr>
        <p:spPr>
          <a:xfrm>
            <a:off x="841248" y="2468880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Coverage</a:t>
            </a:r>
            <a:endParaRPr lang="en-US" sz="1800" dirty="0"/>
          </a:p>
        </p:txBody>
      </p:sp>
      <p:sp>
        <p:nvSpPr>
          <p:cNvPr id="7" name="Text 7"/>
          <p:cNvSpPr/>
          <p:nvPr/>
        </p:nvSpPr>
        <p:spPr>
          <a:xfrm>
            <a:off x="841248" y="2743200"/>
            <a:ext cx="3017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4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Blanket the market — maximum reach</a:t>
            </a:r>
            <a:endParaRPr lang="en-US" sz="1400" dirty="0"/>
          </a:p>
        </p:txBody>
      </p:sp>
      <p:sp>
        <p:nvSpPr>
          <p:cNvPr id="8" name="Text 8"/>
          <p:cNvSpPr/>
          <p:nvPr/>
        </p:nvSpPr>
        <p:spPr>
          <a:xfrm>
            <a:off x="841248" y="3383280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Targeting</a:t>
            </a:r>
            <a:endParaRPr lang="en-US" sz="1800" dirty="0"/>
          </a:p>
        </p:txBody>
      </p:sp>
      <p:sp>
        <p:nvSpPr>
          <p:cNvPr id="9" name="Text 9"/>
          <p:cNvSpPr/>
          <p:nvPr/>
        </p:nvSpPr>
        <p:spPr>
          <a:xfrm>
            <a:off x="841248" y="3657600"/>
            <a:ext cx="3017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4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Narrowcast to the core prospect</a:t>
            </a:r>
            <a:endParaRPr lang="en-US" sz="1400" dirty="0"/>
          </a:p>
        </p:txBody>
      </p:sp>
      <p:sp>
        <p:nvSpPr>
          <p:cNvPr id="10" name="Text 10"/>
          <p:cNvSpPr/>
          <p:nvPr/>
        </p:nvSpPr>
        <p:spPr>
          <a:xfrm>
            <a:off x="841248" y="4297680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Support</a:t>
            </a:r>
            <a:endParaRPr lang="en-US" sz="1800" dirty="0"/>
          </a:p>
        </p:txBody>
      </p:sp>
      <p:sp>
        <p:nvSpPr>
          <p:cNvPr id="11" name="Text 11"/>
          <p:cNvSpPr/>
          <p:nvPr/>
        </p:nvSpPr>
        <p:spPr>
          <a:xfrm>
            <a:off x="841247" y="4572000"/>
            <a:ext cx="320103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4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Remind and reinforce the primary effort</a:t>
            </a:r>
            <a:endParaRPr lang="en-US" sz="1400" dirty="0"/>
          </a:p>
        </p:txBody>
      </p:sp>
      <p:sp>
        <p:nvSpPr>
          <p:cNvPr id="12" name="Text 12"/>
          <p:cNvSpPr/>
          <p:nvPr/>
        </p:nvSpPr>
        <p:spPr>
          <a:xfrm>
            <a:off x="4315968" y="1828800"/>
            <a:ext cx="3565525" cy="365760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3"/>
          <p:cNvSpPr/>
          <p:nvPr/>
        </p:nvSpPr>
        <p:spPr>
          <a:xfrm>
            <a:off x="4590288" y="2057400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INVOLVEMENT</a:t>
            </a:r>
            <a:endParaRPr lang="en-US" sz="1200" dirty="0"/>
          </a:p>
        </p:txBody>
      </p:sp>
      <p:sp>
        <p:nvSpPr>
          <p:cNvPr id="14" name="Text 14"/>
          <p:cNvSpPr/>
          <p:nvPr/>
        </p:nvSpPr>
        <p:spPr>
          <a:xfrm>
            <a:off x="4590288" y="2468880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 involvement</a:t>
            </a:r>
            <a:endParaRPr lang="en-US" sz="1800" dirty="0"/>
          </a:p>
        </p:txBody>
      </p:sp>
      <p:sp>
        <p:nvSpPr>
          <p:cNvPr id="15" name="Text 15"/>
          <p:cNvSpPr/>
          <p:nvPr/>
        </p:nvSpPr>
        <p:spPr>
          <a:xfrm>
            <a:off x="4590288" y="2743200"/>
            <a:ext cx="3017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4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Expensive, infrequent, complicated, consequential</a:t>
            </a:r>
            <a:endParaRPr lang="en-US" sz="1400" dirty="0"/>
          </a:p>
        </p:txBody>
      </p:sp>
      <p:sp>
        <p:nvSpPr>
          <p:cNvPr id="16" name="Text 16"/>
          <p:cNvSpPr/>
          <p:nvPr/>
        </p:nvSpPr>
        <p:spPr>
          <a:xfrm>
            <a:off x="4590288" y="3383280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Low involvement</a:t>
            </a:r>
            <a:endParaRPr lang="en-US" sz="1800" dirty="0"/>
          </a:p>
        </p:txBody>
      </p:sp>
      <p:sp>
        <p:nvSpPr>
          <p:cNvPr id="17" name="Text 17"/>
          <p:cNvSpPr/>
          <p:nvPr/>
        </p:nvSpPr>
        <p:spPr>
          <a:xfrm>
            <a:off x="4590288" y="3657600"/>
            <a:ext cx="3017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4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Habitual, cheap, frequently repurchased</a:t>
            </a:r>
            <a:endParaRPr lang="en-US" sz="1400" dirty="0"/>
          </a:p>
        </p:txBody>
      </p:sp>
      <p:sp>
        <p:nvSpPr>
          <p:cNvPr id="18" name="Text 18"/>
          <p:cNvSpPr/>
          <p:nvPr/>
        </p:nvSpPr>
        <p:spPr>
          <a:xfrm>
            <a:off x="8065008" y="1828800"/>
            <a:ext cx="3565525" cy="365760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9"/>
          <p:cNvSpPr/>
          <p:nvPr/>
        </p:nvSpPr>
        <p:spPr>
          <a:xfrm>
            <a:off x="8339328" y="2057400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APPEAL</a:t>
            </a:r>
            <a:endParaRPr lang="en-US" sz="1200" dirty="0"/>
          </a:p>
        </p:txBody>
      </p:sp>
      <p:sp>
        <p:nvSpPr>
          <p:cNvPr id="20" name="Text 20"/>
          <p:cNvSpPr/>
          <p:nvPr/>
        </p:nvSpPr>
        <p:spPr>
          <a:xfrm>
            <a:off x="8339328" y="2468880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Rational</a:t>
            </a:r>
            <a:endParaRPr lang="en-US" sz="1800" dirty="0"/>
          </a:p>
        </p:txBody>
      </p:sp>
      <p:sp>
        <p:nvSpPr>
          <p:cNvPr id="21" name="Text 21"/>
          <p:cNvSpPr/>
          <p:nvPr/>
        </p:nvSpPr>
        <p:spPr>
          <a:xfrm>
            <a:off x="8339328" y="2743200"/>
            <a:ext cx="3017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4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Cognitive — inform, compare, prove</a:t>
            </a:r>
            <a:endParaRPr lang="en-US" sz="1400" dirty="0"/>
          </a:p>
        </p:txBody>
      </p:sp>
      <p:sp>
        <p:nvSpPr>
          <p:cNvPr id="22" name="Text 22"/>
          <p:cNvSpPr/>
          <p:nvPr/>
        </p:nvSpPr>
        <p:spPr>
          <a:xfrm>
            <a:off x="8339328" y="3383280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Emotional</a:t>
            </a:r>
            <a:endParaRPr lang="en-US" sz="1800" dirty="0"/>
          </a:p>
        </p:txBody>
      </p:sp>
      <p:sp>
        <p:nvSpPr>
          <p:cNvPr id="23" name="Text 23"/>
          <p:cNvSpPr/>
          <p:nvPr/>
        </p:nvSpPr>
        <p:spPr>
          <a:xfrm>
            <a:off x="8339328" y="3657600"/>
            <a:ext cx="3017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4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Affective — </a:t>
            </a:r>
            <a:r>
              <a:rPr lang="en-US" sz="1400" dirty="0" err="1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identitfy</a:t>
            </a:r>
            <a:r>
              <a:rPr lang="en-US" sz="14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feel, associate</a:t>
            </a:r>
            <a:endParaRPr lang="en-US" sz="1400" dirty="0"/>
          </a:p>
        </p:txBody>
      </p:sp>
      <p:sp>
        <p:nvSpPr>
          <p:cNvPr id="24" name="Text 24"/>
          <p:cNvSpPr/>
          <p:nvPr/>
        </p:nvSpPr>
        <p:spPr>
          <a:xfrm>
            <a:off x="566928" y="566928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i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vehicle you recommend should be defensible on all three axes.</a:t>
            </a:r>
            <a:endParaRPr lang="en-US" sz="1600" dirty="0"/>
          </a:p>
        </p:txBody>
      </p:sp>
      <p:sp>
        <p:nvSpPr>
          <p:cNvPr id="25" name="Text F"/>
          <p:cNvSpPr/>
          <p:nvPr/>
        </p:nvSpPr>
        <p:spPr>
          <a:xfrm>
            <a:off x="566928" y="6528816"/>
            <a:ext cx="5943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kern="0" spc="2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J345 · PRINCIPLES &amp; PRACTICE OF STRATEGIC COMMUNICATION</a:t>
            </a:r>
            <a:endParaRPr lang="en-US" sz="750" dirty="0"/>
          </a:p>
        </p:txBody>
      </p:sp>
      <p:sp>
        <p:nvSpPr>
          <p:cNvPr id="26" name="Text N"/>
          <p:cNvSpPr/>
          <p:nvPr/>
        </p:nvSpPr>
        <p:spPr>
          <a:xfrm>
            <a:off x="11277295" y="6528816"/>
            <a:ext cx="365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4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  <p:bldP spid="1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SELECTION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56692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16"/>
              </a:lnSpc>
              <a:buNone/>
            </a:pPr>
            <a:r>
              <a:rPr lang="en-US" sz="29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classes of advertising media</a:t>
            </a:r>
            <a:endParaRPr lang="en-US" sz="2900" dirty="0"/>
          </a:p>
        </p:txBody>
      </p:sp>
      <p:sp>
        <p:nvSpPr>
          <p:cNvPr id="4" name="Text 4"/>
          <p:cNvSpPr/>
          <p:nvPr/>
        </p:nvSpPr>
        <p:spPr>
          <a:xfrm>
            <a:off x="566928" y="2011680"/>
            <a:ext cx="2103120" cy="2743200"/>
          </a:xfrm>
          <a:prstGeom prst="roundRect">
            <a:avLst>
              <a:gd name="adj" fmla="val 2045"/>
            </a:avLst>
          </a:prstGeom>
          <a:solidFill>
            <a:srgbClr val="FBEBEB"/>
          </a:solidFill>
          <a:ln w="9525">
            <a:solidFill>
              <a:srgbClr val="FBEB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5"/>
          <p:cNvSpPr/>
          <p:nvPr/>
        </p:nvSpPr>
        <p:spPr>
          <a:xfrm>
            <a:off x="841248" y="2286000"/>
            <a:ext cx="274320" cy="45720"/>
          </a:xfrm>
          <a:prstGeom prst="rect">
            <a:avLst/>
          </a:prstGeom>
          <a:solidFill>
            <a:srgbClr val="C5050C"/>
          </a:solidFill>
          <a:ln w="9525">
            <a:solidFill>
              <a:srgbClr val="C5050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6"/>
          <p:cNvSpPr/>
          <p:nvPr/>
        </p:nvSpPr>
        <p:spPr>
          <a:xfrm>
            <a:off x="841248" y="2468880"/>
            <a:ext cx="1554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20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Print</a:t>
            </a:r>
            <a:endParaRPr lang="en-US" sz="2000" dirty="0"/>
          </a:p>
        </p:txBody>
      </p:sp>
      <p:sp>
        <p:nvSpPr>
          <p:cNvPr id="7" name="Text 7"/>
          <p:cNvSpPr/>
          <p:nvPr/>
        </p:nvSpPr>
        <p:spPr>
          <a:xfrm>
            <a:off x="841248" y="2971800"/>
            <a:ext cx="1554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Newspapers and magazines</a:t>
            </a:r>
            <a:endParaRPr lang="en-US" sz="1600" dirty="0"/>
          </a:p>
        </p:txBody>
      </p:sp>
      <p:sp>
        <p:nvSpPr>
          <p:cNvPr id="8" name="Text 8"/>
          <p:cNvSpPr/>
          <p:nvPr/>
        </p:nvSpPr>
        <p:spPr>
          <a:xfrm>
            <a:off x="841248" y="4114800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Today</a:t>
            </a:r>
            <a:endParaRPr lang="en-US" sz="1400" dirty="0"/>
          </a:p>
        </p:txBody>
      </p:sp>
      <p:sp>
        <p:nvSpPr>
          <p:cNvPr id="9" name="Text 9"/>
          <p:cNvSpPr/>
          <p:nvPr/>
        </p:nvSpPr>
        <p:spPr>
          <a:xfrm>
            <a:off x="2761488" y="2011680"/>
            <a:ext cx="2103120" cy="274320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10"/>
          <p:cNvSpPr/>
          <p:nvPr/>
        </p:nvSpPr>
        <p:spPr>
          <a:xfrm>
            <a:off x="3035808" y="2286000"/>
            <a:ext cx="274320" cy="45720"/>
          </a:xfrm>
          <a:prstGeom prst="rect">
            <a:avLst/>
          </a:prstGeom>
          <a:solidFill>
            <a:srgbClr val="B3B3B3"/>
          </a:solidFill>
          <a:ln w="9525">
            <a:solidFill>
              <a:srgbClr val="B3B3B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11"/>
          <p:cNvSpPr/>
          <p:nvPr/>
        </p:nvSpPr>
        <p:spPr>
          <a:xfrm>
            <a:off x="3035808" y="2468880"/>
            <a:ext cx="1554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20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Place</a:t>
            </a:r>
            <a:endParaRPr lang="en-US" sz="2000" dirty="0"/>
          </a:p>
        </p:txBody>
      </p:sp>
      <p:sp>
        <p:nvSpPr>
          <p:cNvPr id="12" name="Text 12"/>
          <p:cNvSpPr/>
          <p:nvPr/>
        </p:nvSpPr>
        <p:spPr>
          <a:xfrm>
            <a:off x="3035808" y="2971800"/>
            <a:ext cx="1554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Outdoor, transit, ambient</a:t>
            </a:r>
            <a:endParaRPr lang="en-US" sz="1600" dirty="0"/>
          </a:p>
        </p:txBody>
      </p:sp>
      <p:sp>
        <p:nvSpPr>
          <p:cNvPr id="13" name="Text 13"/>
          <p:cNvSpPr/>
          <p:nvPr/>
        </p:nvSpPr>
        <p:spPr>
          <a:xfrm>
            <a:off x="3035808" y="4114800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Lecture 15</a:t>
            </a:r>
            <a:endParaRPr lang="en-US" sz="1400" dirty="0"/>
          </a:p>
        </p:txBody>
      </p:sp>
      <p:sp>
        <p:nvSpPr>
          <p:cNvPr id="14" name="Text 14"/>
          <p:cNvSpPr/>
          <p:nvPr/>
        </p:nvSpPr>
        <p:spPr>
          <a:xfrm>
            <a:off x="4956048" y="2011680"/>
            <a:ext cx="2103120" cy="274320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5"/>
          <p:cNvSpPr/>
          <p:nvPr/>
        </p:nvSpPr>
        <p:spPr>
          <a:xfrm>
            <a:off x="5230368" y="2286000"/>
            <a:ext cx="274320" cy="45720"/>
          </a:xfrm>
          <a:prstGeom prst="rect">
            <a:avLst/>
          </a:prstGeom>
          <a:solidFill>
            <a:srgbClr val="B3B3B3"/>
          </a:solidFill>
          <a:ln w="9525">
            <a:solidFill>
              <a:srgbClr val="B3B3B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6"/>
          <p:cNvSpPr/>
          <p:nvPr/>
        </p:nvSpPr>
        <p:spPr>
          <a:xfrm>
            <a:off x="5230368" y="2468880"/>
            <a:ext cx="1554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20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Broadcast</a:t>
            </a:r>
            <a:endParaRPr lang="en-US" sz="2000" dirty="0"/>
          </a:p>
        </p:txBody>
      </p:sp>
      <p:sp>
        <p:nvSpPr>
          <p:cNvPr id="17" name="Text 17"/>
          <p:cNvSpPr/>
          <p:nvPr/>
        </p:nvSpPr>
        <p:spPr>
          <a:xfrm>
            <a:off x="5230368" y="2971800"/>
            <a:ext cx="1554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Television and radio</a:t>
            </a:r>
            <a:endParaRPr lang="en-US" sz="1600" dirty="0"/>
          </a:p>
        </p:txBody>
      </p:sp>
      <p:sp>
        <p:nvSpPr>
          <p:cNvPr id="18" name="Text 18"/>
          <p:cNvSpPr/>
          <p:nvPr/>
        </p:nvSpPr>
        <p:spPr>
          <a:xfrm>
            <a:off x="5230368" y="4114800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Lecture 15</a:t>
            </a:r>
            <a:endParaRPr lang="en-US" sz="1400" dirty="0"/>
          </a:p>
        </p:txBody>
      </p:sp>
      <p:sp>
        <p:nvSpPr>
          <p:cNvPr id="19" name="Text 19"/>
          <p:cNvSpPr/>
          <p:nvPr/>
        </p:nvSpPr>
        <p:spPr>
          <a:xfrm>
            <a:off x="7150608" y="2011680"/>
            <a:ext cx="2103120" cy="274320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20"/>
          <p:cNvSpPr/>
          <p:nvPr/>
        </p:nvSpPr>
        <p:spPr>
          <a:xfrm>
            <a:off x="7424928" y="2286000"/>
            <a:ext cx="274320" cy="45720"/>
          </a:xfrm>
          <a:prstGeom prst="rect">
            <a:avLst/>
          </a:prstGeom>
          <a:solidFill>
            <a:srgbClr val="B3B3B3"/>
          </a:solidFill>
          <a:ln w="9525">
            <a:solidFill>
              <a:srgbClr val="B3B3B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21"/>
          <p:cNvSpPr/>
          <p:nvPr/>
        </p:nvSpPr>
        <p:spPr>
          <a:xfrm>
            <a:off x="7424928" y="2468880"/>
            <a:ext cx="1554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20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Narrowcast</a:t>
            </a:r>
            <a:endParaRPr lang="en-US" sz="2000" dirty="0"/>
          </a:p>
        </p:txBody>
      </p:sp>
      <p:sp>
        <p:nvSpPr>
          <p:cNvPr id="22" name="Text 22"/>
          <p:cNvSpPr/>
          <p:nvPr/>
        </p:nvSpPr>
        <p:spPr>
          <a:xfrm>
            <a:off x="7424928" y="2971800"/>
            <a:ext cx="1554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Cable, satellite, direct</a:t>
            </a:r>
            <a:endParaRPr lang="en-US" sz="1600" dirty="0"/>
          </a:p>
        </p:txBody>
      </p:sp>
      <p:sp>
        <p:nvSpPr>
          <p:cNvPr id="23" name="Text 23"/>
          <p:cNvSpPr/>
          <p:nvPr/>
        </p:nvSpPr>
        <p:spPr>
          <a:xfrm>
            <a:off x="7424928" y="4114800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Lecture 15</a:t>
            </a:r>
            <a:endParaRPr lang="en-US" sz="1400" dirty="0"/>
          </a:p>
        </p:txBody>
      </p:sp>
      <p:sp>
        <p:nvSpPr>
          <p:cNvPr id="24" name="Text 24"/>
          <p:cNvSpPr/>
          <p:nvPr/>
        </p:nvSpPr>
        <p:spPr>
          <a:xfrm>
            <a:off x="9345168" y="2011680"/>
            <a:ext cx="2103120" cy="274320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5"/>
          <p:cNvSpPr/>
          <p:nvPr/>
        </p:nvSpPr>
        <p:spPr>
          <a:xfrm>
            <a:off x="9619488" y="2286000"/>
            <a:ext cx="274320" cy="45720"/>
          </a:xfrm>
          <a:prstGeom prst="rect">
            <a:avLst/>
          </a:prstGeom>
          <a:solidFill>
            <a:srgbClr val="B3B3B3"/>
          </a:solidFill>
          <a:ln w="9525">
            <a:solidFill>
              <a:srgbClr val="B3B3B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6"/>
          <p:cNvSpPr/>
          <p:nvPr/>
        </p:nvSpPr>
        <p:spPr>
          <a:xfrm>
            <a:off x="9619488" y="2468880"/>
            <a:ext cx="1554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20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Digital</a:t>
            </a:r>
            <a:endParaRPr lang="en-US" sz="2000" dirty="0"/>
          </a:p>
        </p:txBody>
      </p:sp>
      <p:sp>
        <p:nvSpPr>
          <p:cNvPr id="27" name="Text 27"/>
          <p:cNvSpPr/>
          <p:nvPr/>
        </p:nvSpPr>
        <p:spPr>
          <a:xfrm>
            <a:off x="9619488" y="2971800"/>
            <a:ext cx="1554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Search, social, Streaming</a:t>
            </a:r>
            <a:endParaRPr lang="en-US" sz="1600" dirty="0"/>
          </a:p>
        </p:txBody>
      </p:sp>
      <p:sp>
        <p:nvSpPr>
          <p:cNvPr id="28" name="Text 28"/>
          <p:cNvSpPr/>
          <p:nvPr/>
        </p:nvSpPr>
        <p:spPr>
          <a:xfrm>
            <a:off x="9619488" y="4114800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Lectures 15 and 19–20</a:t>
            </a:r>
            <a:endParaRPr lang="en-US" sz="1400" dirty="0"/>
          </a:p>
        </p:txBody>
      </p:sp>
      <p:sp>
        <p:nvSpPr>
          <p:cNvPr id="29" name="Text 29"/>
          <p:cNvSpPr/>
          <p:nvPr/>
        </p:nvSpPr>
        <p:spPr>
          <a:xfrm>
            <a:off x="566928" y="502920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i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Print goes first for a reason: it is where the discipline of media planning was invented, and where its logic is easiest to see.</a:t>
            </a:r>
            <a:endParaRPr lang="en-US" sz="1600" dirty="0"/>
          </a:p>
        </p:txBody>
      </p:sp>
      <p:sp>
        <p:nvSpPr>
          <p:cNvPr id="30" name="Text F"/>
          <p:cNvSpPr/>
          <p:nvPr/>
        </p:nvSpPr>
        <p:spPr>
          <a:xfrm>
            <a:off x="566928" y="6528816"/>
            <a:ext cx="5943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kern="0" spc="2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J345 · PRINCIPLES &amp; PRACTICE OF STRATEGIC COMMUNICATION</a:t>
            </a:r>
            <a:endParaRPr lang="en-US" sz="750" dirty="0"/>
          </a:p>
        </p:txBody>
      </p:sp>
      <p:sp>
        <p:nvSpPr>
          <p:cNvPr id="31" name="Text N"/>
          <p:cNvSpPr/>
          <p:nvPr/>
        </p:nvSpPr>
        <p:spPr>
          <a:xfrm>
            <a:off x="11277295" y="6528816"/>
            <a:ext cx="365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4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36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48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4" grpId="0" animBg="1"/>
      <p:bldP spid="19" grpId="0" animBg="1"/>
      <p:bldP spid="2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C505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2"/>
          <p:cNvSpPr/>
          <p:nvPr/>
        </p:nvSpPr>
        <p:spPr>
          <a:xfrm>
            <a:off x="914400" y="2743200"/>
            <a:ext cx="10332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kern="0" spc="300" dirty="0">
                <a:solidFill>
                  <a:srgbClr val="FFD9D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SJMC 345 · LECTURE 14 · PART TWO</a:t>
            </a:r>
            <a:endParaRPr lang="en-US" sz="1600" dirty="0"/>
          </a:p>
        </p:txBody>
      </p:sp>
      <p:sp>
        <p:nvSpPr>
          <p:cNvPr id="3" name="Text 3"/>
          <p:cNvSpPr/>
          <p:nvPr/>
        </p:nvSpPr>
        <p:spPr>
          <a:xfrm>
            <a:off x="914400" y="3200400"/>
            <a:ext cx="103327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4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Print Media</a:t>
            </a:r>
            <a:endParaRPr lang="en-US" sz="4700" dirty="0"/>
          </a:p>
        </p:txBody>
      </p:sp>
      <p:sp>
        <p:nvSpPr>
          <p:cNvPr id="4" name="Text 4"/>
          <p:cNvSpPr/>
          <p:nvPr/>
        </p:nvSpPr>
        <p:spPr>
          <a:xfrm>
            <a:off x="914400" y="4297680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FFE3E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Newspapers and magazines in 2026 — who still reads, and when print earns its place.</a:t>
            </a:r>
            <a:endParaRPr lang="en-US" sz="1600" dirty="0"/>
          </a:p>
        </p:txBody>
      </p:sp>
      <p:sp>
        <p:nvSpPr>
          <p:cNvPr id="5" name="Text 5"/>
          <p:cNvSpPr/>
          <p:nvPr/>
        </p:nvSpPr>
        <p:spPr>
          <a:xfrm>
            <a:off x="914400" y="6263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200" dirty="0">
                <a:solidFill>
                  <a:srgbClr val="F0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UNIVERSITY OF WISCONSIN–MADISON</a:t>
            </a:r>
            <a:endParaRPr lang="en-US" sz="900" dirty="0"/>
          </a:p>
        </p:txBody>
      </p:sp>
      <p:sp>
        <p:nvSpPr>
          <p:cNvPr id="6" name="Text 6"/>
          <p:cNvSpPr/>
          <p:nvPr/>
        </p:nvSpPr>
        <p:spPr>
          <a:xfrm>
            <a:off x="11277295" y="626364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F0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26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PRINT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56692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16"/>
              </a:lnSpc>
              <a:buNone/>
            </a:pPr>
            <a:r>
              <a:rPr lang="en-US" sz="29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counts as print</a:t>
            </a:r>
            <a:endParaRPr lang="en-US" sz="2900" dirty="0"/>
          </a:p>
        </p:txBody>
      </p:sp>
      <p:sp>
        <p:nvSpPr>
          <p:cNvPr id="4" name="Text 4"/>
          <p:cNvSpPr/>
          <p:nvPr/>
        </p:nvSpPr>
        <p:spPr>
          <a:xfrm>
            <a:off x="566928" y="1828800"/>
            <a:ext cx="5303520" cy="393192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5"/>
          <p:cNvSpPr/>
          <p:nvPr/>
        </p:nvSpPr>
        <p:spPr>
          <a:xfrm>
            <a:off x="886968" y="2057400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NEWSPAPERS</a:t>
            </a:r>
            <a:endParaRPr lang="en-US" sz="1200" dirty="0"/>
          </a:p>
        </p:txBody>
      </p:sp>
      <p:sp>
        <p:nvSpPr>
          <p:cNvPr id="6" name="Text 6"/>
          <p:cNvSpPr/>
          <p:nvPr/>
        </p:nvSpPr>
        <p:spPr>
          <a:xfrm>
            <a:off x="886968" y="2468880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National</a:t>
            </a:r>
            <a:endParaRPr lang="en-US" sz="1800" dirty="0"/>
          </a:p>
        </p:txBody>
      </p:sp>
      <p:sp>
        <p:nvSpPr>
          <p:cNvPr id="7" name="Text 7"/>
          <p:cNvSpPr/>
          <p:nvPr/>
        </p:nvSpPr>
        <p:spPr>
          <a:xfrm>
            <a:off x="886968" y="2734056"/>
            <a:ext cx="4663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Wall Street Journal, The New York Times, USA Today</a:t>
            </a:r>
            <a:endParaRPr lang="en-US" sz="1400" dirty="0"/>
          </a:p>
        </p:txBody>
      </p:sp>
      <p:sp>
        <p:nvSpPr>
          <p:cNvPr id="8" name="Text 8"/>
          <p:cNvSpPr/>
          <p:nvPr/>
        </p:nvSpPr>
        <p:spPr>
          <a:xfrm>
            <a:off x="886968" y="3246120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Metro daily</a:t>
            </a:r>
            <a:endParaRPr lang="en-US" sz="1800" dirty="0"/>
          </a:p>
        </p:txBody>
      </p:sp>
      <p:sp>
        <p:nvSpPr>
          <p:cNvPr id="9" name="Text 9"/>
          <p:cNvSpPr/>
          <p:nvPr/>
        </p:nvSpPr>
        <p:spPr>
          <a:xfrm>
            <a:off x="886968" y="3511296"/>
            <a:ext cx="4663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or two per major market — and shrinking</a:t>
            </a:r>
            <a:endParaRPr lang="en-US" sz="1400" dirty="0"/>
          </a:p>
        </p:txBody>
      </p:sp>
      <p:sp>
        <p:nvSpPr>
          <p:cNvPr id="10" name="Text 10"/>
          <p:cNvSpPr/>
          <p:nvPr/>
        </p:nvSpPr>
        <p:spPr>
          <a:xfrm>
            <a:off x="886968" y="4023360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Regional daily</a:t>
            </a:r>
            <a:endParaRPr lang="en-US" sz="1800" dirty="0"/>
          </a:p>
        </p:txBody>
      </p:sp>
      <p:sp>
        <p:nvSpPr>
          <p:cNvPr id="11" name="Text 11"/>
          <p:cNvSpPr/>
          <p:nvPr/>
        </p:nvSpPr>
        <p:spPr>
          <a:xfrm>
            <a:off x="886968" y="4288536"/>
            <a:ext cx="4663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County and small-city titles</a:t>
            </a:r>
            <a:endParaRPr lang="en-US" sz="1400" dirty="0"/>
          </a:p>
        </p:txBody>
      </p:sp>
      <p:sp>
        <p:nvSpPr>
          <p:cNvPr id="12" name="Text 12"/>
          <p:cNvSpPr/>
          <p:nvPr/>
        </p:nvSpPr>
        <p:spPr>
          <a:xfrm>
            <a:off x="886968" y="4800600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Local weekly</a:t>
            </a:r>
            <a:endParaRPr lang="en-US" sz="1800" dirty="0"/>
          </a:p>
        </p:txBody>
      </p:sp>
      <p:sp>
        <p:nvSpPr>
          <p:cNvPr id="13" name="Text 13"/>
          <p:cNvSpPr/>
          <p:nvPr/>
        </p:nvSpPr>
        <p:spPr>
          <a:xfrm>
            <a:off x="886968" y="5065776"/>
            <a:ext cx="4663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Community papers, often the last outlet standing</a:t>
            </a:r>
            <a:endParaRPr lang="en-US" sz="1400" dirty="0"/>
          </a:p>
        </p:txBody>
      </p:sp>
      <p:sp>
        <p:nvSpPr>
          <p:cNvPr id="14" name="Text 14"/>
          <p:cNvSpPr/>
          <p:nvPr/>
        </p:nvSpPr>
        <p:spPr>
          <a:xfrm>
            <a:off x="6327648" y="1828800"/>
            <a:ext cx="5303520" cy="393192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5"/>
          <p:cNvSpPr/>
          <p:nvPr/>
        </p:nvSpPr>
        <p:spPr>
          <a:xfrm>
            <a:off x="6647688" y="2057400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MAGAZINES</a:t>
            </a:r>
            <a:endParaRPr lang="en-US" sz="1200" dirty="0"/>
          </a:p>
        </p:txBody>
      </p:sp>
      <p:sp>
        <p:nvSpPr>
          <p:cNvPr id="16" name="Text 16"/>
          <p:cNvSpPr/>
          <p:nvPr/>
        </p:nvSpPr>
        <p:spPr>
          <a:xfrm>
            <a:off x="6647688" y="2468880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General circulation</a:t>
            </a:r>
            <a:endParaRPr lang="en-US" sz="1800" dirty="0"/>
          </a:p>
        </p:txBody>
      </p:sp>
      <p:sp>
        <p:nvSpPr>
          <p:cNvPr id="17" name="Text 17"/>
          <p:cNvSpPr/>
          <p:nvPr/>
        </p:nvSpPr>
        <p:spPr>
          <a:xfrm>
            <a:off x="6647688" y="2734056"/>
            <a:ext cx="4663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Broad consumer titles</a:t>
            </a:r>
            <a:endParaRPr lang="en-US" sz="1400" dirty="0"/>
          </a:p>
        </p:txBody>
      </p:sp>
      <p:sp>
        <p:nvSpPr>
          <p:cNvPr id="18" name="Text 18"/>
          <p:cNvSpPr/>
          <p:nvPr/>
        </p:nvSpPr>
        <p:spPr>
          <a:xfrm>
            <a:off x="6647688" y="3246120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Specialized</a:t>
            </a:r>
            <a:endParaRPr lang="en-US" sz="1800" dirty="0"/>
          </a:p>
        </p:txBody>
      </p:sp>
      <p:sp>
        <p:nvSpPr>
          <p:cNvPr id="19" name="Text 19"/>
          <p:cNvSpPr/>
          <p:nvPr/>
        </p:nvSpPr>
        <p:spPr>
          <a:xfrm>
            <a:off x="6647688" y="3511296"/>
            <a:ext cx="4663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Built around an interest, a life stage or an identity</a:t>
            </a:r>
            <a:endParaRPr lang="en-US" sz="1400" dirty="0"/>
          </a:p>
        </p:txBody>
      </p:sp>
      <p:sp>
        <p:nvSpPr>
          <p:cNvPr id="20" name="Text 20"/>
          <p:cNvSpPr/>
          <p:nvPr/>
        </p:nvSpPr>
        <p:spPr>
          <a:xfrm>
            <a:off x="6647688" y="4023360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Trade</a:t>
            </a:r>
            <a:endParaRPr lang="en-US" sz="1800" dirty="0"/>
          </a:p>
        </p:txBody>
      </p:sp>
      <p:sp>
        <p:nvSpPr>
          <p:cNvPr id="21" name="Text 21"/>
          <p:cNvSpPr/>
          <p:nvPr/>
        </p:nvSpPr>
        <p:spPr>
          <a:xfrm>
            <a:off x="6647688" y="4288536"/>
            <a:ext cx="4663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Business-to-business, read for work</a:t>
            </a:r>
            <a:endParaRPr lang="en-US" sz="1400" dirty="0"/>
          </a:p>
        </p:txBody>
      </p:sp>
      <p:sp>
        <p:nvSpPr>
          <p:cNvPr id="22" name="Text 22"/>
          <p:cNvSpPr/>
          <p:nvPr/>
        </p:nvSpPr>
        <p:spPr>
          <a:xfrm>
            <a:off x="6647688" y="4800600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Membership</a:t>
            </a:r>
            <a:endParaRPr lang="en-US" sz="1800" dirty="0"/>
          </a:p>
        </p:txBody>
      </p:sp>
      <p:sp>
        <p:nvSpPr>
          <p:cNvPr id="23" name="Text 23"/>
          <p:cNvSpPr/>
          <p:nvPr/>
        </p:nvSpPr>
        <p:spPr>
          <a:xfrm>
            <a:off x="6647688" y="5065776"/>
            <a:ext cx="4663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AARP, Costco Connection — the surviving mass model</a:t>
            </a:r>
            <a:endParaRPr lang="en-US" sz="1400" dirty="0"/>
          </a:p>
        </p:txBody>
      </p:sp>
      <p:sp>
        <p:nvSpPr>
          <p:cNvPr id="24" name="Text F"/>
          <p:cNvSpPr/>
          <p:nvPr/>
        </p:nvSpPr>
        <p:spPr>
          <a:xfrm>
            <a:off x="566928" y="6528816"/>
            <a:ext cx="5943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kern="0" spc="2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J345 · PRINCIPLES &amp; PRACTICE OF STRATEGIC COMMUNICATION</a:t>
            </a:r>
            <a:endParaRPr lang="en-US" sz="750" dirty="0"/>
          </a:p>
        </p:txBody>
      </p:sp>
      <p:sp>
        <p:nvSpPr>
          <p:cNvPr id="25" name="Text N"/>
          <p:cNvSpPr/>
          <p:nvPr/>
        </p:nvSpPr>
        <p:spPr>
          <a:xfrm>
            <a:off x="11277295" y="6528816"/>
            <a:ext cx="365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27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NEWSPAPERS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56692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16"/>
              </a:lnSpc>
              <a:buNone/>
            </a:pPr>
            <a:r>
              <a:rPr lang="en-US" sz="29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business, as it stands</a:t>
            </a:r>
            <a:endParaRPr lang="en-US" sz="2900" dirty="0"/>
          </a:p>
        </p:txBody>
      </p:sp>
      <p:sp>
        <p:nvSpPr>
          <p:cNvPr id="4" name="Text 4"/>
          <p:cNvSpPr/>
          <p:nvPr/>
        </p:nvSpPr>
        <p:spPr>
          <a:xfrm>
            <a:off x="566928" y="1965960"/>
            <a:ext cx="2597150" cy="237744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5"/>
          <p:cNvSpPr/>
          <p:nvPr/>
        </p:nvSpPr>
        <p:spPr>
          <a:xfrm>
            <a:off x="795528" y="2240280"/>
            <a:ext cx="213995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136</a:t>
            </a:r>
            <a:endParaRPr lang="en-US" sz="3600" dirty="0"/>
          </a:p>
        </p:txBody>
      </p:sp>
      <p:sp>
        <p:nvSpPr>
          <p:cNvPr id="6" name="Text 6"/>
          <p:cNvSpPr/>
          <p:nvPr/>
        </p:nvSpPr>
        <p:spPr>
          <a:xfrm>
            <a:off x="795528" y="3017520"/>
            <a:ext cx="213995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newspapers lost in the past year — more than two every week</a:t>
            </a:r>
            <a:endParaRPr lang="en-US" sz="1600" dirty="0"/>
          </a:p>
        </p:txBody>
      </p:sp>
      <p:sp>
        <p:nvSpPr>
          <p:cNvPr id="7" name="Text 7"/>
          <p:cNvSpPr/>
          <p:nvPr/>
        </p:nvSpPr>
        <p:spPr>
          <a:xfrm>
            <a:off x="3310128" y="1965960"/>
            <a:ext cx="2597150" cy="237744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8"/>
          <p:cNvSpPr/>
          <p:nvPr/>
        </p:nvSpPr>
        <p:spPr>
          <a:xfrm>
            <a:off x="3538728" y="2240280"/>
            <a:ext cx="213995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~3,500</a:t>
            </a:r>
            <a:endParaRPr lang="en-US" sz="3600" dirty="0"/>
          </a:p>
        </p:txBody>
      </p:sp>
      <p:sp>
        <p:nvSpPr>
          <p:cNvPr id="9" name="Text 9"/>
          <p:cNvSpPr/>
          <p:nvPr/>
        </p:nvSpPr>
        <p:spPr>
          <a:xfrm>
            <a:off x="3538728" y="3017520"/>
            <a:ext cx="213995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lost since 2005: roughly 40% of all U.S. local newspapers</a:t>
            </a:r>
            <a:endParaRPr lang="en-US" sz="1600" dirty="0"/>
          </a:p>
        </p:txBody>
      </p:sp>
      <p:sp>
        <p:nvSpPr>
          <p:cNvPr id="10" name="Text 10"/>
          <p:cNvSpPr/>
          <p:nvPr/>
        </p:nvSpPr>
        <p:spPr>
          <a:xfrm>
            <a:off x="6053328" y="1965960"/>
            <a:ext cx="2597150" cy="237744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11"/>
          <p:cNvSpPr/>
          <p:nvPr/>
        </p:nvSpPr>
        <p:spPr>
          <a:xfrm>
            <a:off x="6281928" y="2240280"/>
            <a:ext cx="213995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&lt;1,000</a:t>
            </a:r>
            <a:endParaRPr lang="en-US" sz="3600" dirty="0"/>
          </a:p>
        </p:txBody>
      </p:sp>
      <p:sp>
        <p:nvSpPr>
          <p:cNvPr id="12" name="Text 12"/>
          <p:cNvSpPr/>
          <p:nvPr/>
        </p:nvSpPr>
        <p:spPr>
          <a:xfrm>
            <a:off x="6281928" y="3017520"/>
            <a:ext cx="213995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daily newspapers (937) remain — down from 1,566 in 2005</a:t>
            </a:r>
          </a:p>
        </p:txBody>
      </p:sp>
      <p:sp>
        <p:nvSpPr>
          <p:cNvPr id="13" name="Text 13"/>
          <p:cNvSpPr/>
          <p:nvPr/>
        </p:nvSpPr>
        <p:spPr>
          <a:xfrm>
            <a:off x="8796528" y="1965960"/>
            <a:ext cx="2597150" cy="237744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4"/>
          <p:cNvSpPr/>
          <p:nvPr/>
        </p:nvSpPr>
        <p:spPr>
          <a:xfrm>
            <a:off x="9025128" y="2240280"/>
            <a:ext cx="213995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80%+</a:t>
            </a:r>
            <a:endParaRPr lang="en-US" sz="3600" dirty="0"/>
          </a:p>
        </p:txBody>
      </p:sp>
      <p:sp>
        <p:nvSpPr>
          <p:cNvPr id="15" name="Text 15"/>
          <p:cNvSpPr/>
          <p:nvPr/>
        </p:nvSpPr>
        <p:spPr>
          <a:xfrm>
            <a:off x="9025128" y="3017520"/>
            <a:ext cx="213995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surviving "dailies" now print fewer than seven days a week</a:t>
            </a:r>
            <a:endParaRPr lang="en-US" sz="1600" dirty="0"/>
          </a:p>
        </p:txBody>
      </p:sp>
      <p:sp>
        <p:nvSpPr>
          <p:cNvPr id="17" name="Text S"/>
          <p:cNvSpPr/>
          <p:nvPr/>
        </p:nvSpPr>
        <p:spPr>
          <a:xfrm>
            <a:off x="566928" y="6217920"/>
            <a:ext cx="9601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i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Medill Local News Initiative, The State of Local News 2025, October 2025</a:t>
            </a:r>
            <a:endParaRPr lang="en-US" sz="800" dirty="0"/>
          </a:p>
        </p:txBody>
      </p:sp>
      <p:sp>
        <p:nvSpPr>
          <p:cNvPr id="18" name="Text F"/>
          <p:cNvSpPr/>
          <p:nvPr/>
        </p:nvSpPr>
        <p:spPr>
          <a:xfrm>
            <a:off x="566928" y="6528816"/>
            <a:ext cx="5943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kern="0" spc="2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J345 · PRINCIPLES &amp; PRACTICE OF STRATEGIC COMMUNICATION</a:t>
            </a:r>
            <a:endParaRPr lang="en-US" sz="750" dirty="0"/>
          </a:p>
        </p:txBody>
      </p:sp>
      <p:sp>
        <p:nvSpPr>
          <p:cNvPr id="19" name="Text N"/>
          <p:cNvSpPr/>
          <p:nvPr/>
        </p:nvSpPr>
        <p:spPr>
          <a:xfrm>
            <a:off x="11277295" y="6528816"/>
            <a:ext cx="365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28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4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36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0" grpId="0" animBg="1"/>
      <p:bldP spid="1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NEWSPAPERS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56692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16"/>
              </a:lnSpc>
              <a:buNone/>
            </a:pPr>
            <a:r>
              <a:rPr lang="en-US" sz="29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News deserts are also a media planning problem</a:t>
            </a:r>
            <a:endParaRPr lang="en-US" sz="2900" dirty="0"/>
          </a:p>
        </p:txBody>
      </p:sp>
      <p:sp>
        <p:nvSpPr>
          <p:cNvPr id="4" name="Text 4"/>
          <p:cNvSpPr/>
          <p:nvPr/>
        </p:nvSpPr>
        <p:spPr>
          <a:xfrm>
            <a:off x="566927" y="1783080"/>
            <a:ext cx="6193101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8000"/>
              </a:lnSpc>
            </a:pPr>
            <a:r>
              <a:rPr lang="en-US" sz="20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a paper closes, a market loses its local news and the vehicle for reaching local residents.</a:t>
            </a:r>
            <a:endParaRPr lang="en-US" sz="2000" dirty="0"/>
          </a:p>
        </p:txBody>
      </p:sp>
      <p:sp>
        <p:nvSpPr>
          <p:cNvPr id="5" name="Text 5"/>
          <p:cNvSpPr/>
          <p:nvPr/>
        </p:nvSpPr>
        <p:spPr>
          <a:xfrm>
            <a:off x="566928" y="2971800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212</a:t>
            </a:r>
            <a:endParaRPr lang="en-US" sz="2800" dirty="0"/>
          </a:p>
        </p:txBody>
      </p:sp>
      <p:sp>
        <p:nvSpPr>
          <p:cNvPr id="6" name="Text 6"/>
          <p:cNvSpPr/>
          <p:nvPr/>
        </p:nvSpPr>
        <p:spPr>
          <a:xfrm>
            <a:off x="2395728" y="2971800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counties have no local news source at all</a:t>
            </a:r>
            <a:endParaRPr lang="en-US" sz="1600" dirty="0"/>
          </a:p>
        </p:txBody>
      </p:sp>
      <p:sp>
        <p:nvSpPr>
          <p:cNvPr id="7" name="Text 7"/>
          <p:cNvSpPr/>
          <p:nvPr/>
        </p:nvSpPr>
        <p:spPr>
          <a:xfrm>
            <a:off x="566928" y="3474720"/>
            <a:ext cx="6035040" cy="9525"/>
          </a:xfrm>
          <a:prstGeom prst="rect">
            <a:avLst/>
          </a:prstGeom>
          <a:solidFill>
            <a:srgbClr val="E3E3E3"/>
          </a:solidFill>
          <a:ln w="9525">
            <a:solidFill>
              <a:srgbClr val="E3E3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8"/>
          <p:cNvSpPr/>
          <p:nvPr/>
        </p:nvSpPr>
        <p:spPr>
          <a:xfrm>
            <a:off x="566928" y="3611880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1,525</a:t>
            </a:r>
            <a:endParaRPr lang="en-US" sz="2800" dirty="0"/>
          </a:p>
        </p:txBody>
      </p:sp>
      <p:sp>
        <p:nvSpPr>
          <p:cNvPr id="9" name="Text 9"/>
          <p:cNvSpPr/>
          <p:nvPr/>
        </p:nvSpPr>
        <p:spPr>
          <a:xfrm>
            <a:off x="2395728" y="3611880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counties are down to a single local source</a:t>
            </a:r>
            <a:endParaRPr lang="en-US" sz="1600" dirty="0"/>
          </a:p>
        </p:txBody>
      </p:sp>
      <p:sp>
        <p:nvSpPr>
          <p:cNvPr id="10" name="Text 10"/>
          <p:cNvSpPr/>
          <p:nvPr/>
        </p:nvSpPr>
        <p:spPr>
          <a:xfrm>
            <a:off x="566928" y="4114800"/>
            <a:ext cx="6035040" cy="9525"/>
          </a:xfrm>
          <a:prstGeom prst="rect">
            <a:avLst/>
          </a:prstGeom>
          <a:solidFill>
            <a:srgbClr val="E3E3E3"/>
          </a:solidFill>
          <a:ln w="9525">
            <a:solidFill>
              <a:srgbClr val="E3E3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11"/>
          <p:cNvSpPr/>
          <p:nvPr/>
        </p:nvSpPr>
        <p:spPr>
          <a:xfrm>
            <a:off x="566928" y="4251960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~50M</a:t>
            </a:r>
            <a:endParaRPr lang="en-US" sz="2800" dirty="0"/>
          </a:p>
        </p:txBody>
      </p:sp>
      <p:sp>
        <p:nvSpPr>
          <p:cNvPr id="12" name="Text 12"/>
          <p:cNvSpPr/>
          <p:nvPr/>
        </p:nvSpPr>
        <p:spPr>
          <a:xfrm>
            <a:off x="2395728" y="4251960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 with limited/no access to local news</a:t>
            </a:r>
            <a:endParaRPr lang="en-US" sz="1600" dirty="0"/>
          </a:p>
        </p:txBody>
      </p:sp>
      <p:sp>
        <p:nvSpPr>
          <p:cNvPr id="13" name="Text 13"/>
          <p:cNvSpPr/>
          <p:nvPr/>
        </p:nvSpPr>
        <p:spPr>
          <a:xfrm>
            <a:off x="566928" y="4754880"/>
            <a:ext cx="6035040" cy="9525"/>
          </a:xfrm>
          <a:prstGeom prst="rect">
            <a:avLst/>
          </a:prstGeom>
          <a:solidFill>
            <a:srgbClr val="E3E3E3"/>
          </a:solidFill>
          <a:ln w="9525">
            <a:solidFill>
              <a:srgbClr val="E3E3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4"/>
          <p:cNvSpPr/>
          <p:nvPr/>
        </p:nvSpPr>
        <p:spPr>
          <a:xfrm>
            <a:off x="7315200" y="1783080"/>
            <a:ext cx="4297680" cy="3474720"/>
          </a:xfrm>
          <a:prstGeom prst="roundRect">
            <a:avLst>
              <a:gd name="adj" fmla="val 2045"/>
            </a:avLst>
          </a:prstGeom>
          <a:solidFill>
            <a:srgbClr val="FBEBEB"/>
          </a:solidFill>
          <a:ln w="9525">
            <a:solidFill>
              <a:srgbClr val="FBEB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5"/>
          <p:cNvSpPr/>
          <p:nvPr/>
        </p:nvSpPr>
        <p:spPr>
          <a:xfrm>
            <a:off x="7681595" y="2011680"/>
            <a:ext cx="356552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PLANNING CONSEQUENCE</a:t>
            </a:r>
            <a:endParaRPr lang="en-US" sz="1200" dirty="0"/>
          </a:p>
        </p:txBody>
      </p:sp>
      <p:sp>
        <p:nvSpPr>
          <p:cNvPr id="16" name="Text 16"/>
          <p:cNvSpPr/>
          <p:nvPr/>
        </p:nvSpPr>
        <p:spPr>
          <a:xfrm>
            <a:off x="7681595" y="2377440"/>
            <a:ext cx="3565525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2000"/>
              </a:lnSpc>
              <a:spcAft>
                <a:spcPts val="900"/>
              </a:spcAft>
              <a:buNone/>
            </a:pPr>
            <a:r>
              <a:rPr lang="en-US" sz="17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Geographic targeting was newspapers' great advantage. In a growing number of markets that option no longer exists at any price.</a:t>
            </a:r>
            <a:endParaRPr lang="en-US" sz="1700" dirty="0"/>
          </a:p>
        </p:txBody>
      </p:sp>
      <p:sp>
        <p:nvSpPr>
          <p:cNvPr id="17" name="Text S"/>
          <p:cNvSpPr/>
          <p:nvPr/>
        </p:nvSpPr>
        <p:spPr>
          <a:xfrm>
            <a:off x="566928" y="6217920"/>
            <a:ext cx="9601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i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Medill Local News Initiative, The State of Local News 2025</a:t>
            </a:r>
            <a:endParaRPr lang="en-US" sz="800" dirty="0"/>
          </a:p>
        </p:txBody>
      </p:sp>
      <p:sp>
        <p:nvSpPr>
          <p:cNvPr id="18" name="Text F"/>
          <p:cNvSpPr/>
          <p:nvPr/>
        </p:nvSpPr>
        <p:spPr>
          <a:xfrm>
            <a:off x="566928" y="6528816"/>
            <a:ext cx="5943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kern="0" spc="2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J345 · PRINCIPLES &amp; PRACTICE OF STRATEGIC COMMUNICATION</a:t>
            </a:r>
            <a:endParaRPr lang="en-US" sz="750" dirty="0"/>
          </a:p>
        </p:txBody>
      </p:sp>
      <p:sp>
        <p:nvSpPr>
          <p:cNvPr id="19" name="Text N"/>
          <p:cNvSpPr/>
          <p:nvPr/>
        </p:nvSpPr>
        <p:spPr>
          <a:xfrm>
            <a:off x="11277295" y="6528816"/>
            <a:ext cx="365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29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4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3" grpId="0" animBg="1"/>
      <p:bldP spid="1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NEWSPAPERS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56692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16"/>
              </a:lnSpc>
              <a:buNone/>
            </a:pPr>
            <a:r>
              <a:rPr lang="en-US" sz="29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still reads print</a:t>
            </a:r>
            <a:endParaRPr lang="en-US" sz="2900" dirty="0"/>
          </a:p>
        </p:txBody>
      </p:sp>
      <p:sp>
        <p:nvSpPr>
          <p:cNvPr id="4" name="Text 4"/>
          <p:cNvSpPr/>
          <p:nvPr/>
        </p:nvSpPr>
        <p:spPr>
          <a:xfrm>
            <a:off x="2281432" y="1584774"/>
            <a:ext cx="8140141" cy="3265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kern="0" spc="2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SHARE WHO GETS NEWS FROM PRINT PUBLICATIONS, BY AGE</a:t>
            </a:r>
            <a:endParaRPr lang="en-US" sz="1200" dirty="0"/>
          </a:p>
        </p:txBody>
      </p:sp>
      <p:sp>
        <p:nvSpPr>
          <p:cNvPr id="5" name="Text 5"/>
          <p:cNvSpPr/>
          <p:nvPr/>
        </p:nvSpPr>
        <p:spPr>
          <a:xfrm>
            <a:off x="2532893" y="3638940"/>
            <a:ext cx="1119270" cy="933060"/>
          </a:xfrm>
          <a:prstGeom prst="rect">
            <a:avLst/>
          </a:prstGeom>
          <a:solidFill>
            <a:srgbClr val="D8D5D0"/>
          </a:solidFill>
          <a:ln w="9525">
            <a:solidFill>
              <a:srgbClr val="D8D5D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6"/>
          <p:cNvSpPr/>
          <p:nvPr/>
        </p:nvSpPr>
        <p:spPr>
          <a:xfrm>
            <a:off x="2532893" y="3342022"/>
            <a:ext cx="1119270" cy="2799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18%</a:t>
            </a:r>
            <a:endParaRPr lang="en-US" sz="1800" dirty="0"/>
          </a:p>
        </p:txBody>
      </p:sp>
      <p:sp>
        <p:nvSpPr>
          <p:cNvPr id="7" name="Text 7"/>
          <p:cNvSpPr/>
          <p:nvPr/>
        </p:nvSpPr>
        <p:spPr>
          <a:xfrm>
            <a:off x="2532893" y="4657842"/>
            <a:ext cx="1119270" cy="2799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18–29</a:t>
            </a:r>
            <a:endParaRPr lang="en-US" sz="1600" dirty="0"/>
          </a:p>
        </p:txBody>
      </p:sp>
      <p:sp>
        <p:nvSpPr>
          <p:cNvPr id="8" name="Text 8"/>
          <p:cNvSpPr/>
          <p:nvPr/>
        </p:nvSpPr>
        <p:spPr>
          <a:xfrm>
            <a:off x="3950213" y="3431593"/>
            <a:ext cx="1119270" cy="1140407"/>
          </a:xfrm>
          <a:prstGeom prst="rect">
            <a:avLst/>
          </a:prstGeom>
          <a:solidFill>
            <a:srgbClr val="D8D5D0"/>
          </a:solidFill>
          <a:ln w="9525">
            <a:solidFill>
              <a:srgbClr val="D8D5D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9"/>
          <p:cNvSpPr/>
          <p:nvPr/>
        </p:nvSpPr>
        <p:spPr>
          <a:xfrm>
            <a:off x="3950213" y="3134675"/>
            <a:ext cx="1119270" cy="2799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22%</a:t>
            </a:r>
          </a:p>
        </p:txBody>
      </p:sp>
      <p:sp>
        <p:nvSpPr>
          <p:cNvPr id="10" name="Text 10"/>
          <p:cNvSpPr/>
          <p:nvPr/>
        </p:nvSpPr>
        <p:spPr>
          <a:xfrm>
            <a:off x="3950213" y="4657842"/>
            <a:ext cx="1119270" cy="2799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30–49</a:t>
            </a:r>
            <a:endParaRPr lang="en-US" sz="1600" dirty="0"/>
          </a:p>
        </p:txBody>
      </p:sp>
      <p:sp>
        <p:nvSpPr>
          <p:cNvPr id="11" name="Text 11"/>
          <p:cNvSpPr/>
          <p:nvPr/>
        </p:nvSpPr>
        <p:spPr>
          <a:xfrm>
            <a:off x="5367533" y="3379757"/>
            <a:ext cx="1119270" cy="1192243"/>
          </a:xfrm>
          <a:prstGeom prst="rect">
            <a:avLst/>
          </a:prstGeom>
          <a:solidFill>
            <a:srgbClr val="D8D5D0"/>
          </a:solidFill>
          <a:ln w="9525">
            <a:solidFill>
              <a:srgbClr val="D8D5D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2"/>
          <p:cNvSpPr/>
          <p:nvPr/>
        </p:nvSpPr>
        <p:spPr>
          <a:xfrm>
            <a:off x="5367533" y="3082839"/>
            <a:ext cx="1119270" cy="2799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23%</a:t>
            </a:r>
          </a:p>
        </p:txBody>
      </p:sp>
      <p:sp>
        <p:nvSpPr>
          <p:cNvPr id="13" name="Text 13"/>
          <p:cNvSpPr/>
          <p:nvPr/>
        </p:nvSpPr>
        <p:spPr>
          <a:xfrm>
            <a:off x="5367533" y="4657842"/>
            <a:ext cx="1119270" cy="2799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50–64</a:t>
            </a:r>
            <a:endParaRPr lang="en-US" sz="1600" dirty="0"/>
          </a:p>
        </p:txBody>
      </p:sp>
      <p:sp>
        <p:nvSpPr>
          <p:cNvPr id="14" name="Text 14"/>
          <p:cNvSpPr/>
          <p:nvPr/>
        </p:nvSpPr>
        <p:spPr>
          <a:xfrm>
            <a:off x="6784853" y="2654043"/>
            <a:ext cx="1119270" cy="1917957"/>
          </a:xfrm>
          <a:prstGeom prst="rect">
            <a:avLst/>
          </a:prstGeom>
          <a:solidFill>
            <a:srgbClr val="C5050C"/>
          </a:solidFill>
          <a:ln w="9525">
            <a:solidFill>
              <a:srgbClr val="C5050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5"/>
          <p:cNvSpPr/>
          <p:nvPr/>
        </p:nvSpPr>
        <p:spPr>
          <a:xfrm>
            <a:off x="6784853" y="2357125"/>
            <a:ext cx="1119270" cy="2799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37%</a:t>
            </a:r>
          </a:p>
        </p:txBody>
      </p:sp>
      <p:sp>
        <p:nvSpPr>
          <p:cNvPr id="16" name="Text 16"/>
          <p:cNvSpPr/>
          <p:nvPr/>
        </p:nvSpPr>
        <p:spPr>
          <a:xfrm>
            <a:off x="6784853" y="4657842"/>
            <a:ext cx="1119270" cy="2799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65+</a:t>
            </a:r>
            <a:endParaRPr lang="en-US" sz="1600" dirty="0"/>
          </a:p>
        </p:txBody>
      </p:sp>
      <p:sp>
        <p:nvSpPr>
          <p:cNvPr id="17" name="Text 17"/>
          <p:cNvSpPr/>
          <p:nvPr/>
        </p:nvSpPr>
        <p:spPr>
          <a:xfrm>
            <a:off x="2395732" y="4581526"/>
            <a:ext cx="6715616" cy="45719"/>
          </a:xfrm>
          <a:prstGeom prst="rect">
            <a:avLst/>
          </a:prstGeom>
          <a:solidFill>
            <a:srgbClr val="B3B3B3"/>
          </a:solidFill>
          <a:ln w="9525">
            <a:solidFill>
              <a:srgbClr val="B3B3B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8"/>
          <p:cNvSpPr/>
          <p:nvPr/>
        </p:nvSpPr>
        <p:spPr>
          <a:xfrm>
            <a:off x="2395732" y="5016138"/>
            <a:ext cx="6715616" cy="6531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Readership rises with age, education and income. It has done so for decades — but the base is now small at every age.</a:t>
            </a:r>
            <a:endParaRPr lang="en-US" sz="1600" dirty="0"/>
          </a:p>
        </p:txBody>
      </p:sp>
      <p:sp>
        <p:nvSpPr>
          <p:cNvPr id="24" name="Text S"/>
          <p:cNvSpPr/>
          <p:nvPr/>
        </p:nvSpPr>
        <p:spPr>
          <a:xfrm>
            <a:off x="566928" y="6217920"/>
            <a:ext cx="9601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i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Pew Research Center, News Platform Fact Sheet, September 2025 (survey fielded 18–24 August 2025). Pew reworded the item in 2025, so earlier waves are not directly comparable.</a:t>
            </a:r>
          </a:p>
        </p:txBody>
      </p:sp>
      <p:sp>
        <p:nvSpPr>
          <p:cNvPr id="25" name="Text F"/>
          <p:cNvSpPr/>
          <p:nvPr/>
        </p:nvSpPr>
        <p:spPr>
          <a:xfrm>
            <a:off x="566928" y="6528816"/>
            <a:ext cx="5943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kern="0" spc="2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J345 · PRINCIPLES &amp; PRACTICE OF STRATEGIC COMMUNICATION</a:t>
            </a:r>
            <a:endParaRPr lang="en-US" sz="750" dirty="0"/>
          </a:p>
        </p:txBody>
      </p:sp>
      <p:sp>
        <p:nvSpPr>
          <p:cNvPr id="26" name="Text N"/>
          <p:cNvSpPr/>
          <p:nvPr/>
        </p:nvSpPr>
        <p:spPr>
          <a:xfrm>
            <a:off x="11277295" y="6528816"/>
            <a:ext cx="365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4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36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 animBg="1"/>
      <p:bldP spid="1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NEWSPAPERS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56692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16"/>
              </a:lnSpc>
              <a:buNone/>
            </a:pPr>
            <a:r>
              <a:rPr lang="en-US" sz="29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Advantages and disadvantages</a:t>
            </a:r>
            <a:endParaRPr lang="en-US" sz="2900" dirty="0"/>
          </a:p>
        </p:txBody>
      </p:sp>
      <p:sp>
        <p:nvSpPr>
          <p:cNvPr id="4" name="Text 4"/>
          <p:cNvSpPr/>
          <p:nvPr/>
        </p:nvSpPr>
        <p:spPr>
          <a:xfrm>
            <a:off x="566928" y="1828800"/>
            <a:ext cx="5303520" cy="365760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5"/>
          <p:cNvSpPr/>
          <p:nvPr/>
        </p:nvSpPr>
        <p:spPr>
          <a:xfrm>
            <a:off x="886968" y="2057400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1F7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ADVANTAGES</a:t>
            </a:r>
            <a:endParaRPr lang="en-US" sz="1200" dirty="0"/>
          </a:p>
        </p:txBody>
      </p:sp>
      <p:sp>
        <p:nvSpPr>
          <p:cNvPr id="6" name="Text 6"/>
          <p:cNvSpPr/>
          <p:nvPr/>
        </p:nvSpPr>
        <p:spPr>
          <a:xfrm>
            <a:off x="886968" y="2468880"/>
            <a:ext cx="466344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 algn="l">
              <a:lnSpc>
                <a:spcPct val="106000"/>
              </a:lnSpc>
              <a:spcAft>
                <a:spcPts val="900"/>
              </a:spcAft>
              <a:buSzPct val="100000"/>
              <a:buChar char="▪"/>
            </a:pPr>
            <a:r>
              <a:rPr lang="en-US" sz="16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Geographic targeting — local markets</a:t>
            </a:r>
            <a:endParaRPr lang="en-US" sz="1600" dirty="0"/>
          </a:p>
          <a:p>
            <a:pPr marL="203200" indent="-203200" algn="l">
              <a:lnSpc>
                <a:spcPct val="106000"/>
              </a:lnSpc>
              <a:spcAft>
                <a:spcPts val="900"/>
              </a:spcAft>
              <a:buSzPct val="100000"/>
              <a:buChar char="▪"/>
            </a:pPr>
            <a:r>
              <a:rPr lang="en-US" sz="16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 credibility in an environment of low trust</a:t>
            </a:r>
            <a:endParaRPr lang="en-US" sz="1600" dirty="0"/>
          </a:p>
          <a:p>
            <a:pPr marL="203200" indent="-203200" algn="l">
              <a:lnSpc>
                <a:spcPct val="106000"/>
              </a:lnSpc>
              <a:spcAft>
                <a:spcPts val="900"/>
              </a:spcAft>
              <a:buSzPct val="100000"/>
              <a:buChar char="▪"/>
            </a:pPr>
            <a:r>
              <a:rPr lang="en-US" sz="16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Permanence and user-paced consumption</a:t>
            </a:r>
            <a:endParaRPr lang="en-US" sz="1600" dirty="0"/>
          </a:p>
          <a:p>
            <a:pPr marL="203200" indent="-203200" algn="l">
              <a:lnSpc>
                <a:spcPct val="106000"/>
              </a:lnSpc>
              <a:spcAft>
                <a:spcPts val="900"/>
              </a:spcAft>
              <a:buSzPct val="100000"/>
              <a:buChar char="▪"/>
            </a:pPr>
            <a:r>
              <a:rPr lang="en-US" sz="16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 information capacity —broadcast limits</a:t>
            </a:r>
            <a:endParaRPr lang="en-US" sz="1600" dirty="0"/>
          </a:p>
        </p:txBody>
      </p:sp>
      <p:sp>
        <p:nvSpPr>
          <p:cNvPr id="7" name="Text 7"/>
          <p:cNvSpPr/>
          <p:nvPr/>
        </p:nvSpPr>
        <p:spPr>
          <a:xfrm>
            <a:off x="6327648" y="1828800"/>
            <a:ext cx="5303520" cy="3657600"/>
          </a:xfrm>
          <a:prstGeom prst="roundRect">
            <a:avLst>
              <a:gd name="adj" fmla="val 2045"/>
            </a:avLst>
          </a:prstGeom>
          <a:solidFill>
            <a:srgbClr val="FBEBEB"/>
          </a:solidFill>
          <a:ln w="9525">
            <a:solidFill>
              <a:srgbClr val="FBEB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8"/>
          <p:cNvSpPr/>
          <p:nvPr/>
        </p:nvSpPr>
        <p:spPr>
          <a:xfrm>
            <a:off x="6647688" y="2057400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DISADVANTAGES</a:t>
            </a:r>
            <a:endParaRPr lang="en-US" sz="1200" dirty="0"/>
          </a:p>
        </p:txBody>
      </p:sp>
      <p:sp>
        <p:nvSpPr>
          <p:cNvPr id="9" name="Text 9"/>
          <p:cNvSpPr/>
          <p:nvPr/>
        </p:nvSpPr>
        <p:spPr>
          <a:xfrm>
            <a:off x="6647688" y="2468880"/>
            <a:ext cx="466344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 algn="l">
              <a:lnSpc>
                <a:spcPct val="106000"/>
              </a:lnSpc>
              <a:spcAft>
                <a:spcPts val="750"/>
              </a:spcAft>
              <a:buSzPct val="100000"/>
              <a:buChar char="▪"/>
            </a:pPr>
            <a:r>
              <a:rPr lang="en-US" sz="16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Poor reproduction quality</a:t>
            </a:r>
            <a:endParaRPr lang="en-US" sz="1600" dirty="0"/>
          </a:p>
          <a:p>
            <a:pPr marL="203200" indent="-203200" algn="l">
              <a:lnSpc>
                <a:spcPct val="106000"/>
              </a:lnSpc>
              <a:spcAft>
                <a:spcPts val="750"/>
              </a:spcAft>
              <a:buSzPct val="100000"/>
              <a:buChar char="▪"/>
            </a:pPr>
            <a:r>
              <a:rPr lang="en-US" sz="16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one-day life span</a:t>
            </a:r>
            <a:endParaRPr lang="en-US" sz="1600" dirty="0"/>
          </a:p>
          <a:p>
            <a:pPr marL="203200" indent="-203200" algn="l">
              <a:lnSpc>
                <a:spcPct val="106000"/>
              </a:lnSpc>
              <a:spcAft>
                <a:spcPts val="750"/>
              </a:spcAft>
              <a:buSzPct val="100000"/>
              <a:buChar char="▪"/>
            </a:pPr>
            <a:r>
              <a:rPr lang="en-US" sz="16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Crowded, unattractive layouts</a:t>
            </a:r>
            <a:endParaRPr lang="en-US" sz="1600" dirty="0"/>
          </a:p>
          <a:p>
            <a:pPr marL="203200" indent="-203200" algn="l">
              <a:lnSpc>
                <a:spcPct val="106000"/>
              </a:lnSpc>
              <a:spcAft>
                <a:spcPts val="750"/>
              </a:spcAft>
              <a:buSzPct val="100000"/>
              <a:buChar char="▪"/>
            </a:pPr>
            <a:r>
              <a:rPr lang="en-US" sz="16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Exposure is hard to measure</a:t>
            </a:r>
            <a:endParaRPr lang="en-US" sz="1600" dirty="0"/>
          </a:p>
          <a:p>
            <a:pPr marL="203200" indent="-203200" algn="l">
              <a:lnSpc>
                <a:spcPct val="106000"/>
              </a:lnSpc>
              <a:spcAft>
                <a:spcPts val="750"/>
              </a:spcAft>
              <a:buSzPct val="100000"/>
              <a:buChar char="▪"/>
            </a:pPr>
            <a:r>
              <a:rPr lang="en-US" sz="16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Sustained decline in readership</a:t>
            </a:r>
            <a:endParaRPr lang="en-US" sz="1600" dirty="0"/>
          </a:p>
        </p:txBody>
      </p:sp>
      <p:sp>
        <p:nvSpPr>
          <p:cNvPr id="10" name="Text F"/>
          <p:cNvSpPr/>
          <p:nvPr/>
        </p:nvSpPr>
        <p:spPr>
          <a:xfrm>
            <a:off x="566928" y="6528816"/>
            <a:ext cx="5943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kern="0" spc="2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J345 · PRINCIPLES &amp; PRACTICE OF STRATEGIC COMMUNICATION</a:t>
            </a:r>
            <a:endParaRPr lang="en-US" sz="750" dirty="0"/>
          </a:p>
        </p:txBody>
      </p:sp>
      <p:sp>
        <p:nvSpPr>
          <p:cNvPr id="11" name="Text N"/>
          <p:cNvSpPr/>
          <p:nvPr/>
        </p:nvSpPr>
        <p:spPr>
          <a:xfrm>
            <a:off x="11277295" y="6528816"/>
            <a:ext cx="365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31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NEWSPAPERS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56692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16"/>
              </a:lnSpc>
              <a:buNone/>
            </a:pPr>
            <a:r>
              <a:rPr lang="en-US" sz="29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Strategic use of newspapers</a:t>
            </a:r>
            <a:endParaRPr lang="en-US" sz="2900" dirty="0"/>
          </a:p>
        </p:txBody>
      </p:sp>
      <p:sp>
        <p:nvSpPr>
          <p:cNvPr id="4" name="Text 4"/>
          <p:cNvSpPr/>
          <p:nvPr/>
        </p:nvSpPr>
        <p:spPr>
          <a:xfrm>
            <a:off x="566928" y="1874520"/>
            <a:ext cx="6035040" cy="73152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5"/>
          <p:cNvSpPr/>
          <p:nvPr/>
        </p:nvSpPr>
        <p:spPr>
          <a:xfrm>
            <a:off x="841248" y="1874520"/>
            <a:ext cx="23774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Coverage medium</a:t>
            </a:r>
            <a:endParaRPr lang="en-US" sz="1800" dirty="0"/>
          </a:p>
        </p:txBody>
      </p:sp>
      <p:sp>
        <p:nvSpPr>
          <p:cNvPr id="6" name="Text 6"/>
          <p:cNvSpPr/>
          <p:nvPr/>
        </p:nvSpPr>
        <p:spPr>
          <a:xfrm>
            <a:off x="3401568" y="1874520"/>
            <a:ext cx="2926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Mass coverage within a single market</a:t>
            </a:r>
            <a:endParaRPr lang="en-US" sz="1600" dirty="0"/>
          </a:p>
        </p:txBody>
      </p:sp>
      <p:sp>
        <p:nvSpPr>
          <p:cNvPr id="7" name="Text 7"/>
          <p:cNvSpPr/>
          <p:nvPr/>
        </p:nvSpPr>
        <p:spPr>
          <a:xfrm>
            <a:off x="566928" y="2697480"/>
            <a:ext cx="6035040" cy="73152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8"/>
          <p:cNvSpPr/>
          <p:nvPr/>
        </p:nvSpPr>
        <p:spPr>
          <a:xfrm>
            <a:off x="841248" y="2697480"/>
            <a:ext cx="23774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Geographic targeting</a:t>
            </a:r>
            <a:endParaRPr lang="en-US" sz="1800" dirty="0"/>
          </a:p>
        </p:txBody>
      </p:sp>
      <p:sp>
        <p:nvSpPr>
          <p:cNvPr id="9" name="Text 9"/>
          <p:cNvSpPr/>
          <p:nvPr/>
        </p:nvSpPr>
        <p:spPr>
          <a:xfrm>
            <a:off x="3401568" y="2697480"/>
            <a:ext cx="2926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the market, not the nation, is the unit</a:t>
            </a:r>
            <a:endParaRPr lang="en-US" sz="1600" dirty="0"/>
          </a:p>
        </p:txBody>
      </p:sp>
      <p:sp>
        <p:nvSpPr>
          <p:cNvPr id="10" name="Text 10"/>
          <p:cNvSpPr/>
          <p:nvPr/>
        </p:nvSpPr>
        <p:spPr>
          <a:xfrm>
            <a:off x="566928" y="3520440"/>
            <a:ext cx="6035040" cy="73152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11"/>
          <p:cNvSpPr/>
          <p:nvPr/>
        </p:nvSpPr>
        <p:spPr>
          <a:xfrm>
            <a:off x="841248" y="3520440"/>
            <a:ext cx="23774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Local retail</a:t>
            </a:r>
            <a:endParaRPr lang="en-US" sz="1800" dirty="0"/>
          </a:p>
        </p:txBody>
      </p:sp>
      <p:sp>
        <p:nvSpPr>
          <p:cNvPr id="12" name="Text 12"/>
          <p:cNvSpPr/>
          <p:nvPr/>
        </p:nvSpPr>
        <p:spPr>
          <a:xfrm>
            <a:off x="3401568" y="3520440"/>
            <a:ext cx="2926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Price, availability and the immediate offer</a:t>
            </a:r>
            <a:endParaRPr lang="en-US" sz="1600" dirty="0"/>
          </a:p>
        </p:txBody>
      </p:sp>
      <p:sp>
        <p:nvSpPr>
          <p:cNvPr id="13" name="Text 13"/>
          <p:cNvSpPr/>
          <p:nvPr/>
        </p:nvSpPr>
        <p:spPr>
          <a:xfrm>
            <a:off x="566928" y="4343400"/>
            <a:ext cx="6035040" cy="73152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4"/>
          <p:cNvSpPr/>
          <p:nvPr/>
        </p:nvSpPr>
        <p:spPr>
          <a:xfrm>
            <a:off x="841248" y="4343400"/>
            <a:ext cx="23774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 involvement</a:t>
            </a:r>
            <a:endParaRPr lang="en-US" sz="1800" dirty="0"/>
          </a:p>
        </p:txBody>
      </p:sp>
      <p:sp>
        <p:nvSpPr>
          <p:cNvPr id="15" name="Text 15"/>
          <p:cNvSpPr/>
          <p:nvPr/>
        </p:nvSpPr>
        <p:spPr>
          <a:xfrm>
            <a:off x="3401568" y="4343400"/>
            <a:ext cx="2926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Products that reward reading before buying</a:t>
            </a:r>
            <a:endParaRPr lang="en-US" sz="1600" dirty="0"/>
          </a:p>
        </p:txBody>
      </p:sp>
      <p:sp>
        <p:nvSpPr>
          <p:cNvPr id="16" name="Text 16"/>
          <p:cNvSpPr/>
          <p:nvPr/>
        </p:nvSpPr>
        <p:spPr>
          <a:xfrm>
            <a:off x="566928" y="5166360"/>
            <a:ext cx="6035040" cy="73152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7"/>
          <p:cNvSpPr/>
          <p:nvPr/>
        </p:nvSpPr>
        <p:spPr>
          <a:xfrm>
            <a:off x="841248" y="5166360"/>
            <a:ext cx="23774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Rational appeals</a:t>
            </a:r>
            <a:endParaRPr lang="en-US" sz="1800" dirty="0"/>
          </a:p>
        </p:txBody>
      </p:sp>
      <p:sp>
        <p:nvSpPr>
          <p:cNvPr id="18" name="Text 18"/>
          <p:cNvSpPr/>
          <p:nvPr/>
        </p:nvSpPr>
        <p:spPr>
          <a:xfrm>
            <a:off x="3401568" y="5166360"/>
            <a:ext cx="2926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the argument needs room to breathe</a:t>
            </a:r>
            <a:endParaRPr lang="en-US" sz="1600" dirty="0"/>
          </a:p>
        </p:txBody>
      </p:sp>
      <p:sp>
        <p:nvSpPr>
          <p:cNvPr id="19" name="Text 19"/>
          <p:cNvSpPr/>
          <p:nvPr/>
        </p:nvSpPr>
        <p:spPr>
          <a:xfrm>
            <a:off x="7315200" y="1874520"/>
            <a:ext cx="4297680" cy="365760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20"/>
          <p:cNvSpPr/>
          <p:nvPr/>
        </p:nvSpPr>
        <p:spPr>
          <a:xfrm>
            <a:off x="7681595" y="2103120"/>
            <a:ext cx="356552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PRINT STILL GROWS</a:t>
            </a:r>
            <a:endParaRPr lang="en-US" sz="1200" dirty="0"/>
          </a:p>
        </p:txBody>
      </p:sp>
      <p:sp>
        <p:nvSpPr>
          <p:cNvPr id="21" name="Text 21"/>
          <p:cNvSpPr/>
          <p:nvPr/>
        </p:nvSpPr>
        <p:spPr>
          <a:xfrm>
            <a:off x="7681595" y="2468880"/>
            <a:ext cx="356552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20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Villages Daily Sun</a:t>
            </a:r>
            <a:endParaRPr lang="en-US" sz="2000" dirty="0"/>
          </a:p>
        </p:txBody>
      </p:sp>
      <p:sp>
        <p:nvSpPr>
          <p:cNvPr id="22" name="Text 22"/>
          <p:cNvSpPr/>
          <p:nvPr/>
        </p:nvSpPr>
        <p:spPr>
          <a:xfrm>
            <a:off x="7681595" y="3200400"/>
            <a:ext cx="3565525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spcAft>
                <a:spcPts val="800"/>
              </a:spcAft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the 25 largest U.S. dailies, exactly one grew print circulation last year — up 4.2% — serving a Florida retirement community. Every other title fell, most by double digits.</a:t>
            </a:r>
            <a:endParaRPr lang="en-US" sz="1600" dirty="0"/>
          </a:p>
          <a:p>
            <a:pPr marL="0" indent="0" algn="l">
              <a:lnSpc>
                <a:spcPct val="122000"/>
              </a:lnSpc>
              <a:buNone/>
            </a:pPr>
            <a:r>
              <a:rPr lang="en-US" sz="1600" b="1" dirty="0">
                <a:solidFill>
                  <a:srgbClr val="9B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Print survives where the audience is print-native.</a:t>
            </a:r>
            <a:endParaRPr lang="en-US" sz="1600" dirty="0"/>
          </a:p>
        </p:txBody>
      </p:sp>
      <p:sp>
        <p:nvSpPr>
          <p:cNvPr id="23" name="Text S"/>
          <p:cNvSpPr/>
          <p:nvPr/>
        </p:nvSpPr>
        <p:spPr>
          <a:xfrm>
            <a:off x="566928" y="6217920"/>
            <a:ext cx="9601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i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Alliance for Audited Media data, six months to September 2025, via Press Gazette</a:t>
            </a:r>
            <a:endParaRPr lang="en-US" sz="800" dirty="0"/>
          </a:p>
        </p:txBody>
      </p:sp>
      <p:sp>
        <p:nvSpPr>
          <p:cNvPr id="24" name="Text F"/>
          <p:cNvSpPr/>
          <p:nvPr/>
        </p:nvSpPr>
        <p:spPr>
          <a:xfrm>
            <a:off x="566928" y="6528816"/>
            <a:ext cx="5943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kern="0" spc="2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J345 · PRINCIPLES &amp; PRACTICE OF STRATEGIC COMMUNICATION</a:t>
            </a:r>
            <a:endParaRPr lang="en-US" sz="750" dirty="0"/>
          </a:p>
        </p:txBody>
      </p:sp>
      <p:sp>
        <p:nvSpPr>
          <p:cNvPr id="25" name="Text N"/>
          <p:cNvSpPr/>
          <p:nvPr/>
        </p:nvSpPr>
        <p:spPr>
          <a:xfrm>
            <a:off x="11277295" y="6528816"/>
            <a:ext cx="365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32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4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36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48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0" grpId="0" animBg="1"/>
      <p:bldP spid="13" grpId="0" animBg="1"/>
      <p:bldP spid="16" grpId="0" animBg="1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TODAY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56692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16"/>
              </a:lnSpc>
              <a:buNone/>
            </a:pPr>
            <a:r>
              <a:rPr lang="en-US" sz="29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of it links to the media plan</a:t>
            </a:r>
            <a:endParaRPr lang="en-US" sz="2900" dirty="0"/>
          </a:p>
        </p:txBody>
      </p:sp>
      <p:sp>
        <p:nvSpPr>
          <p:cNvPr id="4" name="Text 4"/>
          <p:cNvSpPr/>
          <p:nvPr/>
        </p:nvSpPr>
        <p:spPr>
          <a:xfrm>
            <a:off x="566928" y="2011680"/>
            <a:ext cx="2597150" cy="256032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5"/>
          <p:cNvSpPr/>
          <p:nvPr/>
        </p:nvSpPr>
        <p:spPr>
          <a:xfrm>
            <a:off x="841248" y="2286000"/>
            <a:ext cx="204851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4000" dirty="0"/>
          </a:p>
        </p:txBody>
      </p:sp>
      <p:sp>
        <p:nvSpPr>
          <p:cNvPr id="6" name="Text 6"/>
          <p:cNvSpPr/>
          <p:nvPr/>
        </p:nvSpPr>
        <p:spPr>
          <a:xfrm>
            <a:off x="841248" y="2971800"/>
            <a:ext cx="204851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function of media planning</a:t>
            </a:r>
            <a:endParaRPr lang="en-US" sz="1800" dirty="0"/>
          </a:p>
        </p:txBody>
      </p:sp>
      <p:sp>
        <p:nvSpPr>
          <p:cNvPr id="7" name="Text 7"/>
          <p:cNvSpPr/>
          <p:nvPr/>
        </p:nvSpPr>
        <p:spPr>
          <a:xfrm>
            <a:off x="841248" y="3749040"/>
            <a:ext cx="204851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the job is, and why it got harder</a:t>
            </a:r>
            <a:endParaRPr lang="en-US" sz="1400" dirty="0"/>
          </a:p>
        </p:txBody>
      </p:sp>
      <p:sp>
        <p:nvSpPr>
          <p:cNvPr id="8" name="Text 8"/>
          <p:cNvSpPr/>
          <p:nvPr/>
        </p:nvSpPr>
        <p:spPr>
          <a:xfrm>
            <a:off x="3310128" y="2011680"/>
            <a:ext cx="2597150" cy="256032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9"/>
          <p:cNvSpPr/>
          <p:nvPr/>
        </p:nvSpPr>
        <p:spPr>
          <a:xfrm>
            <a:off x="3584448" y="2286000"/>
            <a:ext cx="204851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4000" dirty="0"/>
          </a:p>
        </p:txBody>
      </p:sp>
      <p:sp>
        <p:nvSpPr>
          <p:cNvPr id="10" name="Text 10"/>
          <p:cNvSpPr/>
          <p:nvPr/>
        </p:nvSpPr>
        <p:spPr>
          <a:xfrm>
            <a:off x="3584448" y="2971800"/>
            <a:ext cx="204851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Objectives and strategies</a:t>
            </a:r>
            <a:endParaRPr lang="en-US" sz="1800" dirty="0"/>
          </a:p>
        </p:txBody>
      </p:sp>
      <p:sp>
        <p:nvSpPr>
          <p:cNvPr id="11" name="Text 11"/>
          <p:cNvSpPr/>
          <p:nvPr/>
        </p:nvSpPr>
        <p:spPr>
          <a:xfrm>
            <a:off x="3584448" y="3749040"/>
            <a:ext cx="204851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Target, geography, timing, duration</a:t>
            </a:r>
            <a:endParaRPr lang="en-US" sz="1400" dirty="0"/>
          </a:p>
        </p:txBody>
      </p:sp>
      <p:sp>
        <p:nvSpPr>
          <p:cNvPr id="12" name="Text 12"/>
          <p:cNvSpPr/>
          <p:nvPr/>
        </p:nvSpPr>
        <p:spPr>
          <a:xfrm>
            <a:off x="6053328" y="2011680"/>
            <a:ext cx="2597150" cy="256032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3"/>
          <p:cNvSpPr/>
          <p:nvPr/>
        </p:nvSpPr>
        <p:spPr>
          <a:xfrm>
            <a:off x="6327648" y="2286000"/>
            <a:ext cx="204851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4000" dirty="0"/>
          </a:p>
        </p:txBody>
      </p:sp>
      <p:sp>
        <p:nvSpPr>
          <p:cNvPr id="14" name="Text 14"/>
          <p:cNvSpPr/>
          <p:nvPr/>
        </p:nvSpPr>
        <p:spPr>
          <a:xfrm>
            <a:off x="6327648" y="2971800"/>
            <a:ext cx="204851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Sources and selection</a:t>
            </a:r>
            <a:endParaRPr lang="en-US" sz="1800" dirty="0"/>
          </a:p>
        </p:txBody>
      </p:sp>
      <p:sp>
        <p:nvSpPr>
          <p:cNvPr id="15" name="Text 15"/>
          <p:cNvSpPr/>
          <p:nvPr/>
        </p:nvSpPr>
        <p:spPr>
          <a:xfrm>
            <a:off x="6327648" y="3749040"/>
            <a:ext cx="204851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data behind every placement decision</a:t>
            </a:r>
            <a:endParaRPr lang="en-US" sz="1400" dirty="0"/>
          </a:p>
        </p:txBody>
      </p:sp>
      <p:sp>
        <p:nvSpPr>
          <p:cNvPr id="16" name="Text 16"/>
          <p:cNvSpPr/>
          <p:nvPr/>
        </p:nvSpPr>
        <p:spPr>
          <a:xfrm>
            <a:off x="8796528" y="2011680"/>
            <a:ext cx="2597150" cy="256032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7"/>
          <p:cNvSpPr/>
          <p:nvPr/>
        </p:nvSpPr>
        <p:spPr>
          <a:xfrm>
            <a:off x="9070848" y="2286000"/>
            <a:ext cx="204851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4000" dirty="0"/>
          </a:p>
        </p:txBody>
      </p:sp>
      <p:sp>
        <p:nvSpPr>
          <p:cNvPr id="18" name="Text 18"/>
          <p:cNvSpPr/>
          <p:nvPr/>
        </p:nvSpPr>
        <p:spPr>
          <a:xfrm>
            <a:off x="9070848" y="2971800"/>
            <a:ext cx="204851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Print media</a:t>
            </a:r>
            <a:endParaRPr lang="en-US" sz="1800" dirty="0"/>
          </a:p>
        </p:txBody>
      </p:sp>
      <p:sp>
        <p:nvSpPr>
          <p:cNvPr id="19" name="Text 19"/>
          <p:cNvSpPr/>
          <p:nvPr/>
        </p:nvSpPr>
        <p:spPr>
          <a:xfrm>
            <a:off x="9070848" y="3749040"/>
            <a:ext cx="204851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Newspapers and magazines in 2026</a:t>
            </a:r>
            <a:endParaRPr lang="en-US" sz="1400" dirty="0"/>
          </a:p>
        </p:txBody>
      </p:sp>
      <p:sp>
        <p:nvSpPr>
          <p:cNvPr id="20" name="Text 20"/>
          <p:cNvSpPr/>
          <p:nvPr/>
        </p:nvSpPr>
        <p:spPr>
          <a:xfrm>
            <a:off x="566928" y="484632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i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Broadcast, outdoor and digital come in Lecture 15.  Reach, frequency, GRPs and CPM come in Lecture 16. </a:t>
            </a:r>
            <a:endParaRPr lang="en-US" sz="1600" dirty="0"/>
          </a:p>
        </p:txBody>
      </p:sp>
      <p:sp>
        <p:nvSpPr>
          <p:cNvPr id="21" name="Text F"/>
          <p:cNvSpPr/>
          <p:nvPr/>
        </p:nvSpPr>
        <p:spPr>
          <a:xfrm>
            <a:off x="566928" y="6528816"/>
            <a:ext cx="5943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kern="0" spc="2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J345 · PRINCIPLES &amp; PRACTICE OF STRATEGIC COMMUNICATION</a:t>
            </a:r>
            <a:endParaRPr lang="en-US" sz="750" dirty="0"/>
          </a:p>
        </p:txBody>
      </p:sp>
      <p:sp>
        <p:nvSpPr>
          <p:cNvPr id="22" name="Text N"/>
          <p:cNvSpPr/>
          <p:nvPr/>
        </p:nvSpPr>
        <p:spPr>
          <a:xfrm>
            <a:off x="11277295" y="6528816"/>
            <a:ext cx="365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4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36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12" grpId="0" animBg="1"/>
      <p:bldP spid="1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MAGAZINES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56692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16"/>
              </a:lnSpc>
              <a:buNone/>
            </a:pPr>
            <a:r>
              <a:rPr lang="en-US" sz="29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survived, and why</a:t>
            </a:r>
            <a:endParaRPr lang="en-US" sz="2900" dirty="0"/>
          </a:p>
        </p:txBody>
      </p:sp>
      <p:sp>
        <p:nvSpPr>
          <p:cNvPr id="4" name="Text 4"/>
          <p:cNvSpPr/>
          <p:nvPr/>
        </p:nvSpPr>
        <p:spPr>
          <a:xfrm>
            <a:off x="566927" y="1783080"/>
            <a:ext cx="11238629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20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three largest "magazines" in the US are not sold on newsstands; linked to membership.</a:t>
            </a:r>
            <a:endParaRPr lang="en-US" sz="2000" dirty="0"/>
          </a:p>
        </p:txBody>
      </p:sp>
      <p:sp>
        <p:nvSpPr>
          <p:cNvPr id="5" name="Text 5"/>
          <p:cNvSpPr/>
          <p:nvPr/>
        </p:nvSpPr>
        <p:spPr>
          <a:xfrm>
            <a:off x="566928" y="2651760"/>
            <a:ext cx="3565525" cy="137160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6"/>
          <p:cNvSpPr/>
          <p:nvPr/>
        </p:nvSpPr>
        <p:spPr>
          <a:xfrm>
            <a:off x="841248" y="283464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22.2M</a:t>
            </a:r>
            <a:endParaRPr lang="en-US" sz="2800" dirty="0"/>
          </a:p>
        </p:txBody>
      </p:sp>
      <p:sp>
        <p:nvSpPr>
          <p:cNvPr id="7" name="Text 7"/>
          <p:cNvSpPr/>
          <p:nvPr/>
        </p:nvSpPr>
        <p:spPr>
          <a:xfrm>
            <a:off x="841248" y="338328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AARP The Magazine</a:t>
            </a:r>
            <a:endParaRPr lang="en-US" sz="1600" dirty="0"/>
          </a:p>
        </p:txBody>
      </p:sp>
      <p:sp>
        <p:nvSpPr>
          <p:cNvPr id="8" name="Text 8"/>
          <p:cNvSpPr/>
          <p:nvPr/>
        </p:nvSpPr>
        <p:spPr>
          <a:xfrm>
            <a:off x="4315968" y="2651760"/>
            <a:ext cx="3565525" cy="137160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9"/>
          <p:cNvSpPr/>
          <p:nvPr/>
        </p:nvSpPr>
        <p:spPr>
          <a:xfrm>
            <a:off x="4590288" y="283464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22.1M</a:t>
            </a:r>
            <a:endParaRPr lang="en-US" sz="2800" dirty="0"/>
          </a:p>
        </p:txBody>
      </p:sp>
      <p:sp>
        <p:nvSpPr>
          <p:cNvPr id="10" name="Text 10"/>
          <p:cNvSpPr/>
          <p:nvPr/>
        </p:nvSpPr>
        <p:spPr>
          <a:xfrm>
            <a:off x="4590288" y="338328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AARP Bulletin</a:t>
            </a:r>
            <a:endParaRPr lang="en-US" sz="1600" dirty="0"/>
          </a:p>
        </p:txBody>
      </p:sp>
      <p:sp>
        <p:nvSpPr>
          <p:cNvPr id="11" name="Text 11"/>
          <p:cNvSpPr/>
          <p:nvPr/>
        </p:nvSpPr>
        <p:spPr>
          <a:xfrm>
            <a:off x="8065008" y="2651760"/>
            <a:ext cx="3565525" cy="137160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2"/>
          <p:cNvSpPr/>
          <p:nvPr/>
        </p:nvSpPr>
        <p:spPr>
          <a:xfrm>
            <a:off x="8339328" y="283464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15.3M</a:t>
            </a:r>
            <a:endParaRPr lang="en-US" sz="2800" dirty="0"/>
          </a:p>
        </p:txBody>
      </p:sp>
      <p:sp>
        <p:nvSpPr>
          <p:cNvPr id="13" name="Text 13"/>
          <p:cNvSpPr/>
          <p:nvPr/>
        </p:nvSpPr>
        <p:spPr>
          <a:xfrm>
            <a:off x="8339328" y="338328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Costco Connection</a:t>
            </a:r>
            <a:endParaRPr lang="en-US" sz="1600" dirty="0"/>
          </a:p>
        </p:txBody>
      </p:sp>
      <p:sp>
        <p:nvSpPr>
          <p:cNvPr id="14" name="Text 14"/>
          <p:cNvSpPr/>
          <p:nvPr/>
        </p:nvSpPr>
        <p:spPr>
          <a:xfrm>
            <a:off x="566928" y="429768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MEANWHILE, ACROSS THE TOP FIFTY TITLES</a:t>
            </a:r>
            <a:endParaRPr lang="en-US" sz="1200" dirty="0"/>
          </a:p>
        </p:txBody>
      </p:sp>
      <p:sp>
        <p:nvSpPr>
          <p:cNvPr id="15" name="Text 15"/>
          <p:cNvSpPr/>
          <p:nvPr/>
        </p:nvSpPr>
        <p:spPr>
          <a:xfrm>
            <a:off x="566928" y="4617720"/>
            <a:ext cx="110642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 algn="l">
              <a:lnSpc>
                <a:spcPct val="106000"/>
              </a:lnSpc>
              <a:spcAft>
                <a:spcPts val="600"/>
              </a:spcAft>
              <a:buSzPct val="100000"/>
              <a:buChar char="▪"/>
            </a:pPr>
            <a:r>
              <a:rPr lang="en-US" sz="16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Print circulation fell 5% year over year, while digital circulation rose 16%</a:t>
            </a:r>
            <a:endParaRPr lang="en-US" sz="1600" dirty="0"/>
          </a:p>
          <a:p>
            <a:pPr marL="203200" indent="-203200" algn="l">
              <a:lnSpc>
                <a:spcPct val="106000"/>
              </a:lnSpc>
              <a:spcAft>
                <a:spcPts val="600"/>
              </a:spcAft>
              <a:buSzPct val="100000"/>
              <a:buChar char="▪"/>
            </a:pPr>
            <a:r>
              <a:rPr lang="en-US" sz="16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Atlantic grew total circulation 15% to 1.1 million; Good Housekeeping's print circulation fell 47%</a:t>
            </a:r>
            <a:endParaRPr lang="en-US" sz="1600" dirty="0"/>
          </a:p>
          <a:p>
            <a:pPr marL="203200" indent="-203200" algn="l">
              <a:lnSpc>
                <a:spcPct val="106000"/>
              </a:lnSpc>
              <a:spcAft>
                <a:spcPts val="600"/>
              </a:spcAft>
              <a:buSzPct val="100000"/>
              <a:buChar char="▪"/>
            </a:pPr>
            <a:r>
              <a:rPr lang="en-US" sz="16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U.S. consumer magazine advertising was $7.64B in 2024 and is forecast to drop to $6.4B by 2029</a:t>
            </a:r>
            <a:endParaRPr lang="en-US" sz="1600" dirty="0"/>
          </a:p>
        </p:txBody>
      </p:sp>
      <p:sp>
        <p:nvSpPr>
          <p:cNvPr id="16" name="Text S"/>
          <p:cNvSpPr/>
          <p:nvPr/>
        </p:nvSpPr>
        <p:spPr>
          <a:xfrm>
            <a:off x="566928" y="6217920"/>
            <a:ext cx="9601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i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Alliance for Audited Media via Press Gazette, March 2025; PwC Global Entertainment &amp; Media Outlook, September 2025</a:t>
            </a:r>
            <a:endParaRPr lang="en-US" sz="800" dirty="0"/>
          </a:p>
        </p:txBody>
      </p:sp>
      <p:sp>
        <p:nvSpPr>
          <p:cNvPr id="17" name="Text F"/>
          <p:cNvSpPr/>
          <p:nvPr/>
        </p:nvSpPr>
        <p:spPr>
          <a:xfrm>
            <a:off x="566928" y="6528816"/>
            <a:ext cx="5943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kern="0" spc="2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J345 · PRINCIPLES &amp; PRACTICE OF STRATEGIC COMMUNICATION</a:t>
            </a:r>
            <a:endParaRPr lang="en-US" sz="750" dirty="0"/>
          </a:p>
        </p:txBody>
      </p:sp>
      <p:sp>
        <p:nvSpPr>
          <p:cNvPr id="18" name="Text N"/>
          <p:cNvSpPr/>
          <p:nvPr/>
        </p:nvSpPr>
        <p:spPr>
          <a:xfrm>
            <a:off x="11277295" y="6528816"/>
            <a:ext cx="365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33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4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MAGAZINES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56692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16"/>
              </a:lnSpc>
              <a:buNone/>
            </a:pPr>
            <a:r>
              <a:rPr lang="en-US" sz="29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Advantages and disadvantages</a:t>
            </a:r>
            <a:endParaRPr lang="en-US" sz="2900" dirty="0"/>
          </a:p>
        </p:txBody>
      </p:sp>
      <p:sp>
        <p:nvSpPr>
          <p:cNvPr id="4" name="Text 4"/>
          <p:cNvSpPr/>
          <p:nvPr/>
        </p:nvSpPr>
        <p:spPr>
          <a:xfrm>
            <a:off x="566928" y="1828800"/>
            <a:ext cx="5303520" cy="365760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5"/>
          <p:cNvSpPr/>
          <p:nvPr/>
        </p:nvSpPr>
        <p:spPr>
          <a:xfrm>
            <a:off x="886968" y="2057400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1F7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ADVANTAGES</a:t>
            </a:r>
            <a:endParaRPr lang="en-US" sz="1200" dirty="0"/>
          </a:p>
        </p:txBody>
      </p:sp>
      <p:sp>
        <p:nvSpPr>
          <p:cNvPr id="6" name="Text 6"/>
          <p:cNvSpPr/>
          <p:nvPr/>
        </p:nvSpPr>
        <p:spPr>
          <a:xfrm>
            <a:off x="886968" y="2468880"/>
            <a:ext cx="466344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 algn="l">
              <a:lnSpc>
                <a:spcPct val="106000"/>
              </a:lnSpc>
              <a:spcAft>
                <a:spcPts val="750"/>
              </a:spcAft>
              <a:buSzPct val="100000"/>
              <a:buChar char="▪"/>
            </a:pPr>
            <a:r>
              <a:rPr lang="en-US" sz="18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 color reproduction quality</a:t>
            </a:r>
            <a:endParaRPr lang="en-US" sz="1800" dirty="0"/>
          </a:p>
          <a:p>
            <a:pPr marL="203200" indent="-203200" algn="l">
              <a:lnSpc>
                <a:spcPct val="106000"/>
              </a:lnSpc>
              <a:spcAft>
                <a:spcPts val="750"/>
              </a:spcAft>
              <a:buSzPct val="100000"/>
              <a:buChar char="▪"/>
            </a:pPr>
            <a:r>
              <a:rPr lang="en-US" sz="18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 credibility and reader trust</a:t>
            </a:r>
            <a:endParaRPr lang="en-US" sz="1800" dirty="0"/>
          </a:p>
          <a:p>
            <a:pPr marL="203200" indent="-203200" algn="l">
              <a:lnSpc>
                <a:spcPct val="106000"/>
              </a:lnSpc>
              <a:spcAft>
                <a:spcPts val="750"/>
              </a:spcAft>
              <a:buSzPct val="100000"/>
              <a:buChar char="▪"/>
            </a:pPr>
            <a:r>
              <a:rPr lang="en-US" sz="18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Permanence and user-paced consumption</a:t>
            </a:r>
            <a:endParaRPr lang="en-US" sz="1800" dirty="0"/>
          </a:p>
          <a:p>
            <a:pPr marL="203200" indent="-203200" algn="l">
              <a:lnSpc>
                <a:spcPct val="106000"/>
              </a:lnSpc>
              <a:spcAft>
                <a:spcPts val="750"/>
              </a:spcAft>
              <a:buSzPct val="100000"/>
              <a:buChar char="▪"/>
            </a:pPr>
            <a:r>
              <a:rPr lang="en-US" sz="18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Pass-along readership beyond the buyer</a:t>
            </a:r>
            <a:endParaRPr lang="en-US" sz="1800" dirty="0"/>
          </a:p>
          <a:p>
            <a:pPr marL="203200" indent="-203200" algn="l">
              <a:lnSpc>
                <a:spcPct val="106000"/>
              </a:lnSpc>
              <a:spcAft>
                <a:spcPts val="750"/>
              </a:spcAft>
              <a:buSzPct val="100000"/>
              <a:buChar char="▪"/>
            </a:pPr>
            <a:r>
              <a:rPr lang="en-US" sz="18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 information capacity</a:t>
            </a:r>
            <a:endParaRPr lang="en-US" sz="1800" dirty="0"/>
          </a:p>
        </p:txBody>
      </p:sp>
      <p:sp>
        <p:nvSpPr>
          <p:cNvPr id="7" name="Text 7"/>
          <p:cNvSpPr/>
          <p:nvPr/>
        </p:nvSpPr>
        <p:spPr>
          <a:xfrm>
            <a:off x="6327648" y="1828800"/>
            <a:ext cx="5303520" cy="3657600"/>
          </a:xfrm>
          <a:prstGeom prst="roundRect">
            <a:avLst>
              <a:gd name="adj" fmla="val 2045"/>
            </a:avLst>
          </a:prstGeom>
          <a:solidFill>
            <a:srgbClr val="FBEBEB"/>
          </a:solidFill>
          <a:ln w="9525">
            <a:solidFill>
              <a:srgbClr val="FBEB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8"/>
          <p:cNvSpPr/>
          <p:nvPr/>
        </p:nvSpPr>
        <p:spPr>
          <a:xfrm>
            <a:off x="6647688" y="2057400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DISADVANTAGES</a:t>
            </a:r>
            <a:endParaRPr lang="en-US" sz="1200" dirty="0"/>
          </a:p>
        </p:txBody>
      </p:sp>
      <p:sp>
        <p:nvSpPr>
          <p:cNvPr id="9" name="Text 9"/>
          <p:cNvSpPr/>
          <p:nvPr/>
        </p:nvSpPr>
        <p:spPr>
          <a:xfrm>
            <a:off x="6647688" y="2468880"/>
            <a:ext cx="466344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 algn="l">
              <a:lnSpc>
                <a:spcPct val="106000"/>
              </a:lnSpc>
              <a:spcAft>
                <a:spcPts val="900"/>
              </a:spcAft>
              <a:buSzPct val="100000"/>
              <a:buChar char="▪"/>
            </a:pPr>
            <a:r>
              <a:rPr lang="en-US" sz="18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Exposure is hard to measure</a:t>
            </a:r>
            <a:endParaRPr lang="en-US" sz="1800" dirty="0"/>
          </a:p>
          <a:p>
            <a:pPr marL="203200" indent="-203200" algn="l">
              <a:lnSpc>
                <a:spcPct val="106000"/>
              </a:lnSpc>
              <a:spcAft>
                <a:spcPts val="900"/>
              </a:spcAft>
              <a:buSzPct val="100000"/>
              <a:buChar char="▪"/>
            </a:pPr>
            <a:r>
              <a:rPr lang="en-US" sz="18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Long lead times — early closing dates</a:t>
            </a:r>
            <a:endParaRPr lang="en-US" sz="1800" dirty="0"/>
          </a:p>
          <a:p>
            <a:pPr marL="203200" indent="-203200" algn="l">
              <a:lnSpc>
                <a:spcPct val="106000"/>
              </a:lnSpc>
              <a:spcAft>
                <a:spcPts val="900"/>
              </a:spcAft>
              <a:buSzPct val="100000"/>
              <a:buChar char="▪"/>
            </a:pPr>
            <a:r>
              <a:rPr lang="en-US" sz="18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Expensive: high cost per thousand</a:t>
            </a:r>
            <a:endParaRPr lang="en-US" sz="1800" dirty="0"/>
          </a:p>
          <a:p>
            <a:pPr marL="203200" indent="-203200" algn="l">
              <a:lnSpc>
                <a:spcPct val="106000"/>
              </a:lnSpc>
              <a:spcAft>
                <a:spcPts val="900"/>
              </a:spcAft>
              <a:buSzPct val="100000"/>
              <a:buChar char="▪"/>
            </a:pPr>
            <a:r>
              <a:rPr lang="en-US" sz="18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Declining readership, especially news titles</a:t>
            </a:r>
            <a:endParaRPr lang="en-US" sz="1800" dirty="0"/>
          </a:p>
        </p:txBody>
      </p:sp>
      <p:sp>
        <p:nvSpPr>
          <p:cNvPr id="10" name="Text F"/>
          <p:cNvSpPr/>
          <p:nvPr/>
        </p:nvSpPr>
        <p:spPr>
          <a:xfrm>
            <a:off x="566928" y="6528816"/>
            <a:ext cx="5943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kern="0" spc="2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J345 · PRINCIPLES &amp; PRACTICE OF STRATEGIC COMMUNICATION</a:t>
            </a:r>
            <a:endParaRPr lang="en-US" sz="750" dirty="0"/>
          </a:p>
        </p:txBody>
      </p:sp>
      <p:sp>
        <p:nvSpPr>
          <p:cNvPr id="11" name="Text N"/>
          <p:cNvSpPr/>
          <p:nvPr/>
        </p:nvSpPr>
        <p:spPr>
          <a:xfrm>
            <a:off x="11277295" y="6528816"/>
            <a:ext cx="365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34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MAGAZINES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56692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16"/>
              </a:lnSpc>
              <a:buNone/>
            </a:pPr>
            <a:r>
              <a:rPr lang="en-US" sz="29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Strategic use of magazines</a:t>
            </a:r>
            <a:endParaRPr lang="en-US" sz="2900" dirty="0"/>
          </a:p>
        </p:txBody>
      </p:sp>
      <p:sp>
        <p:nvSpPr>
          <p:cNvPr id="4" name="Text 4"/>
          <p:cNvSpPr/>
          <p:nvPr/>
        </p:nvSpPr>
        <p:spPr>
          <a:xfrm>
            <a:off x="566928" y="1965960"/>
            <a:ext cx="6035040" cy="91440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5"/>
          <p:cNvSpPr/>
          <p:nvPr/>
        </p:nvSpPr>
        <p:spPr>
          <a:xfrm>
            <a:off x="841248" y="19659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Specialized targeting</a:t>
            </a:r>
            <a:endParaRPr lang="en-US" sz="1800" dirty="0"/>
          </a:p>
        </p:txBody>
      </p:sp>
      <p:sp>
        <p:nvSpPr>
          <p:cNvPr id="6" name="Text 6"/>
          <p:cNvSpPr/>
          <p:nvPr/>
        </p:nvSpPr>
        <p:spPr>
          <a:xfrm>
            <a:off x="3401568" y="2002536"/>
            <a:ext cx="3142923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interest, not the demographic, defines the audience</a:t>
            </a:r>
            <a:endParaRPr lang="en-US" sz="1600" dirty="0"/>
          </a:p>
        </p:txBody>
      </p:sp>
      <p:sp>
        <p:nvSpPr>
          <p:cNvPr id="7" name="Text 7"/>
          <p:cNvSpPr/>
          <p:nvPr/>
        </p:nvSpPr>
        <p:spPr>
          <a:xfrm>
            <a:off x="566928" y="2971800"/>
            <a:ext cx="6035040" cy="91440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8"/>
          <p:cNvSpPr/>
          <p:nvPr/>
        </p:nvSpPr>
        <p:spPr>
          <a:xfrm>
            <a:off x="841248" y="297180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Geographic editions</a:t>
            </a:r>
            <a:endParaRPr lang="en-US" sz="1800" dirty="0"/>
          </a:p>
        </p:txBody>
      </p:sp>
      <p:sp>
        <p:nvSpPr>
          <p:cNvPr id="9" name="Text 9"/>
          <p:cNvSpPr/>
          <p:nvPr/>
        </p:nvSpPr>
        <p:spPr>
          <a:xfrm>
            <a:off x="3401568" y="2971800"/>
            <a:ext cx="2743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Regional and ZIP-level editions where they still exist</a:t>
            </a:r>
            <a:endParaRPr lang="en-US" sz="1600" dirty="0"/>
          </a:p>
        </p:txBody>
      </p:sp>
      <p:sp>
        <p:nvSpPr>
          <p:cNvPr id="10" name="Text 10"/>
          <p:cNvSpPr/>
          <p:nvPr/>
        </p:nvSpPr>
        <p:spPr>
          <a:xfrm>
            <a:off x="566928" y="3977640"/>
            <a:ext cx="6035040" cy="91440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11"/>
          <p:cNvSpPr/>
          <p:nvPr/>
        </p:nvSpPr>
        <p:spPr>
          <a:xfrm>
            <a:off x="841248" y="397764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 involvement</a:t>
            </a:r>
            <a:endParaRPr lang="en-US" sz="1800" dirty="0"/>
          </a:p>
        </p:txBody>
      </p:sp>
      <p:sp>
        <p:nvSpPr>
          <p:cNvPr id="12" name="Text 12"/>
          <p:cNvSpPr/>
          <p:nvPr/>
        </p:nvSpPr>
        <p:spPr>
          <a:xfrm>
            <a:off x="3401568" y="4014216"/>
            <a:ext cx="2743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Considered purchases that reward long copy</a:t>
            </a:r>
            <a:endParaRPr lang="en-US" sz="1600" dirty="0"/>
          </a:p>
        </p:txBody>
      </p:sp>
      <p:sp>
        <p:nvSpPr>
          <p:cNvPr id="13" name="Text 13"/>
          <p:cNvSpPr/>
          <p:nvPr/>
        </p:nvSpPr>
        <p:spPr>
          <a:xfrm>
            <a:off x="566928" y="4983480"/>
            <a:ext cx="6035040" cy="91440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4"/>
          <p:cNvSpPr/>
          <p:nvPr/>
        </p:nvSpPr>
        <p:spPr>
          <a:xfrm>
            <a:off x="841248" y="498348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Rational &amp; emotional</a:t>
            </a:r>
            <a:endParaRPr lang="en-US" sz="1800" dirty="0"/>
          </a:p>
        </p:txBody>
      </p:sp>
      <p:sp>
        <p:nvSpPr>
          <p:cNvPr id="15" name="Text 15"/>
          <p:cNvSpPr/>
          <p:nvPr/>
        </p:nvSpPr>
        <p:spPr>
          <a:xfrm>
            <a:off x="3401568" y="4986746"/>
            <a:ext cx="2743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only print form that does both well</a:t>
            </a:r>
            <a:endParaRPr lang="en-US" sz="1600" dirty="0"/>
          </a:p>
        </p:txBody>
      </p:sp>
      <p:sp>
        <p:nvSpPr>
          <p:cNvPr id="16" name="Text 16"/>
          <p:cNvSpPr/>
          <p:nvPr/>
        </p:nvSpPr>
        <p:spPr>
          <a:xfrm>
            <a:off x="7315200" y="1965960"/>
            <a:ext cx="4297680" cy="3474720"/>
          </a:xfrm>
          <a:prstGeom prst="roundRect">
            <a:avLst>
              <a:gd name="adj" fmla="val 2045"/>
            </a:avLst>
          </a:prstGeom>
          <a:solidFill>
            <a:srgbClr val="FBEBEB"/>
          </a:solidFill>
          <a:ln w="9525">
            <a:solidFill>
              <a:srgbClr val="FBEB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7"/>
          <p:cNvSpPr/>
          <p:nvPr/>
        </p:nvSpPr>
        <p:spPr>
          <a:xfrm>
            <a:off x="7681595" y="2194560"/>
            <a:ext cx="356552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REGULATORY TAILWIND</a:t>
            </a:r>
            <a:endParaRPr lang="en-US" sz="1200" dirty="0"/>
          </a:p>
        </p:txBody>
      </p:sp>
      <p:sp>
        <p:nvSpPr>
          <p:cNvPr id="18" name="Text 18"/>
          <p:cNvSpPr/>
          <p:nvPr/>
        </p:nvSpPr>
        <p:spPr>
          <a:xfrm>
            <a:off x="7681595" y="2560320"/>
            <a:ext cx="3565525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spcAft>
                <a:spcPts val="900"/>
              </a:spcAft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September 2025 U.S. regulators began a rulemaking to close the 1997 "adequate provision" loophole, which lets drug advertisers point viewers elsewhere for safety information.</a:t>
            </a:r>
          </a:p>
          <a:p>
            <a:pPr marL="0" indent="0" algn="l">
              <a:lnSpc>
                <a:spcPct val="125000"/>
              </a:lnSpc>
              <a:buNone/>
            </a:pPr>
            <a:r>
              <a:rPr lang="en-US" sz="16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magazine page can carry a full summary of safety information. Thirty seconds of television cannot.</a:t>
            </a:r>
            <a:endParaRPr lang="en-US" sz="1600" dirty="0"/>
          </a:p>
        </p:txBody>
      </p:sp>
      <p:sp>
        <p:nvSpPr>
          <p:cNvPr id="19" name="Text S"/>
          <p:cNvSpPr/>
          <p:nvPr/>
        </p:nvSpPr>
        <p:spPr>
          <a:xfrm>
            <a:off x="566928" y="6217920"/>
            <a:ext cx="9601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i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U.S. Department of Health and Human Services / FDA announcement, September 2025</a:t>
            </a:r>
            <a:endParaRPr lang="en-US" sz="800" dirty="0"/>
          </a:p>
        </p:txBody>
      </p:sp>
      <p:sp>
        <p:nvSpPr>
          <p:cNvPr id="20" name="Text F"/>
          <p:cNvSpPr/>
          <p:nvPr/>
        </p:nvSpPr>
        <p:spPr>
          <a:xfrm>
            <a:off x="566928" y="6528816"/>
            <a:ext cx="5943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kern="0" spc="2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J345 · PRINCIPLES &amp; PRACTICE OF STRATEGIC COMMUNICATION</a:t>
            </a:r>
            <a:endParaRPr lang="en-US" sz="750" dirty="0"/>
          </a:p>
        </p:txBody>
      </p:sp>
      <p:sp>
        <p:nvSpPr>
          <p:cNvPr id="21" name="Text N"/>
          <p:cNvSpPr/>
          <p:nvPr/>
        </p:nvSpPr>
        <p:spPr>
          <a:xfrm>
            <a:off x="11277295" y="6528816"/>
            <a:ext cx="365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35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4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36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0" grpId="0" animBg="1"/>
      <p:bldP spid="13" grpId="0" animBg="1"/>
      <p:bldP spid="1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PRINT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56692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16"/>
              </a:lnSpc>
              <a:buNone/>
            </a:pPr>
            <a:r>
              <a:rPr lang="en-US" sz="29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revival is real — but it is not an advertising story</a:t>
            </a:r>
            <a:endParaRPr lang="en-US" sz="2900" dirty="0"/>
          </a:p>
        </p:txBody>
      </p:sp>
      <p:sp>
        <p:nvSpPr>
          <p:cNvPr id="4" name="Text 4"/>
          <p:cNvSpPr/>
          <p:nvPr/>
        </p:nvSpPr>
        <p:spPr>
          <a:xfrm>
            <a:off x="566928" y="1965960"/>
            <a:ext cx="2597150" cy="292608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5"/>
          <p:cNvSpPr/>
          <p:nvPr/>
        </p:nvSpPr>
        <p:spPr>
          <a:xfrm>
            <a:off x="841248" y="2194560"/>
            <a:ext cx="204851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20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Atlantic</a:t>
            </a:r>
            <a:endParaRPr lang="en-US" sz="2000" dirty="0"/>
          </a:p>
        </p:txBody>
      </p:sp>
      <p:sp>
        <p:nvSpPr>
          <p:cNvPr id="6" name="Text 6"/>
          <p:cNvSpPr/>
          <p:nvPr/>
        </p:nvSpPr>
        <p:spPr>
          <a:xfrm>
            <a:off x="841248" y="2743200"/>
            <a:ext cx="2048510" cy="1965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Went from ten issues a year to twelve — its first monthly schedule since 2002 — after passing one million subscriptions.</a:t>
            </a:r>
            <a:endParaRPr lang="en-US" sz="1400" dirty="0"/>
          </a:p>
        </p:txBody>
      </p:sp>
      <p:sp>
        <p:nvSpPr>
          <p:cNvPr id="7" name="Text 7"/>
          <p:cNvSpPr/>
          <p:nvPr/>
        </p:nvSpPr>
        <p:spPr>
          <a:xfrm>
            <a:off x="3310128" y="1965960"/>
            <a:ext cx="2597150" cy="292608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8"/>
          <p:cNvSpPr/>
          <p:nvPr/>
        </p:nvSpPr>
        <p:spPr>
          <a:xfrm>
            <a:off x="3584448" y="2194560"/>
            <a:ext cx="204851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20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Complex</a:t>
            </a:r>
            <a:endParaRPr lang="en-US" sz="2000" dirty="0"/>
          </a:p>
        </p:txBody>
      </p:sp>
      <p:sp>
        <p:nvSpPr>
          <p:cNvPr id="9" name="Text 9"/>
          <p:cNvSpPr/>
          <p:nvPr/>
        </p:nvSpPr>
        <p:spPr>
          <a:xfrm>
            <a:off x="3584448" y="2743200"/>
            <a:ext cx="2048510" cy="1965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Returned to print as a $30 quarterly collector's object. The debut issue carried one advertiser.</a:t>
            </a:r>
            <a:endParaRPr lang="en-US" sz="1400" dirty="0"/>
          </a:p>
        </p:txBody>
      </p:sp>
      <p:sp>
        <p:nvSpPr>
          <p:cNvPr id="10" name="Text 10"/>
          <p:cNvSpPr/>
          <p:nvPr/>
        </p:nvSpPr>
        <p:spPr>
          <a:xfrm>
            <a:off x="6053328" y="1965960"/>
            <a:ext cx="2597150" cy="292608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11"/>
          <p:cNvSpPr/>
          <p:nvPr/>
        </p:nvSpPr>
        <p:spPr>
          <a:xfrm>
            <a:off x="6327648" y="2194560"/>
            <a:ext cx="204851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20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Nylon</a:t>
            </a:r>
            <a:endParaRPr lang="en-US" sz="2000" dirty="0"/>
          </a:p>
        </p:txBody>
      </p:sp>
      <p:sp>
        <p:nvSpPr>
          <p:cNvPr id="12" name="Text 12"/>
          <p:cNvSpPr/>
          <p:nvPr/>
        </p:nvSpPr>
        <p:spPr>
          <a:xfrm>
            <a:off x="6327648" y="2743200"/>
            <a:ext cx="2048510" cy="1965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Relaunched as a biannual, 50,000 copies at $9.99. Its own executives call it expensive and not especially profitable.</a:t>
            </a:r>
            <a:endParaRPr lang="en-US" sz="1400" dirty="0"/>
          </a:p>
        </p:txBody>
      </p:sp>
      <p:sp>
        <p:nvSpPr>
          <p:cNvPr id="13" name="Text 13"/>
          <p:cNvSpPr/>
          <p:nvPr/>
        </p:nvSpPr>
        <p:spPr>
          <a:xfrm>
            <a:off x="8796528" y="1965960"/>
            <a:ext cx="2597150" cy="292608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4"/>
          <p:cNvSpPr/>
          <p:nvPr/>
        </p:nvSpPr>
        <p:spPr>
          <a:xfrm>
            <a:off x="9070848" y="2194560"/>
            <a:ext cx="204851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20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Playboy</a:t>
            </a:r>
            <a:endParaRPr lang="en-US" sz="2000" dirty="0"/>
          </a:p>
        </p:txBody>
      </p:sp>
      <p:sp>
        <p:nvSpPr>
          <p:cNvPr id="15" name="Text 15"/>
          <p:cNvSpPr/>
          <p:nvPr/>
        </p:nvSpPr>
        <p:spPr>
          <a:xfrm>
            <a:off x="9070848" y="2743200"/>
            <a:ext cx="2048510" cy="1965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Relaunched as a quarterly in April 2026, six years after it stopped publishing regularly. The first issue sold out its run.</a:t>
            </a:r>
          </a:p>
        </p:txBody>
      </p:sp>
      <p:sp>
        <p:nvSpPr>
          <p:cNvPr id="16" name="Text 16"/>
          <p:cNvSpPr/>
          <p:nvPr/>
        </p:nvSpPr>
        <p:spPr>
          <a:xfrm>
            <a:off x="566928" y="512064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8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one of these is a subscription, brand-equity or collectible play. None was launched to sell advertising pages. If you recommend print, recommend it for what it now is.</a:t>
            </a:r>
            <a:endParaRPr lang="en-US" sz="1800" dirty="0"/>
          </a:p>
        </p:txBody>
      </p:sp>
      <p:sp>
        <p:nvSpPr>
          <p:cNvPr id="17" name="Text F"/>
          <p:cNvSpPr/>
          <p:nvPr/>
        </p:nvSpPr>
        <p:spPr>
          <a:xfrm>
            <a:off x="566928" y="6528816"/>
            <a:ext cx="5943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kern="0" spc="2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J345 · PRINCIPLES &amp; PRACTICE OF STRATEGIC COMMUNICATION</a:t>
            </a:r>
            <a:endParaRPr lang="en-US" sz="750" dirty="0"/>
          </a:p>
        </p:txBody>
      </p:sp>
      <p:sp>
        <p:nvSpPr>
          <p:cNvPr id="18" name="Text N"/>
          <p:cNvSpPr/>
          <p:nvPr/>
        </p:nvSpPr>
        <p:spPr>
          <a:xfrm>
            <a:off x="11277295" y="6528816"/>
            <a:ext cx="365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36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4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36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0" grpId="0" animBg="1"/>
      <p:bldP spid="1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CASE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56692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16"/>
              </a:lnSpc>
              <a:buNone/>
            </a:pPr>
            <a:r>
              <a:rPr lang="en-US" sz="29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New York Times: print as a high-yield annuity</a:t>
            </a:r>
            <a:endParaRPr lang="en-US" sz="2900" dirty="0"/>
          </a:p>
        </p:txBody>
      </p:sp>
      <p:sp>
        <p:nvSpPr>
          <p:cNvPr id="4" name="Text 4"/>
          <p:cNvSpPr/>
          <p:nvPr/>
        </p:nvSpPr>
        <p:spPr>
          <a:xfrm>
            <a:off x="566928" y="1737360"/>
            <a:ext cx="6035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SECOND QUARTER 2026, REPORTED AUGUST 2026</a:t>
            </a:r>
            <a:endParaRPr lang="en-US" sz="1200" dirty="0"/>
          </a:p>
        </p:txBody>
      </p:sp>
      <p:sp>
        <p:nvSpPr>
          <p:cNvPr id="5" name="Text 5"/>
          <p:cNvSpPr/>
          <p:nvPr/>
        </p:nvSpPr>
        <p:spPr>
          <a:xfrm>
            <a:off x="566928" y="210312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Digital-only subscribers</a:t>
            </a:r>
            <a:endParaRPr lang="en-US" sz="1600" dirty="0"/>
          </a:p>
        </p:txBody>
      </p:sp>
      <p:sp>
        <p:nvSpPr>
          <p:cNvPr id="6" name="Text 6"/>
          <p:cNvSpPr/>
          <p:nvPr/>
        </p:nvSpPr>
        <p:spPr>
          <a:xfrm>
            <a:off x="3858768" y="2103120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12.80M</a:t>
            </a:r>
            <a:endParaRPr lang="en-US" sz="1600" dirty="0"/>
          </a:p>
        </p:txBody>
      </p:sp>
      <p:sp>
        <p:nvSpPr>
          <p:cNvPr id="7" name="Text 7"/>
          <p:cNvSpPr/>
          <p:nvPr/>
        </p:nvSpPr>
        <p:spPr>
          <a:xfrm>
            <a:off x="5321808" y="210312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1F7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+1.50M year over year</a:t>
            </a:r>
            <a:endParaRPr lang="en-US" sz="1400" dirty="0"/>
          </a:p>
        </p:txBody>
      </p:sp>
      <p:sp>
        <p:nvSpPr>
          <p:cNvPr id="8" name="Text 8"/>
          <p:cNvSpPr/>
          <p:nvPr/>
        </p:nvSpPr>
        <p:spPr>
          <a:xfrm>
            <a:off x="566928" y="2468880"/>
            <a:ext cx="6035040" cy="9525"/>
          </a:xfrm>
          <a:prstGeom prst="rect">
            <a:avLst/>
          </a:prstGeom>
          <a:solidFill>
            <a:srgbClr val="E3E3E3"/>
          </a:solidFill>
          <a:ln w="9525">
            <a:solidFill>
              <a:srgbClr val="E3E3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9"/>
          <p:cNvSpPr/>
          <p:nvPr/>
        </p:nvSpPr>
        <p:spPr>
          <a:xfrm>
            <a:off x="566928" y="260604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Print subscribers</a:t>
            </a:r>
            <a:endParaRPr lang="en-US" sz="1600" dirty="0"/>
          </a:p>
        </p:txBody>
      </p:sp>
      <p:sp>
        <p:nvSpPr>
          <p:cNvPr id="10" name="Text 10"/>
          <p:cNvSpPr/>
          <p:nvPr/>
        </p:nvSpPr>
        <p:spPr>
          <a:xfrm>
            <a:off x="3858768" y="2606040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~550K</a:t>
            </a:r>
            <a:endParaRPr lang="en-US" sz="1600" dirty="0"/>
          </a:p>
        </p:txBody>
      </p:sp>
      <p:sp>
        <p:nvSpPr>
          <p:cNvPr id="11" name="Text 11"/>
          <p:cNvSpPr/>
          <p:nvPr/>
        </p:nvSpPr>
        <p:spPr>
          <a:xfrm>
            <a:off x="5321808" y="260604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4.1% of all subscribers</a:t>
            </a:r>
            <a:endParaRPr lang="en-US" sz="1400" dirty="0"/>
          </a:p>
        </p:txBody>
      </p:sp>
      <p:sp>
        <p:nvSpPr>
          <p:cNvPr id="12" name="Text 12"/>
          <p:cNvSpPr/>
          <p:nvPr/>
        </p:nvSpPr>
        <p:spPr>
          <a:xfrm>
            <a:off x="566928" y="2971800"/>
            <a:ext cx="6035040" cy="9525"/>
          </a:xfrm>
          <a:prstGeom prst="rect">
            <a:avLst/>
          </a:prstGeom>
          <a:solidFill>
            <a:srgbClr val="E3E3E3"/>
          </a:solidFill>
          <a:ln w="9525">
            <a:solidFill>
              <a:srgbClr val="E3E3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3"/>
          <p:cNvSpPr/>
          <p:nvPr/>
        </p:nvSpPr>
        <p:spPr>
          <a:xfrm>
            <a:off x="566928" y="310896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Digital subscription revenue</a:t>
            </a:r>
            <a:endParaRPr lang="en-US" sz="1600" dirty="0"/>
          </a:p>
        </p:txBody>
      </p:sp>
      <p:sp>
        <p:nvSpPr>
          <p:cNvPr id="14" name="Text 14"/>
          <p:cNvSpPr/>
          <p:nvPr/>
        </p:nvSpPr>
        <p:spPr>
          <a:xfrm>
            <a:off x="3858768" y="3108960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$407.9M</a:t>
            </a:r>
            <a:endParaRPr lang="en-US" sz="1600" dirty="0"/>
          </a:p>
        </p:txBody>
      </p:sp>
      <p:sp>
        <p:nvSpPr>
          <p:cNvPr id="15" name="Text 15"/>
          <p:cNvSpPr/>
          <p:nvPr/>
        </p:nvSpPr>
        <p:spPr>
          <a:xfrm>
            <a:off x="5321808" y="310896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1F7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+16.4%</a:t>
            </a:r>
            <a:endParaRPr lang="en-US" sz="1400" dirty="0"/>
          </a:p>
        </p:txBody>
      </p:sp>
      <p:sp>
        <p:nvSpPr>
          <p:cNvPr id="16" name="Text 16"/>
          <p:cNvSpPr/>
          <p:nvPr/>
        </p:nvSpPr>
        <p:spPr>
          <a:xfrm>
            <a:off x="566928" y="3474720"/>
            <a:ext cx="6035040" cy="9525"/>
          </a:xfrm>
          <a:prstGeom prst="rect">
            <a:avLst/>
          </a:prstGeom>
          <a:solidFill>
            <a:srgbClr val="E3E3E3"/>
          </a:solidFill>
          <a:ln w="9525">
            <a:solidFill>
              <a:srgbClr val="E3E3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7"/>
          <p:cNvSpPr/>
          <p:nvPr/>
        </p:nvSpPr>
        <p:spPr>
          <a:xfrm>
            <a:off x="566928" y="361188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Print subscription revenue</a:t>
            </a:r>
            <a:endParaRPr lang="en-US" sz="1600" dirty="0"/>
          </a:p>
        </p:txBody>
      </p:sp>
      <p:sp>
        <p:nvSpPr>
          <p:cNvPr id="18" name="Text 18"/>
          <p:cNvSpPr/>
          <p:nvPr/>
        </p:nvSpPr>
        <p:spPr>
          <a:xfrm>
            <a:off x="3858768" y="3611880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$130.0M</a:t>
            </a:r>
            <a:endParaRPr lang="en-US" sz="1600" dirty="0"/>
          </a:p>
        </p:txBody>
      </p:sp>
      <p:sp>
        <p:nvSpPr>
          <p:cNvPr id="19" name="Text 19"/>
          <p:cNvSpPr/>
          <p:nvPr/>
        </p:nvSpPr>
        <p:spPr>
          <a:xfrm>
            <a:off x="5321808" y="361188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−0.8%</a:t>
            </a:r>
            <a:endParaRPr lang="en-US" sz="1400" dirty="0"/>
          </a:p>
        </p:txBody>
      </p:sp>
      <p:sp>
        <p:nvSpPr>
          <p:cNvPr id="20" name="Text 20"/>
          <p:cNvSpPr/>
          <p:nvPr/>
        </p:nvSpPr>
        <p:spPr>
          <a:xfrm>
            <a:off x="566928" y="3977640"/>
            <a:ext cx="6035040" cy="9525"/>
          </a:xfrm>
          <a:prstGeom prst="rect">
            <a:avLst/>
          </a:prstGeom>
          <a:solidFill>
            <a:srgbClr val="E3E3E3"/>
          </a:solidFill>
          <a:ln w="9525">
            <a:solidFill>
              <a:srgbClr val="E3E3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21"/>
          <p:cNvSpPr/>
          <p:nvPr/>
        </p:nvSpPr>
        <p:spPr>
          <a:xfrm>
            <a:off x="566928" y="411480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Digital advertising</a:t>
            </a:r>
            <a:endParaRPr lang="en-US" sz="1600" dirty="0"/>
          </a:p>
        </p:txBody>
      </p:sp>
      <p:sp>
        <p:nvSpPr>
          <p:cNvPr id="22" name="Text 22"/>
          <p:cNvSpPr/>
          <p:nvPr/>
        </p:nvSpPr>
        <p:spPr>
          <a:xfrm>
            <a:off x="3858768" y="4114800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$114.0M</a:t>
            </a:r>
            <a:endParaRPr lang="en-US" sz="1600" dirty="0"/>
          </a:p>
        </p:txBody>
      </p:sp>
      <p:sp>
        <p:nvSpPr>
          <p:cNvPr id="23" name="Text 23"/>
          <p:cNvSpPr/>
          <p:nvPr/>
        </p:nvSpPr>
        <p:spPr>
          <a:xfrm>
            <a:off x="5321808" y="411480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1F7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+20.7%</a:t>
            </a:r>
            <a:endParaRPr lang="en-US" sz="1400" dirty="0"/>
          </a:p>
        </p:txBody>
      </p:sp>
      <p:sp>
        <p:nvSpPr>
          <p:cNvPr id="24" name="Text 24"/>
          <p:cNvSpPr/>
          <p:nvPr/>
        </p:nvSpPr>
        <p:spPr>
          <a:xfrm>
            <a:off x="566928" y="4480560"/>
            <a:ext cx="6035040" cy="9525"/>
          </a:xfrm>
          <a:prstGeom prst="rect">
            <a:avLst/>
          </a:prstGeom>
          <a:solidFill>
            <a:srgbClr val="E3E3E3"/>
          </a:solidFill>
          <a:ln w="9525">
            <a:solidFill>
              <a:srgbClr val="E3E3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5"/>
          <p:cNvSpPr/>
          <p:nvPr/>
        </p:nvSpPr>
        <p:spPr>
          <a:xfrm>
            <a:off x="566928" y="461772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Print advertising</a:t>
            </a:r>
            <a:endParaRPr lang="en-US" sz="1600" dirty="0"/>
          </a:p>
        </p:txBody>
      </p:sp>
      <p:sp>
        <p:nvSpPr>
          <p:cNvPr id="26" name="Text 26"/>
          <p:cNvSpPr/>
          <p:nvPr/>
        </p:nvSpPr>
        <p:spPr>
          <a:xfrm>
            <a:off x="3858768" y="4617720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$35.2M</a:t>
            </a:r>
            <a:endParaRPr lang="en-US" sz="1600" dirty="0"/>
          </a:p>
        </p:txBody>
      </p:sp>
      <p:sp>
        <p:nvSpPr>
          <p:cNvPr id="27" name="Text 27"/>
          <p:cNvSpPr/>
          <p:nvPr/>
        </p:nvSpPr>
        <p:spPr>
          <a:xfrm>
            <a:off x="5321808" y="461772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−11.1%</a:t>
            </a:r>
            <a:endParaRPr lang="en-US" sz="1400" dirty="0"/>
          </a:p>
        </p:txBody>
      </p:sp>
      <p:sp>
        <p:nvSpPr>
          <p:cNvPr id="28" name="Text 28"/>
          <p:cNvSpPr/>
          <p:nvPr/>
        </p:nvSpPr>
        <p:spPr>
          <a:xfrm>
            <a:off x="566928" y="4983480"/>
            <a:ext cx="6035040" cy="9525"/>
          </a:xfrm>
          <a:prstGeom prst="rect">
            <a:avLst/>
          </a:prstGeom>
          <a:solidFill>
            <a:srgbClr val="E3E3E3"/>
          </a:solidFill>
          <a:ln w="9525">
            <a:solidFill>
              <a:srgbClr val="E3E3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9"/>
          <p:cNvSpPr/>
          <p:nvPr/>
        </p:nvSpPr>
        <p:spPr>
          <a:xfrm>
            <a:off x="7315200" y="1737360"/>
            <a:ext cx="4297680" cy="384048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30"/>
          <p:cNvSpPr/>
          <p:nvPr/>
        </p:nvSpPr>
        <p:spPr>
          <a:xfrm>
            <a:off x="7681595" y="1965960"/>
            <a:ext cx="356552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 THE RATIO</a:t>
            </a:r>
            <a:endParaRPr lang="en-US" sz="1200" dirty="0"/>
          </a:p>
        </p:txBody>
      </p:sp>
      <p:sp>
        <p:nvSpPr>
          <p:cNvPr id="31" name="Text 31"/>
          <p:cNvSpPr/>
          <p:nvPr/>
        </p:nvSpPr>
        <p:spPr>
          <a:xfrm>
            <a:off x="7681595" y="2331720"/>
            <a:ext cx="356552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24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4% of subscribers </a:t>
            </a:r>
            <a:r>
              <a:rPr lang="en-US" sz="20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produce</a:t>
            </a:r>
            <a:r>
              <a:rPr lang="en-US" sz="24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22% of revenue.</a:t>
            </a:r>
            <a:endParaRPr lang="en-US" sz="2400" dirty="0"/>
          </a:p>
        </p:txBody>
      </p:sp>
      <p:sp>
        <p:nvSpPr>
          <p:cNvPr id="32" name="Text 32"/>
          <p:cNvSpPr/>
          <p:nvPr/>
        </p:nvSpPr>
        <p:spPr>
          <a:xfrm>
            <a:off x="7681595" y="3200400"/>
            <a:ext cx="3565525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spcAft>
                <a:spcPts val="900"/>
              </a:spcAft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Print at the Times is not a growth business and not a dying one. It is a small, loyal, high-paying audience that subsidizes the digital operation.</a:t>
            </a:r>
            <a:endParaRPr lang="en-US" sz="1600" dirty="0"/>
          </a:p>
        </p:txBody>
      </p:sp>
      <p:sp>
        <p:nvSpPr>
          <p:cNvPr id="33" name="Text S"/>
          <p:cNvSpPr/>
          <p:nvPr/>
        </p:nvSpPr>
        <p:spPr>
          <a:xfrm>
            <a:off x="566928" y="6217920"/>
            <a:ext cx="9601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i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New York Times Company, Q2 2026 results, filed 5 August 2026</a:t>
            </a:r>
            <a:endParaRPr lang="en-US" sz="800" dirty="0"/>
          </a:p>
        </p:txBody>
      </p:sp>
      <p:sp>
        <p:nvSpPr>
          <p:cNvPr id="34" name="Text F"/>
          <p:cNvSpPr/>
          <p:nvPr/>
        </p:nvSpPr>
        <p:spPr>
          <a:xfrm>
            <a:off x="566928" y="6528816"/>
            <a:ext cx="5943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kern="0" spc="2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J345 · PRINCIPLES &amp; PRACTICE OF STRATEGIC COMMUNICATION</a:t>
            </a:r>
            <a:endParaRPr lang="en-US" sz="750" dirty="0"/>
          </a:p>
        </p:txBody>
      </p:sp>
      <p:sp>
        <p:nvSpPr>
          <p:cNvPr id="35" name="Text N"/>
          <p:cNvSpPr/>
          <p:nvPr/>
        </p:nvSpPr>
        <p:spPr>
          <a:xfrm>
            <a:off x="11277295" y="6528816"/>
            <a:ext cx="365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37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4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36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48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4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6" grpId="0" animBg="1"/>
      <p:bldP spid="20" grpId="0" animBg="1"/>
      <p:bldP spid="24" grpId="0" animBg="1"/>
      <p:bldP spid="28" grpId="0" animBg="1"/>
      <p:bldP spid="2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PRINT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56692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16"/>
              </a:lnSpc>
              <a:buNone/>
            </a:pPr>
            <a:r>
              <a:rPr lang="en-US" sz="29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print earns its place in your plan</a:t>
            </a:r>
            <a:endParaRPr lang="en-US" sz="2900" dirty="0"/>
          </a:p>
        </p:txBody>
      </p:sp>
      <p:sp>
        <p:nvSpPr>
          <p:cNvPr id="4" name="Text 4"/>
          <p:cNvSpPr/>
          <p:nvPr/>
        </p:nvSpPr>
        <p:spPr>
          <a:xfrm>
            <a:off x="566928" y="1828800"/>
            <a:ext cx="5303520" cy="420624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5"/>
          <p:cNvSpPr/>
          <p:nvPr/>
        </p:nvSpPr>
        <p:spPr>
          <a:xfrm>
            <a:off x="886968" y="2057400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1F7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MAKE THE CASE</a:t>
            </a:r>
            <a:endParaRPr lang="en-US" sz="1200" dirty="0"/>
          </a:p>
        </p:txBody>
      </p:sp>
      <p:sp>
        <p:nvSpPr>
          <p:cNvPr id="6" name="Text 6"/>
          <p:cNvSpPr/>
          <p:nvPr/>
        </p:nvSpPr>
        <p:spPr>
          <a:xfrm>
            <a:off x="886968" y="2468880"/>
            <a:ext cx="466344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 algn="l">
              <a:lnSpc>
                <a:spcPct val="106000"/>
              </a:lnSpc>
              <a:spcAft>
                <a:spcPts val="700"/>
              </a:spcAft>
              <a:buSzPct val="100000"/>
              <a:buChar char="▪"/>
            </a:pPr>
            <a:r>
              <a:rPr lang="en-US" sz="18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audience is print-native — older, wealthier, habitual</a:t>
            </a:r>
            <a:endParaRPr lang="en-US" sz="1800" dirty="0"/>
          </a:p>
          <a:p>
            <a:pPr marL="203200" indent="-203200" algn="l">
              <a:lnSpc>
                <a:spcPct val="106000"/>
              </a:lnSpc>
              <a:spcAft>
                <a:spcPts val="700"/>
              </a:spcAft>
              <a:buSzPct val="100000"/>
              <a:buChar char="▪"/>
            </a:pPr>
            <a:r>
              <a:rPr lang="en-US" sz="18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Geographic targeting is critical and a local vehicle still publishes</a:t>
            </a:r>
            <a:endParaRPr lang="en-US" sz="1800" dirty="0"/>
          </a:p>
          <a:p>
            <a:pPr marL="203200" indent="-203200" algn="l">
              <a:lnSpc>
                <a:spcPct val="106000"/>
              </a:lnSpc>
              <a:spcAft>
                <a:spcPts val="700"/>
              </a:spcAft>
              <a:buSzPct val="100000"/>
              <a:buChar char="▪"/>
            </a:pPr>
            <a:r>
              <a:rPr lang="en-US" sz="18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message needs room: detail, disclosure, comparison, proof</a:t>
            </a:r>
            <a:endParaRPr lang="en-US" sz="1800" dirty="0"/>
          </a:p>
          <a:p>
            <a:pPr marL="203200" indent="-203200" algn="l">
              <a:lnSpc>
                <a:spcPct val="106000"/>
              </a:lnSpc>
              <a:spcAft>
                <a:spcPts val="700"/>
              </a:spcAft>
              <a:buSzPct val="100000"/>
              <a:buChar char="▪"/>
            </a:pPr>
            <a:r>
              <a:rPr lang="en-US" sz="18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context itself is the value — trust, permanence, prestige</a:t>
            </a:r>
            <a:endParaRPr lang="en-US" sz="1800" dirty="0"/>
          </a:p>
          <a:p>
            <a:pPr marL="203200" indent="-203200" algn="l">
              <a:lnSpc>
                <a:spcPct val="106000"/>
              </a:lnSpc>
              <a:spcAft>
                <a:spcPts val="700"/>
              </a:spcAft>
              <a:buSzPct val="100000"/>
              <a:buChar char="▪"/>
            </a:pPr>
            <a:r>
              <a:rPr lang="en-US" sz="18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want attention that a feed can’t deliver</a:t>
            </a:r>
            <a:endParaRPr lang="en-US" sz="1800" dirty="0"/>
          </a:p>
        </p:txBody>
      </p:sp>
      <p:sp>
        <p:nvSpPr>
          <p:cNvPr id="7" name="Text 7"/>
          <p:cNvSpPr/>
          <p:nvPr/>
        </p:nvSpPr>
        <p:spPr>
          <a:xfrm>
            <a:off x="6327648" y="1828800"/>
            <a:ext cx="5303520" cy="4206240"/>
          </a:xfrm>
          <a:prstGeom prst="roundRect">
            <a:avLst>
              <a:gd name="adj" fmla="val 2045"/>
            </a:avLst>
          </a:prstGeom>
          <a:solidFill>
            <a:srgbClr val="FBEBEB"/>
          </a:solidFill>
          <a:ln w="9525">
            <a:solidFill>
              <a:srgbClr val="FBEB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8"/>
          <p:cNvSpPr/>
          <p:nvPr/>
        </p:nvSpPr>
        <p:spPr>
          <a:xfrm>
            <a:off x="6647688" y="2057400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LOOK ELSEWHERE</a:t>
            </a:r>
            <a:endParaRPr lang="en-US" sz="1200" dirty="0"/>
          </a:p>
        </p:txBody>
      </p:sp>
      <p:sp>
        <p:nvSpPr>
          <p:cNvPr id="9" name="Text 9"/>
          <p:cNvSpPr/>
          <p:nvPr/>
        </p:nvSpPr>
        <p:spPr>
          <a:xfrm>
            <a:off x="6647688" y="2468880"/>
            <a:ext cx="466344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 algn="l">
              <a:lnSpc>
                <a:spcPct val="106000"/>
              </a:lnSpc>
              <a:spcAft>
                <a:spcPts val="900"/>
              </a:spcAft>
              <a:buSzPct val="100000"/>
              <a:buChar char="▪"/>
            </a:pPr>
            <a:r>
              <a:rPr lang="en-US" sz="18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need efficient reach — the cost per thousand is high</a:t>
            </a:r>
            <a:endParaRPr lang="en-US" sz="1800" dirty="0"/>
          </a:p>
          <a:p>
            <a:pPr marL="203200" indent="-203200" algn="l">
              <a:lnSpc>
                <a:spcPct val="106000"/>
              </a:lnSpc>
              <a:spcAft>
                <a:spcPts val="900"/>
              </a:spcAft>
              <a:buSzPct val="100000"/>
              <a:buChar char="▪"/>
            </a:pPr>
            <a:r>
              <a:rPr lang="en-US" sz="18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campaign window is short — lead times can be challenging</a:t>
            </a:r>
            <a:endParaRPr lang="en-US" sz="1800" dirty="0"/>
          </a:p>
          <a:p>
            <a:pPr marL="203200" indent="-203200">
              <a:lnSpc>
                <a:spcPct val="106000"/>
              </a:lnSpc>
              <a:spcAft>
                <a:spcPts val="900"/>
              </a:spcAft>
              <a:buSzPct val="100000"/>
              <a:buChar char="▪"/>
            </a:pPr>
            <a:r>
              <a:rPr lang="en-US" sz="18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target is under 30 — </a:t>
            </a:r>
            <a:r>
              <a:rPr lang="en-US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majority </a:t>
            </a:r>
            <a:r>
              <a:rPr lang="en-US" sz="18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don’t touch print news</a:t>
            </a:r>
            <a:endParaRPr lang="en-US" sz="1800" dirty="0"/>
          </a:p>
        </p:txBody>
      </p:sp>
      <p:sp>
        <p:nvSpPr>
          <p:cNvPr id="10" name="Text F"/>
          <p:cNvSpPr/>
          <p:nvPr/>
        </p:nvSpPr>
        <p:spPr>
          <a:xfrm>
            <a:off x="566928" y="6528816"/>
            <a:ext cx="5943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kern="0" spc="2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J345 · PRINCIPLES &amp; PRACTICE OF STRATEGIC COMMUNICATION</a:t>
            </a:r>
            <a:endParaRPr lang="en-US" sz="750" dirty="0"/>
          </a:p>
        </p:txBody>
      </p:sp>
      <p:sp>
        <p:nvSpPr>
          <p:cNvPr id="11" name="Text N"/>
          <p:cNvSpPr/>
          <p:nvPr/>
        </p:nvSpPr>
        <p:spPr>
          <a:xfrm>
            <a:off x="11277295" y="6528816"/>
            <a:ext cx="365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39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WRAP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56692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16"/>
              </a:lnSpc>
              <a:buNone/>
            </a:pPr>
            <a:r>
              <a:rPr lang="en-US" sz="29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to carry out of today</a:t>
            </a:r>
            <a:endParaRPr lang="en-US" sz="2900" dirty="0"/>
          </a:p>
        </p:txBody>
      </p:sp>
      <p:sp>
        <p:nvSpPr>
          <p:cNvPr id="4" name="Text 4"/>
          <p:cNvSpPr/>
          <p:nvPr/>
        </p:nvSpPr>
        <p:spPr>
          <a:xfrm>
            <a:off x="566928" y="1828800"/>
            <a:ext cx="731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2000" dirty="0"/>
          </a:p>
        </p:txBody>
      </p:sp>
      <p:sp>
        <p:nvSpPr>
          <p:cNvPr id="5" name="Text 5"/>
          <p:cNvSpPr/>
          <p:nvPr/>
        </p:nvSpPr>
        <p:spPr>
          <a:xfrm>
            <a:off x="1389888" y="1828800"/>
            <a:ext cx="9875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plan is a chain of decisions, not a list of vehicles</a:t>
            </a:r>
            <a:endParaRPr lang="en-US" sz="1800" dirty="0"/>
          </a:p>
        </p:txBody>
      </p:sp>
      <p:sp>
        <p:nvSpPr>
          <p:cNvPr id="6" name="Text 6"/>
          <p:cNvSpPr/>
          <p:nvPr/>
        </p:nvSpPr>
        <p:spPr>
          <a:xfrm>
            <a:off x="1389888" y="2148840"/>
            <a:ext cx="9875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Audience, geography, timing and duration — each answerable, each defensible.</a:t>
            </a:r>
            <a:endParaRPr lang="en-US" sz="1600" dirty="0"/>
          </a:p>
        </p:txBody>
      </p:sp>
      <p:sp>
        <p:nvSpPr>
          <p:cNvPr id="7" name="Text 7"/>
          <p:cNvSpPr/>
          <p:nvPr/>
        </p:nvSpPr>
        <p:spPr>
          <a:xfrm>
            <a:off x="566928" y="2560320"/>
            <a:ext cx="11064240" cy="9525"/>
          </a:xfrm>
          <a:prstGeom prst="rect">
            <a:avLst/>
          </a:prstGeom>
          <a:solidFill>
            <a:srgbClr val="E3E3E3"/>
          </a:solidFill>
          <a:ln w="9525">
            <a:solidFill>
              <a:srgbClr val="E3E3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8"/>
          <p:cNvSpPr/>
          <p:nvPr/>
        </p:nvSpPr>
        <p:spPr>
          <a:xfrm>
            <a:off x="566928" y="2743200"/>
            <a:ext cx="731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2000" dirty="0"/>
          </a:p>
        </p:txBody>
      </p:sp>
      <p:sp>
        <p:nvSpPr>
          <p:cNvPr id="9" name="Text 9"/>
          <p:cNvSpPr/>
          <p:nvPr/>
        </p:nvSpPr>
        <p:spPr>
          <a:xfrm>
            <a:off x="1389888" y="2743200"/>
            <a:ext cx="9875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Aperture is the idea that survived everything</a:t>
            </a:r>
            <a:endParaRPr lang="en-US" sz="1800" dirty="0"/>
          </a:p>
        </p:txBody>
      </p:sp>
      <p:sp>
        <p:nvSpPr>
          <p:cNvPr id="10" name="Text 10"/>
          <p:cNvSpPr/>
          <p:nvPr/>
        </p:nvSpPr>
        <p:spPr>
          <a:xfrm>
            <a:off x="1389888" y="3063240"/>
            <a:ext cx="9875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moment and context matter as much as the medium. </a:t>
            </a:r>
            <a:endParaRPr lang="en-US" sz="1600" dirty="0"/>
          </a:p>
        </p:txBody>
      </p:sp>
      <p:sp>
        <p:nvSpPr>
          <p:cNvPr id="11" name="Text 11"/>
          <p:cNvSpPr/>
          <p:nvPr/>
        </p:nvSpPr>
        <p:spPr>
          <a:xfrm>
            <a:off x="566928" y="3474720"/>
            <a:ext cx="11064240" cy="9525"/>
          </a:xfrm>
          <a:prstGeom prst="rect">
            <a:avLst/>
          </a:prstGeom>
          <a:solidFill>
            <a:srgbClr val="E3E3E3"/>
          </a:solidFill>
          <a:ln w="9525">
            <a:solidFill>
              <a:srgbClr val="E3E3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2"/>
          <p:cNvSpPr/>
          <p:nvPr/>
        </p:nvSpPr>
        <p:spPr>
          <a:xfrm>
            <a:off x="566928" y="3657600"/>
            <a:ext cx="731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2000" dirty="0"/>
          </a:p>
        </p:txBody>
      </p:sp>
      <p:sp>
        <p:nvSpPr>
          <p:cNvPr id="13" name="Text 13"/>
          <p:cNvSpPr/>
          <p:nvPr/>
        </p:nvSpPr>
        <p:spPr>
          <a:xfrm>
            <a:off x="1389888" y="3657600"/>
            <a:ext cx="9875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</a:t>
            </a: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ehicle selection and scheduling strategies bring plan to life </a:t>
            </a:r>
            <a:endParaRPr lang="en-US" sz="1800" dirty="0"/>
          </a:p>
        </p:txBody>
      </p:sp>
      <p:sp>
        <p:nvSpPr>
          <p:cNvPr id="14" name="Text 14"/>
          <p:cNvSpPr/>
          <p:nvPr/>
        </p:nvSpPr>
        <p:spPr>
          <a:xfrm>
            <a:off x="1389888" y="3977640"/>
            <a:ext cx="9875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Picking the right vehicles for continuity, flighting, and pulsing is the core of </a:t>
            </a:r>
            <a:r>
              <a:rPr lang="en-US" sz="160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plan </a:t>
            </a:r>
            <a:endParaRPr lang="en-US" sz="1600" dirty="0"/>
          </a:p>
        </p:txBody>
      </p:sp>
      <p:sp>
        <p:nvSpPr>
          <p:cNvPr id="15" name="Text 15"/>
          <p:cNvSpPr/>
          <p:nvPr/>
        </p:nvSpPr>
        <p:spPr>
          <a:xfrm>
            <a:off x="566928" y="4389120"/>
            <a:ext cx="11064240" cy="9525"/>
          </a:xfrm>
          <a:prstGeom prst="rect">
            <a:avLst/>
          </a:prstGeom>
          <a:solidFill>
            <a:srgbClr val="E3E3E3"/>
          </a:solidFill>
          <a:ln w="9525">
            <a:solidFill>
              <a:srgbClr val="E3E3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6"/>
          <p:cNvSpPr/>
          <p:nvPr/>
        </p:nvSpPr>
        <p:spPr>
          <a:xfrm>
            <a:off x="566928" y="4572000"/>
            <a:ext cx="731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2000" dirty="0"/>
          </a:p>
        </p:txBody>
      </p:sp>
      <p:sp>
        <p:nvSpPr>
          <p:cNvPr id="17" name="Text 17"/>
          <p:cNvSpPr/>
          <p:nvPr/>
        </p:nvSpPr>
        <p:spPr>
          <a:xfrm>
            <a:off x="1389888" y="4572000"/>
            <a:ext cx="9875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Print is a yield decision now, not a reach decision</a:t>
            </a:r>
            <a:endParaRPr lang="en-US" sz="1800" dirty="0"/>
          </a:p>
        </p:txBody>
      </p:sp>
      <p:sp>
        <p:nvSpPr>
          <p:cNvPr id="18" name="Text 18"/>
          <p:cNvSpPr/>
          <p:nvPr/>
        </p:nvSpPr>
        <p:spPr>
          <a:xfrm>
            <a:off x="1389888" y="4892040"/>
            <a:ext cx="9875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Recommend it for attention, trust, detail and a print-native audience — never for efficiency.</a:t>
            </a:r>
            <a:endParaRPr lang="en-US" sz="1600" dirty="0"/>
          </a:p>
        </p:txBody>
      </p:sp>
      <p:sp>
        <p:nvSpPr>
          <p:cNvPr id="19" name="Text 19"/>
          <p:cNvSpPr/>
          <p:nvPr/>
        </p:nvSpPr>
        <p:spPr>
          <a:xfrm>
            <a:off x="566928" y="5303520"/>
            <a:ext cx="11064240" cy="9525"/>
          </a:xfrm>
          <a:prstGeom prst="rect">
            <a:avLst/>
          </a:prstGeom>
          <a:solidFill>
            <a:srgbClr val="E3E3E3"/>
          </a:solidFill>
          <a:ln w="9525">
            <a:solidFill>
              <a:srgbClr val="E3E3E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20"/>
          <p:cNvSpPr/>
          <p:nvPr/>
        </p:nvSpPr>
        <p:spPr>
          <a:xfrm>
            <a:off x="566928" y="566928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9B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Next: place, broadcast and digital media — then the arithmetic of buying them.</a:t>
            </a:r>
            <a:endParaRPr lang="en-US" sz="1700" dirty="0"/>
          </a:p>
        </p:txBody>
      </p:sp>
      <p:sp>
        <p:nvSpPr>
          <p:cNvPr id="21" name="Text F"/>
          <p:cNvSpPr/>
          <p:nvPr/>
        </p:nvSpPr>
        <p:spPr>
          <a:xfrm>
            <a:off x="566928" y="6528816"/>
            <a:ext cx="5943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kern="0" spc="2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J345 · PRINCIPLES &amp; PRACTICE OF STRATEGIC COMMUNICATION</a:t>
            </a:r>
            <a:endParaRPr lang="en-US" sz="750" dirty="0"/>
          </a:p>
        </p:txBody>
      </p:sp>
      <p:sp>
        <p:nvSpPr>
          <p:cNvPr id="22" name="Text N"/>
          <p:cNvSpPr/>
          <p:nvPr/>
        </p:nvSpPr>
        <p:spPr>
          <a:xfrm>
            <a:off x="11277295" y="6528816"/>
            <a:ext cx="365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40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5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FUNCTION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56692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16"/>
              </a:lnSpc>
              <a:buNone/>
            </a:pPr>
            <a:r>
              <a:rPr lang="en-US" sz="29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 media planner actually does</a:t>
            </a:r>
            <a:endParaRPr lang="en-US" sz="2900" dirty="0"/>
          </a:p>
        </p:txBody>
      </p:sp>
      <p:sp>
        <p:nvSpPr>
          <p:cNvPr id="4" name="Text 4"/>
          <p:cNvSpPr/>
          <p:nvPr/>
        </p:nvSpPr>
        <p:spPr>
          <a:xfrm>
            <a:off x="566928" y="1737360"/>
            <a:ext cx="63825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20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Goal: deliver the advertising to the target audience.</a:t>
            </a:r>
            <a:endParaRPr lang="en-US" sz="2000" dirty="0"/>
          </a:p>
        </p:txBody>
      </p:sp>
      <p:sp>
        <p:nvSpPr>
          <p:cNvPr id="5" name="Text 5"/>
          <p:cNvSpPr/>
          <p:nvPr/>
        </p:nvSpPr>
        <p:spPr>
          <a:xfrm>
            <a:off x="566928" y="2468880"/>
            <a:ext cx="6035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FOUR BIG DECISIONS</a:t>
            </a:r>
            <a:endParaRPr lang="en-US" sz="1200" dirty="0"/>
          </a:p>
        </p:txBody>
      </p:sp>
      <p:sp>
        <p:nvSpPr>
          <p:cNvPr id="6" name="Text 6"/>
          <p:cNvSpPr/>
          <p:nvPr/>
        </p:nvSpPr>
        <p:spPr>
          <a:xfrm>
            <a:off x="566928" y="2880360"/>
            <a:ext cx="10551646" cy="59436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7"/>
          <p:cNvSpPr/>
          <p:nvPr/>
        </p:nvSpPr>
        <p:spPr>
          <a:xfrm>
            <a:off x="1656920" y="2880360"/>
            <a:ext cx="1935215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Which audience?</a:t>
            </a:r>
            <a:endParaRPr lang="en-US" sz="1800" dirty="0"/>
          </a:p>
        </p:txBody>
      </p:sp>
      <p:sp>
        <p:nvSpPr>
          <p:cNvPr id="8" name="Text 8"/>
          <p:cNvSpPr/>
          <p:nvPr/>
        </p:nvSpPr>
        <p:spPr>
          <a:xfrm>
            <a:off x="4961350" y="2880360"/>
            <a:ext cx="3612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Whose attention is worth buying</a:t>
            </a:r>
            <a:endParaRPr lang="en-US" sz="1600" dirty="0"/>
          </a:p>
        </p:txBody>
      </p:sp>
      <p:sp>
        <p:nvSpPr>
          <p:cNvPr id="9" name="Text 9"/>
          <p:cNvSpPr/>
          <p:nvPr/>
        </p:nvSpPr>
        <p:spPr>
          <a:xfrm>
            <a:off x="566928" y="3566160"/>
            <a:ext cx="10551646" cy="59436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10"/>
          <p:cNvSpPr/>
          <p:nvPr/>
        </p:nvSpPr>
        <p:spPr>
          <a:xfrm>
            <a:off x="1656920" y="3566160"/>
            <a:ext cx="1828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Where?</a:t>
            </a:r>
            <a:endParaRPr lang="en-US" sz="1800" dirty="0"/>
          </a:p>
        </p:txBody>
      </p:sp>
      <p:sp>
        <p:nvSpPr>
          <p:cNvPr id="11" name="Text 11"/>
          <p:cNvSpPr/>
          <p:nvPr/>
        </p:nvSpPr>
        <p:spPr>
          <a:xfrm>
            <a:off x="4961350" y="3566160"/>
            <a:ext cx="3612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Which markets, which vehicles</a:t>
            </a:r>
            <a:endParaRPr lang="en-US" sz="1600" dirty="0"/>
          </a:p>
        </p:txBody>
      </p:sp>
      <p:sp>
        <p:nvSpPr>
          <p:cNvPr id="12" name="Text 12"/>
          <p:cNvSpPr/>
          <p:nvPr/>
        </p:nvSpPr>
        <p:spPr>
          <a:xfrm>
            <a:off x="566928" y="4251960"/>
            <a:ext cx="10551646" cy="59436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3"/>
          <p:cNvSpPr/>
          <p:nvPr/>
        </p:nvSpPr>
        <p:spPr>
          <a:xfrm>
            <a:off x="1656920" y="4251960"/>
            <a:ext cx="1828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When?</a:t>
            </a:r>
            <a:endParaRPr lang="en-US" sz="1800" dirty="0"/>
          </a:p>
        </p:txBody>
      </p:sp>
      <p:sp>
        <p:nvSpPr>
          <p:cNvPr id="14" name="Text 14"/>
          <p:cNvSpPr/>
          <p:nvPr/>
        </p:nvSpPr>
        <p:spPr>
          <a:xfrm>
            <a:off x="4961350" y="4251960"/>
            <a:ext cx="3612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Season, month, week, daypart</a:t>
            </a:r>
            <a:endParaRPr lang="en-US" sz="1600" dirty="0"/>
          </a:p>
        </p:txBody>
      </p:sp>
      <p:sp>
        <p:nvSpPr>
          <p:cNvPr id="15" name="Text 15"/>
          <p:cNvSpPr/>
          <p:nvPr/>
        </p:nvSpPr>
        <p:spPr>
          <a:xfrm>
            <a:off x="566928" y="4937760"/>
            <a:ext cx="10551646" cy="59436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6"/>
          <p:cNvSpPr/>
          <p:nvPr/>
        </p:nvSpPr>
        <p:spPr>
          <a:xfrm>
            <a:off x="1656920" y="4937760"/>
            <a:ext cx="1828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long?</a:t>
            </a:r>
            <a:endParaRPr lang="en-US" sz="1800" dirty="0"/>
          </a:p>
        </p:txBody>
      </p:sp>
      <p:sp>
        <p:nvSpPr>
          <p:cNvPr id="17" name="Text 17"/>
          <p:cNvSpPr/>
          <p:nvPr/>
        </p:nvSpPr>
        <p:spPr>
          <a:xfrm>
            <a:off x="4961350" y="4937760"/>
            <a:ext cx="3612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Duration and weight of the effort</a:t>
            </a:r>
            <a:endParaRPr lang="en-US" sz="1600" dirty="0"/>
          </a:p>
        </p:txBody>
      </p:sp>
      <p:sp>
        <p:nvSpPr>
          <p:cNvPr id="22" name="Text F"/>
          <p:cNvSpPr/>
          <p:nvPr/>
        </p:nvSpPr>
        <p:spPr>
          <a:xfrm>
            <a:off x="566928" y="6528816"/>
            <a:ext cx="5943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kern="0" spc="2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J345 · PRINCIPLES &amp; PRACTICE OF STRATEGIC COMMUNICATION</a:t>
            </a:r>
            <a:endParaRPr lang="en-US" sz="750" dirty="0"/>
          </a:p>
        </p:txBody>
      </p:sp>
      <p:sp>
        <p:nvSpPr>
          <p:cNvPr id="23" name="Text N"/>
          <p:cNvSpPr/>
          <p:nvPr/>
        </p:nvSpPr>
        <p:spPr>
          <a:xfrm>
            <a:off x="11277295" y="6528816"/>
            <a:ext cx="365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4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36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2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2026 LANDSCAPE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56692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16"/>
              </a:lnSpc>
              <a:buNone/>
            </a:pPr>
            <a:r>
              <a:rPr lang="en-US" sz="29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the money actually goes</a:t>
            </a:r>
            <a:endParaRPr lang="en-US" sz="2900" dirty="0"/>
          </a:p>
        </p:txBody>
      </p:sp>
      <p:sp>
        <p:nvSpPr>
          <p:cNvPr id="4" name="Text 4"/>
          <p:cNvSpPr/>
          <p:nvPr/>
        </p:nvSpPr>
        <p:spPr>
          <a:xfrm>
            <a:off x="566928" y="1737360"/>
            <a:ext cx="6035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U.S. INTERNET AD REVENUE, 2025 — $294.6B, +13.9%</a:t>
            </a:r>
            <a:endParaRPr lang="en-US" sz="1200" dirty="0"/>
          </a:p>
        </p:txBody>
      </p:sp>
      <p:sp>
        <p:nvSpPr>
          <p:cNvPr id="5" name="Text 5"/>
          <p:cNvSpPr/>
          <p:nvPr/>
        </p:nvSpPr>
        <p:spPr>
          <a:xfrm>
            <a:off x="566928" y="219456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Search</a:t>
            </a:r>
            <a:endParaRPr lang="en-US" sz="1400" dirty="0"/>
          </a:p>
        </p:txBody>
      </p:sp>
      <p:sp>
        <p:nvSpPr>
          <p:cNvPr id="6" name="Text 6"/>
          <p:cNvSpPr/>
          <p:nvPr/>
        </p:nvSpPr>
        <p:spPr>
          <a:xfrm>
            <a:off x="3035808" y="2240280"/>
            <a:ext cx="2377440" cy="228600"/>
          </a:xfrm>
          <a:prstGeom prst="rect">
            <a:avLst/>
          </a:prstGeom>
          <a:solidFill>
            <a:srgbClr val="C5050C"/>
          </a:solidFill>
          <a:ln w="9525">
            <a:solidFill>
              <a:srgbClr val="C5050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7"/>
          <p:cNvSpPr/>
          <p:nvPr/>
        </p:nvSpPr>
        <p:spPr>
          <a:xfrm>
            <a:off x="5504688" y="2194560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$114.2B</a:t>
            </a:r>
            <a:endParaRPr lang="en-US" sz="1400" dirty="0"/>
          </a:p>
        </p:txBody>
      </p:sp>
      <p:sp>
        <p:nvSpPr>
          <p:cNvPr id="8" name="Text 8"/>
          <p:cNvSpPr/>
          <p:nvPr/>
        </p:nvSpPr>
        <p:spPr>
          <a:xfrm>
            <a:off x="566928" y="260604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Display</a:t>
            </a:r>
            <a:endParaRPr lang="en-US" sz="1400" dirty="0"/>
          </a:p>
        </p:txBody>
      </p:sp>
      <p:sp>
        <p:nvSpPr>
          <p:cNvPr id="9" name="Text 9"/>
          <p:cNvSpPr/>
          <p:nvPr/>
        </p:nvSpPr>
        <p:spPr>
          <a:xfrm>
            <a:off x="3035808" y="2651760"/>
            <a:ext cx="1698766" cy="228600"/>
          </a:xfrm>
          <a:prstGeom prst="rect">
            <a:avLst/>
          </a:prstGeom>
          <a:solidFill>
            <a:srgbClr val="C5050C"/>
          </a:solidFill>
          <a:ln w="9525">
            <a:solidFill>
              <a:srgbClr val="C5050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10"/>
          <p:cNvSpPr/>
          <p:nvPr/>
        </p:nvSpPr>
        <p:spPr>
          <a:xfrm>
            <a:off x="4826014" y="2606040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$81.6B</a:t>
            </a:r>
            <a:endParaRPr lang="en-US" sz="1400" dirty="0"/>
          </a:p>
        </p:txBody>
      </p:sp>
      <p:sp>
        <p:nvSpPr>
          <p:cNvPr id="11" name="Text 11"/>
          <p:cNvSpPr/>
          <p:nvPr/>
        </p:nvSpPr>
        <p:spPr>
          <a:xfrm>
            <a:off x="566928" y="301752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Digital video (incl. streaming)</a:t>
            </a:r>
            <a:endParaRPr lang="en-US" sz="1400" dirty="0"/>
          </a:p>
        </p:txBody>
      </p:sp>
      <p:sp>
        <p:nvSpPr>
          <p:cNvPr id="12" name="Text 12"/>
          <p:cNvSpPr/>
          <p:nvPr/>
        </p:nvSpPr>
        <p:spPr>
          <a:xfrm>
            <a:off x="3035808" y="3063240"/>
            <a:ext cx="1623820" cy="228600"/>
          </a:xfrm>
          <a:prstGeom prst="rect">
            <a:avLst/>
          </a:prstGeom>
          <a:solidFill>
            <a:srgbClr val="C5050C"/>
          </a:solidFill>
          <a:ln w="9525">
            <a:solidFill>
              <a:srgbClr val="C5050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3"/>
          <p:cNvSpPr/>
          <p:nvPr/>
        </p:nvSpPr>
        <p:spPr>
          <a:xfrm>
            <a:off x="4751068" y="3017520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$78.0B</a:t>
            </a:r>
            <a:endParaRPr lang="en-US" sz="1400" dirty="0"/>
          </a:p>
        </p:txBody>
      </p:sp>
      <p:sp>
        <p:nvSpPr>
          <p:cNvPr id="14" name="Text 14"/>
          <p:cNvSpPr/>
          <p:nvPr/>
        </p:nvSpPr>
        <p:spPr>
          <a:xfrm>
            <a:off x="566928" y="342900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Digital audio</a:t>
            </a:r>
            <a:endParaRPr lang="en-US" sz="1400" dirty="0"/>
          </a:p>
        </p:txBody>
      </p:sp>
      <p:sp>
        <p:nvSpPr>
          <p:cNvPr id="15" name="Text 15"/>
          <p:cNvSpPr/>
          <p:nvPr/>
        </p:nvSpPr>
        <p:spPr>
          <a:xfrm>
            <a:off x="3035808" y="3474720"/>
            <a:ext cx="174872" cy="228600"/>
          </a:xfrm>
          <a:prstGeom prst="rect">
            <a:avLst/>
          </a:prstGeom>
          <a:solidFill>
            <a:srgbClr val="D8D5D0"/>
          </a:solidFill>
          <a:ln w="9525">
            <a:solidFill>
              <a:srgbClr val="D8D5D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6"/>
          <p:cNvSpPr/>
          <p:nvPr/>
        </p:nvSpPr>
        <p:spPr>
          <a:xfrm>
            <a:off x="3302120" y="3429000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$8.4B</a:t>
            </a:r>
            <a:endParaRPr lang="en-US" sz="1400" dirty="0"/>
          </a:p>
        </p:txBody>
      </p:sp>
      <p:sp>
        <p:nvSpPr>
          <p:cNvPr id="17" name="Text 17"/>
          <p:cNvSpPr/>
          <p:nvPr/>
        </p:nvSpPr>
        <p:spPr>
          <a:xfrm>
            <a:off x="566928" y="384048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Other</a:t>
            </a:r>
            <a:endParaRPr lang="en-US" sz="1400" dirty="0"/>
          </a:p>
        </p:txBody>
      </p:sp>
      <p:sp>
        <p:nvSpPr>
          <p:cNvPr id="18" name="Text 18"/>
          <p:cNvSpPr/>
          <p:nvPr/>
        </p:nvSpPr>
        <p:spPr>
          <a:xfrm>
            <a:off x="3035808" y="3886200"/>
            <a:ext cx="260227" cy="228600"/>
          </a:xfrm>
          <a:prstGeom prst="rect">
            <a:avLst/>
          </a:prstGeom>
          <a:solidFill>
            <a:srgbClr val="D8D5D0"/>
          </a:solidFill>
          <a:ln w="9525">
            <a:solidFill>
              <a:srgbClr val="D8D5D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9"/>
          <p:cNvSpPr/>
          <p:nvPr/>
        </p:nvSpPr>
        <p:spPr>
          <a:xfrm>
            <a:off x="3387475" y="3840480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$12.5B</a:t>
            </a:r>
            <a:endParaRPr lang="en-US" sz="1400" dirty="0"/>
          </a:p>
        </p:txBody>
      </p:sp>
      <p:sp>
        <p:nvSpPr>
          <p:cNvPr id="20" name="Text 20"/>
          <p:cNvSpPr/>
          <p:nvPr/>
        </p:nvSpPr>
        <p:spPr>
          <a:xfrm>
            <a:off x="566928" y="4297680"/>
            <a:ext cx="6035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i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 the categories carefully. Social ($117.7B), commerce media ($63.4B) and programmatic ($162.4B) cut across these five formats — they are not additional slices.</a:t>
            </a:r>
            <a:endParaRPr lang="en-US" sz="1400" dirty="0"/>
          </a:p>
        </p:txBody>
      </p:sp>
      <p:sp>
        <p:nvSpPr>
          <p:cNvPr id="21" name="Text 21"/>
          <p:cNvSpPr/>
          <p:nvPr/>
        </p:nvSpPr>
        <p:spPr>
          <a:xfrm>
            <a:off x="7315200" y="1737360"/>
            <a:ext cx="4297680" cy="3474720"/>
          </a:xfrm>
          <a:prstGeom prst="roundRect">
            <a:avLst>
              <a:gd name="adj" fmla="val 2045"/>
            </a:avLst>
          </a:prstGeom>
          <a:solidFill>
            <a:srgbClr val="FBEBEB"/>
          </a:solidFill>
          <a:ln w="9525">
            <a:solidFill>
              <a:srgbClr val="FBEB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3"/>
          <p:cNvSpPr/>
          <p:nvPr/>
        </p:nvSpPr>
        <p:spPr>
          <a:xfrm>
            <a:off x="7406641" y="1945154"/>
            <a:ext cx="4003482" cy="5420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24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Retail media over TV</a:t>
            </a:r>
            <a:endParaRPr lang="en-US" sz="2400" dirty="0"/>
          </a:p>
        </p:txBody>
      </p:sp>
      <p:sp>
        <p:nvSpPr>
          <p:cNvPr id="24" name="Text 24"/>
          <p:cNvSpPr/>
          <p:nvPr/>
        </p:nvSpPr>
        <p:spPr>
          <a:xfrm>
            <a:off x="7638554" y="2583179"/>
            <a:ext cx="3771569" cy="19490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25000"/>
              </a:lnSpc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Globally in 2025, retail media —using first-party shopper data and transaction records to target consumers (e.g., Amazon, Walmart) — reached 178.2B, compared with $167.5B for all TV. </a:t>
            </a:r>
            <a:endParaRPr lang="en-US" sz="1600" dirty="0"/>
          </a:p>
        </p:txBody>
      </p:sp>
      <p:sp>
        <p:nvSpPr>
          <p:cNvPr id="25" name="Text S"/>
          <p:cNvSpPr/>
          <p:nvPr/>
        </p:nvSpPr>
        <p:spPr>
          <a:xfrm>
            <a:off x="566928" y="6217920"/>
            <a:ext cx="9601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i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IAB/PwC Internet Advertising Revenue Report, full year 2025, published April 2026 · WPP Media, This Year Next Year, December 2025</a:t>
            </a:r>
            <a:endParaRPr lang="en-US" sz="800" dirty="0"/>
          </a:p>
        </p:txBody>
      </p:sp>
      <p:sp>
        <p:nvSpPr>
          <p:cNvPr id="26" name="Text F"/>
          <p:cNvSpPr/>
          <p:nvPr/>
        </p:nvSpPr>
        <p:spPr>
          <a:xfrm>
            <a:off x="566928" y="6528816"/>
            <a:ext cx="5943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kern="0" spc="2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J345 · PRINCIPLES &amp; PRACTICE OF STRATEGIC COMMUNICATION</a:t>
            </a:r>
            <a:endParaRPr lang="en-US" sz="750" dirty="0"/>
          </a:p>
        </p:txBody>
      </p:sp>
      <p:sp>
        <p:nvSpPr>
          <p:cNvPr id="27" name="Text N"/>
          <p:cNvSpPr/>
          <p:nvPr/>
        </p:nvSpPr>
        <p:spPr>
          <a:xfrm>
            <a:off x="11277295" y="6528816"/>
            <a:ext cx="365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4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36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48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2" grpId="0" animBg="1"/>
      <p:bldP spid="15" grpId="0" animBg="1"/>
      <p:bldP spid="18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APERTURE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56692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16"/>
              </a:lnSpc>
              <a:buNone/>
            </a:pPr>
            <a:r>
              <a:rPr lang="en-US" sz="29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ideal moment for exposure</a:t>
            </a:r>
            <a:endParaRPr lang="en-US" sz="2900" dirty="0"/>
          </a:p>
        </p:txBody>
      </p:sp>
      <p:sp>
        <p:nvSpPr>
          <p:cNvPr id="4" name="Text 4"/>
          <p:cNvSpPr/>
          <p:nvPr/>
        </p:nvSpPr>
        <p:spPr>
          <a:xfrm>
            <a:off x="566928" y="1783080"/>
            <a:ext cx="6035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20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Aperture is the opening — the moment when a person is most receptive to your message.</a:t>
            </a:r>
            <a:endParaRPr lang="en-US" sz="2000" dirty="0"/>
          </a:p>
        </p:txBody>
      </p:sp>
      <p:sp>
        <p:nvSpPr>
          <p:cNvPr id="5" name="Text 5"/>
          <p:cNvSpPr/>
          <p:nvPr/>
        </p:nvSpPr>
        <p:spPr>
          <a:xfrm>
            <a:off x="566928" y="2743200"/>
            <a:ext cx="6035040" cy="73152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6"/>
          <p:cNvSpPr/>
          <p:nvPr/>
        </p:nvSpPr>
        <p:spPr>
          <a:xfrm>
            <a:off x="795528" y="3017520"/>
            <a:ext cx="91440" cy="91440"/>
          </a:xfrm>
          <a:prstGeom prst="rect">
            <a:avLst/>
          </a:prstGeom>
          <a:solidFill>
            <a:srgbClr val="C5050C"/>
          </a:solidFill>
          <a:ln w="9525">
            <a:solidFill>
              <a:srgbClr val="C5050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7"/>
          <p:cNvSpPr/>
          <p:nvPr/>
        </p:nvSpPr>
        <p:spPr>
          <a:xfrm>
            <a:off x="1069848" y="2743200"/>
            <a:ext cx="5303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Information-seeking mode</a:t>
            </a:r>
            <a:endParaRPr lang="en-US" sz="1800" dirty="0"/>
          </a:p>
        </p:txBody>
      </p:sp>
      <p:sp>
        <p:nvSpPr>
          <p:cNvPr id="8" name="Text 8"/>
          <p:cNvSpPr/>
          <p:nvPr/>
        </p:nvSpPr>
        <p:spPr>
          <a:xfrm>
            <a:off x="1069848" y="3108960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Actively looking for what you sell</a:t>
            </a:r>
            <a:endParaRPr lang="en-US" sz="1600" dirty="0"/>
          </a:p>
        </p:txBody>
      </p:sp>
      <p:sp>
        <p:nvSpPr>
          <p:cNvPr id="9" name="Text 9"/>
          <p:cNvSpPr/>
          <p:nvPr/>
        </p:nvSpPr>
        <p:spPr>
          <a:xfrm>
            <a:off x="566928" y="3566160"/>
            <a:ext cx="6035040" cy="73152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10"/>
          <p:cNvSpPr/>
          <p:nvPr/>
        </p:nvSpPr>
        <p:spPr>
          <a:xfrm>
            <a:off x="795528" y="3840480"/>
            <a:ext cx="91440" cy="91440"/>
          </a:xfrm>
          <a:prstGeom prst="rect">
            <a:avLst/>
          </a:prstGeom>
          <a:solidFill>
            <a:srgbClr val="C5050C"/>
          </a:solidFill>
          <a:ln w="9525">
            <a:solidFill>
              <a:srgbClr val="C5050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11"/>
          <p:cNvSpPr/>
          <p:nvPr/>
        </p:nvSpPr>
        <p:spPr>
          <a:xfrm>
            <a:off x="1069848" y="3566160"/>
            <a:ext cx="5303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Purchase mode</a:t>
            </a:r>
            <a:endParaRPr lang="en-US" sz="1800" dirty="0"/>
          </a:p>
        </p:txBody>
      </p:sp>
      <p:sp>
        <p:nvSpPr>
          <p:cNvPr id="12" name="Text 12"/>
          <p:cNvSpPr/>
          <p:nvPr/>
        </p:nvSpPr>
        <p:spPr>
          <a:xfrm>
            <a:off x="1069848" y="3931920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Close to the decision, close to the shelf</a:t>
            </a:r>
            <a:endParaRPr lang="en-US" sz="1600" dirty="0"/>
          </a:p>
        </p:txBody>
      </p:sp>
      <p:sp>
        <p:nvSpPr>
          <p:cNvPr id="13" name="Text 13"/>
          <p:cNvSpPr/>
          <p:nvPr/>
        </p:nvSpPr>
        <p:spPr>
          <a:xfrm>
            <a:off x="566928" y="4389120"/>
            <a:ext cx="6035040" cy="73152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4"/>
          <p:cNvSpPr/>
          <p:nvPr/>
        </p:nvSpPr>
        <p:spPr>
          <a:xfrm>
            <a:off x="795528" y="4663440"/>
            <a:ext cx="91440" cy="91440"/>
          </a:xfrm>
          <a:prstGeom prst="rect">
            <a:avLst/>
          </a:prstGeom>
          <a:solidFill>
            <a:srgbClr val="C5050C"/>
          </a:solidFill>
          <a:ln w="9525">
            <a:solidFill>
              <a:srgbClr val="C5050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5"/>
          <p:cNvSpPr/>
          <p:nvPr/>
        </p:nvSpPr>
        <p:spPr>
          <a:xfrm>
            <a:off x="1069848" y="4389120"/>
            <a:ext cx="5303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Interest and attention are high</a:t>
            </a:r>
            <a:endParaRPr lang="en-US" sz="1800" dirty="0"/>
          </a:p>
        </p:txBody>
      </p:sp>
      <p:sp>
        <p:nvSpPr>
          <p:cNvPr id="16" name="Text 16"/>
          <p:cNvSpPr/>
          <p:nvPr/>
        </p:nvSpPr>
        <p:spPr>
          <a:xfrm>
            <a:off x="1069848" y="4754880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Something in the context has already earned focus</a:t>
            </a:r>
            <a:endParaRPr lang="en-US" sz="1600" dirty="0"/>
          </a:p>
        </p:txBody>
      </p:sp>
      <p:sp>
        <p:nvSpPr>
          <p:cNvPr id="17" name="Text 17"/>
          <p:cNvSpPr/>
          <p:nvPr/>
        </p:nvSpPr>
        <p:spPr>
          <a:xfrm>
            <a:off x="7315200" y="1783080"/>
            <a:ext cx="4297680" cy="393192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8"/>
          <p:cNvSpPr/>
          <p:nvPr/>
        </p:nvSpPr>
        <p:spPr>
          <a:xfrm>
            <a:off x="7681595" y="2011680"/>
            <a:ext cx="356552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APERTURE, ENGINEERED</a:t>
            </a:r>
            <a:endParaRPr lang="en-US" sz="1200" dirty="0"/>
          </a:p>
        </p:txBody>
      </p:sp>
      <p:sp>
        <p:nvSpPr>
          <p:cNvPr id="19" name="Text 19"/>
          <p:cNvSpPr/>
          <p:nvPr/>
        </p:nvSpPr>
        <p:spPr>
          <a:xfrm>
            <a:off x="7681595" y="2377440"/>
            <a:ext cx="3565525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spcAft>
                <a:spcPts val="900"/>
              </a:spcAft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purest aperture: when the ad appears at the moment of search, inside the digital store, at decision time.</a:t>
            </a:r>
            <a:endParaRPr lang="en-US" sz="1600" dirty="0"/>
          </a:p>
          <a:p>
            <a:pPr marL="0" indent="0" algn="l">
              <a:lnSpc>
                <a:spcPct val="125000"/>
              </a:lnSpc>
              <a:spcAft>
                <a:spcPts val="900"/>
              </a:spcAft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Amazon's advertising revenue reached $68B in 2025 and $19.8B in the second quarter of 2026 alone. </a:t>
            </a:r>
          </a:p>
          <a:p>
            <a:pPr marL="0" indent="0" algn="l">
              <a:lnSpc>
                <a:spcPct val="125000"/>
              </a:lnSpc>
              <a:spcAft>
                <a:spcPts val="900"/>
              </a:spcAft>
              <a:buNone/>
            </a:pPr>
            <a:endParaRPr lang="en-US" sz="1600" dirty="0"/>
          </a:p>
          <a:p>
            <a:pPr marL="0" indent="0" algn="ctr">
              <a:lnSpc>
                <a:spcPct val="125000"/>
              </a:lnSpc>
              <a:buNone/>
            </a:pPr>
            <a:r>
              <a:rPr lang="en-US" sz="16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Old concept. New precision.</a:t>
            </a:r>
            <a:endParaRPr lang="en-US" sz="1600" dirty="0"/>
          </a:p>
        </p:txBody>
      </p:sp>
      <p:sp>
        <p:nvSpPr>
          <p:cNvPr id="20" name="Text S"/>
          <p:cNvSpPr/>
          <p:nvPr/>
        </p:nvSpPr>
        <p:spPr>
          <a:xfrm>
            <a:off x="566928" y="6217920"/>
            <a:ext cx="9601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i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Amazon Q2 2026 results, July 2026</a:t>
            </a:r>
          </a:p>
        </p:txBody>
      </p:sp>
      <p:sp>
        <p:nvSpPr>
          <p:cNvPr id="21" name="Text F"/>
          <p:cNvSpPr/>
          <p:nvPr/>
        </p:nvSpPr>
        <p:spPr>
          <a:xfrm>
            <a:off x="566928" y="6528816"/>
            <a:ext cx="5943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kern="0" spc="2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J345 · PRINCIPLES &amp; PRACTICE OF STRATEGIC COMMUNICATION</a:t>
            </a:r>
            <a:endParaRPr lang="en-US" sz="750" dirty="0"/>
          </a:p>
        </p:txBody>
      </p:sp>
      <p:sp>
        <p:nvSpPr>
          <p:cNvPr id="22" name="Text N"/>
          <p:cNvSpPr/>
          <p:nvPr/>
        </p:nvSpPr>
        <p:spPr>
          <a:xfrm>
            <a:off x="11277295" y="6528816"/>
            <a:ext cx="365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4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3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OBJECTIVES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56692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16"/>
              </a:lnSpc>
              <a:buNone/>
            </a:pPr>
            <a:r>
              <a:rPr lang="en-US" sz="29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 questions a media plan must answer</a:t>
            </a:r>
            <a:endParaRPr lang="en-US" sz="2900" dirty="0"/>
          </a:p>
        </p:txBody>
      </p:sp>
      <p:sp>
        <p:nvSpPr>
          <p:cNvPr id="4" name="Text 4"/>
          <p:cNvSpPr/>
          <p:nvPr/>
        </p:nvSpPr>
        <p:spPr>
          <a:xfrm>
            <a:off x="566928" y="2011680"/>
            <a:ext cx="2597150" cy="292608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5"/>
          <p:cNvSpPr/>
          <p:nvPr/>
        </p:nvSpPr>
        <p:spPr>
          <a:xfrm>
            <a:off x="841248" y="2240280"/>
            <a:ext cx="204851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6"/>
          <p:cNvSpPr/>
          <p:nvPr/>
        </p:nvSpPr>
        <p:spPr>
          <a:xfrm>
            <a:off x="841248" y="2606040"/>
            <a:ext cx="204851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20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Reaching the target</a:t>
            </a:r>
            <a:endParaRPr lang="en-US" sz="2000" dirty="0"/>
          </a:p>
        </p:txBody>
      </p:sp>
      <p:sp>
        <p:nvSpPr>
          <p:cNvPr id="7" name="Text 7"/>
          <p:cNvSpPr/>
          <p:nvPr/>
        </p:nvSpPr>
        <p:spPr>
          <a:xfrm>
            <a:off x="841248" y="3474720"/>
            <a:ext cx="204851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Vehicle selection — match the audience profile to the media audience</a:t>
            </a:r>
            <a:endParaRPr lang="en-US" sz="1600" dirty="0"/>
          </a:p>
        </p:txBody>
      </p:sp>
      <p:sp>
        <p:nvSpPr>
          <p:cNvPr id="8" name="Text 8"/>
          <p:cNvSpPr/>
          <p:nvPr/>
        </p:nvSpPr>
        <p:spPr>
          <a:xfrm>
            <a:off x="3310128" y="2011680"/>
            <a:ext cx="2597150" cy="292608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9"/>
          <p:cNvSpPr/>
          <p:nvPr/>
        </p:nvSpPr>
        <p:spPr>
          <a:xfrm>
            <a:off x="3584448" y="2240280"/>
            <a:ext cx="204851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200" dirty="0"/>
          </a:p>
        </p:txBody>
      </p:sp>
      <p:sp>
        <p:nvSpPr>
          <p:cNvPr id="10" name="Text 10"/>
          <p:cNvSpPr/>
          <p:nvPr/>
        </p:nvSpPr>
        <p:spPr>
          <a:xfrm>
            <a:off x="3584448" y="2606040"/>
            <a:ext cx="204851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20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Geography</a:t>
            </a:r>
            <a:endParaRPr lang="en-US" sz="2000" dirty="0"/>
          </a:p>
        </p:txBody>
      </p:sp>
      <p:sp>
        <p:nvSpPr>
          <p:cNvPr id="11" name="Text 11"/>
          <p:cNvSpPr/>
          <p:nvPr/>
        </p:nvSpPr>
        <p:spPr>
          <a:xfrm>
            <a:off x="3584448" y="3474720"/>
            <a:ext cx="204851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to advertise, and how heavily in each market</a:t>
            </a:r>
            <a:endParaRPr lang="en-US" sz="1600" dirty="0"/>
          </a:p>
        </p:txBody>
      </p:sp>
      <p:sp>
        <p:nvSpPr>
          <p:cNvPr id="12" name="Text 12"/>
          <p:cNvSpPr/>
          <p:nvPr/>
        </p:nvSpPr>
        <p:spPr>
          <a:xfrm>
            <a:off x="6053328" y="2011680"/>
            <a:ext cx="2597150" cy="292608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3"/>
          <p:cNvSpPr/>
          <p:nvPr/>
        </p:nvSpPr>
        <p:spPr>
          <a:xfrm>
            <a:off x="6327648" y="2240280"/>
            <a:ext cx="204851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200" dirty="0"/>
          </a:p>
        </p:txBody>
      </p:sp>
      <p:sp>
        <p:nvSpPr>
          <p:cNvPr id="14" name="Text 14"/>
          <p:cNvSpPr/>
          <p:nvPr/>
        </p:nvSpPr>
        <p:spPr>
          <a:xfrm>
            <a:off x="6327648" y="2606040"/>
            <a:ext cx="204851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20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Timing</a:t>
            </a:r>
            <a:endParaRPr lang="en-US" sz="2000" dirty="0"/>
          </a:p>
        </p:txBody>
      </p:sp>
      <p:sp>
        <p:nvSpPr>
          <p:cNvPr id="15" name="Text 15"/>
          <p:cNvSpPr/>
          <p:nvPr/>
        </p:nvSpPr>
        <p:spPr>
          <a:xfrm>
            <a:off x="6327648" y="3474720"/>
            <a:ext cx="204851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to advertise across the year, week and day</a:t>
            </a:r>
            <a:endParaRPr lang="en-US" sz="1600" dirty="0"/>
          </a:p>
        </p:txBody>
      </p:sp>
      <p:sp>
        <p:nvSpPr>
          <p:cNvPr id="16" name="Text 16"/>
          <p:cNvSpPr/>
          <p:nvPr/>
        </p:nvSpPr>
        <p:spPr>
          <a:xfrm>
            <a:off x="8796528" y="2011680"/>
            <a:ext cx="2597150" cy="292608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7"/>
          <p:cNvSpPr/>
          <p:nvPr/>
        </p:nvSpPr>
        <p:spPr>
          <a:xfrm>
            <a:off x="9070848" y="2240280"/>
            <a:ext cx="204851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200" dirty="0"/>
          </a:p>
        </p:txBody>
      </p:sp>
      <p:sp>
        <p:nvSpPr>
          <p:cNvPr id="18" name="Text 18"/>
          <p:cNvSpPr/>
          <p:nvPr/>
        </p:nvSpPr>
        <p:spPr>
          <a:xfrm>
            <a:off x="9070848" y="2606040"/>
            <a:ext cx="204851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20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Duration</a:t>
            </a:r>
            <a:endParaRPr lang="en-US" sz="2000" dirty="0"/>
          </a:p>
        </p:txBody>
      </p:sp>
      <p:sp>
        <p:nvSpPr>
          <p:cNvPr id="19" name="Text 19"/>
          <p:cNvSpPr/>
          <p:nvPr/>
        </p:nvSpPr>
        <p:spPr>
          <a:xfrm>
            <a:off x="9070848" y="3474720"/>
            <a:ext cx="204851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long to sustain the effort, and at what weight</a:t>
            </a:r>
            <a:endParaRPr lang="en-US" sz="1600" dirty="0"/>
          </a:p>
        </p:txBody>
      </p:sp>
      <p:sp>
        <p:nvSpPr>
          <p:cNvPr id="20" name="Text 20"/>
          <p:cNvSpPr/>
          <p:nvPr/>
        </p:nvSpPr>
        <p:spPr>
          <a:xfrm>
            <a:off x="566928" y="521208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i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Everything else in the plan is downstream of these four.</a:t>
            </a:r>
            <a:endParaRPr lang="en-US" sz="1600" dirty="0"/>
          </a:p>
        </p:txBody>
      </p:sp>
      <p:sp>
        <p:nvSpPr>
          <p:cNvPr id="21" name="Text F"/>
          <p:cNvSpPr/>
          <p:nvPr/>
        </p:nvSpPr>
        <p:spPr>
          <a:xfrm>
            <a:off x="566928" y="6528816"/>
            <a:ext cx="5943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kern="0" spc="2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J345 · PRINCIPLES &amp; PRACTICE OF STRATEGIC COMMUNICATION</a:t>
            </a:r>
            <a:endParaRPr lang="en-US" sz="750" dirty="0"/>
          </a:p>
        </p:txBody>
      </p:sp>
      <p:sp>
        <p:nvSpPr>
          <p:cNvPr id="22" name="Text N"/>
          <p:cNvSpPr/>
          <p:nvPr/>
        </p:nvSpPr>
        <p:spPr>
          <a:xfrm>
            <a:off x="11277295" y="6528816"/>
            <a:ext cx="365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4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36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12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OBJECTIVE 1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56692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16"/>
              </a:lnSpc>
              <a:buNone/>
            </a:pPr>
            <a:r>
              <a:rPr lang="en-US" sz="29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Reaching the target</a:t>
            </a:r>
            <a:endParaRPr lang="en-US" sz="2900" dirty="0"/>
          </a:p>
        </p:txBody>
      </p:sp>
      <p:sp>
        <p:nvSpPr>
          <p:cNvPr id="4" name="Text 4"/>
          <p:cNvSpPr/>
          <p:nvPr/>
        </p:nvSpPr>
        <p:spPr>
          <a:xfrm>
            <a:off x="566928" y="1783080"/>
            <a:ext cx="6035040" cy="3474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 algn="l">
              <a:lnSpc>
                <a:spcPct val="106000"/>
              </a:lnSpc>
              <a:spcAft>
                <a:spcPts val="1100"/>
              </a:spcAft>
              <a:buSzPct val="100000"/>
              <a:buChar char="▪"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matching two profiles</a:t>
            </a:r>
            <a:endParaRPr lang="en-US" sz="1800" dirty="0"/>
          </a:p>
          <a:p>
            <a:pPr marL="463550" indent="-203200" algn="l">
              <a:lnSpc>
                <a:spcPct val="106000"/>
              </a:lnSpc>
              <a:spcAft>
                <a:spcPts val="1100"/>
              </a:spcAft>
              <a:buSzPct val="100000"/>
              <a:buChar char="–"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target audience profile you built in the situation analysis</a:t>
            </a:r>
            <a:endParaRPr lang="en-US" sz="1600" dirty="0"/>
          </a:p>
          <a:p>
            <a:pPr marL="463550" indent="-203200" algn="l">
              <a:lnSpc>
                <a:spcPct val="106000"/>
              </a:lnSpc>
              <a:spcAft>
                <a:spcPts val="1100"/>
              </a:spcAft>
              <a:buSzPct val="100000"/>
              <a:buChar char="–"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audience a media vehicle actually delivers</a:t>
            </a:r>
            <a:endParaRPr lang="en-US" sz="1600" dirty="0"/>
          </a:p>
          <a:p>
            <a:pPr marL="203200" indent="-203200" algn="l">
              <a:lnSpc>
                <a:spcPct val="106000"/>
              </a:lnSpc>
              <a:spcAft>
                <a:spcPts val="1100"/>
              </a:spcAft>
              <a:buSzPct val="100000"/>
              <a:buChar char="▪"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categories of information do the matching</a:t>
            </a:r>
            <a:endParaRPr lang="en-US" sz="1800" dirty="0"/>
          </a:p>
          <a:p>
            <a:pPr marL="463550" indent="-203200" algn="l">
              <a:lnSpc>
                <a:spcPct val="106000"/>
              </a:lnSpc>
              <a:spcAft>
                <a:spcPts val="1100"/>
              </a:spcAft>
              <a:buSzPct val="100000"/>
              <a:buChar char="–"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Audience demographics — who consumes this vehicle</a:t>
            </a:r>
            <a:endParaRPr lang="en-US" sz="1600" dirty="0"/>
          </a:p>
          <a:p>
            <a:pPr marL="463550" indent="-203200" algn="l">
              <a:lnSpc>
                <a:spcPct val="106000"/>
              </a:lnSpc>
              <a:spcAft>
                <a:spcPts val="1100"/>
              </a:spcAft>
              <a:buSzPct val="100000"/>
              <a:buChar char="–"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 user characteristics — who buys the category</a:t>
            </a:r>
            <a:endParaRPr lang="en-US" sz="1600" dirty="0"/>
          </a:p>
          <a:p>
            <a:pPr marL="203200" indent="-203200">
              <a:lnSpc>
                <a:spcPct val="106000"/>
              </a:lnSpc>
              <a:spcAft>
                <a:spcPts val="1100"/>
              </a:spcAft>
              <a:buSzPct val="100000"/>
              <a:buChar char="▪"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index helps identify </a:t>
            </a:r>
            <a:r>
              <a:rPr lang="en-US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strategic matches</a:t>
            </a:r>
            <a:endParaRPr lang="en-US" sz="1800" dirty="0"/>
          </a:p>
          <a:p>
            <a:pPr marL="463550" indent="-203200" algn="l">
              <a:lnSpc>
                <a:spcPct val="106000"/>
              </a:lnSpc>
              <a:spcAft>
                <a:spcPts val="1100"/>
              </a:spcAft>
              <a:buSzPct val="100000"/>
              <a:buChar char="–"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vehicle is worth buying when its audience over-indexes on your buyers, not merely when it is large</a:t>
            </a:r>
            <a:endParaRPr lang="en-US" sz="1600" dirty="0"/>
          </a:p>
        </p:txBody>
      </p:sp>
      <p:sp>
        <p:nvSpPr>
          <p:cNvPr id="5" name="Text 5"/>
          <p:cNvSpPr/>
          <p:nvPr/>
        </p:nvSpPr>
        <p:spPr>
          <a:xfrm>
            <a:off x="7315200" y="1783080"/>
            <a:ext cx="4297680" cy="347472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6"/>
          <p:cNvSpPr/>
          <p:nvPr/>
        </p:nvSpPr>
        <p:spPr>
          <a:xfrm>
            <a:off x="7681595" y="2011680"/>
            <a:ext cx="356552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MRI-SIMMONS, THE BACKBONE</a:t>
            </a:r>
            <a:endParaRPr lang="en-US" sz="1200" dirty="0"/>
          </a:p>
        </p:txBody>
      </p:sp>
      <p:sp>
        <p:nvSpPr>
          <p:cNvPr id="7" name="Text 7"/>
          <p:cNvSpPr/>
          <p:nvPr/>
        </p:nvSpPr>
        <p:spPr>
          <a:xfrm>
            <a:off x="7681595" y="2377440"/>
            <a:ext cx="1188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50,000+</a:t>
            </a:r>
            <a:endParaRPr lang="en-US" sz="2400" dirty="0"/>
          </a:p>
        </p:txBody>
      </p:sp>
      <p:sp>
        <p:nvSpPr>
          <p:cNvPr id="8" name="Text 8"/>
          <p:cNvSpPr/>
          <p:nvPr/>
        </p:nvSpPr>
        <p:spPr>
          <a:xfrm>
            <a:off x="8961120" y="2377440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4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U.S. adults surveyed annually, address-based probability sample</a:t>
            </a:r>
            <a:endParaRPr lang="en-US" sz="1400" dirty="0"/>
          </a:p>
        </p:txBody>
      </p:sp>
      <p:sp>
        <p:nvSpPr>
          <p:cNvPr id="9" name="Text 9"/>
          <p:cNvSpPr/>
          <p:nvPr/>
        </p:nvSpPr>
        <p:spPr>
          <a:xfrm>
            <a:off x="7681595" y="3200400"/>
            <a:ext cx="1188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6,500</a:t>
            </a:r>
            <a:endParaRPr lang="en-US" sz="2400" dirty="0"/>
          </a:p>
        </p:txBody>
      </p:sp>
      <p:sp>
        <p:nvSpPr>
          <p:cNvPr id="10" name="Text 10"/>
          <p:cNvSpPr/>
          <p:nvPr/>
        </p:nvSpPr>
        <p:spPr>
          <a:xfrm>
            <a:off x="8961120" y="3200400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4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brands and 1,000+ product categories covered</a:t>
            </a:r>
            <a:endParaRPr lang="en-US" sz="1400" dirty="0"/>
          </a:p>
        </p:txBody>
      </p:sp>
      <p:sp>
        <p:nvSpPr>
          <p:cNvPr id="11" name="Text 11"/>
          <p:cNvSpPr/>
          <p:nvPr/>
        </p:nvSpPr>
        <p:spPr>
          <a:xfrm>
            <a:off x="7681595" y="4023360"/>
            <a:ext cx="1188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Media</a:t>
            </a:r>
            <a:endParaRPr lang="en-US" sz="2400" dirty="0"/>
          </a:p>
        </p:txBody>
      </p:sp>
      <p:sp>
        <p:nvSpPr>
          <p:cNvPr id="12" name="Text 12"/>
          <p:cNvSpPr/>
          <p:nvPr/>
        </p:nvSpPr>
        <p:spPr>
          <a:xfrm>
            <a:off x="8961120" y="4023360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4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Streaming + Podcasts + Broadcast + Print + Digital</a:t>
            </a:r>
            <a:endParaRPr lang="en-US" sz="1400" dirty="0"/>
          </a:p>
        </p:txBody>
      </p:sp>
      <p:sp>
        <p:nvSpPr>
          <p:cNvPr id="14" name="Text S"/>
          <p:cNvSpPr/>
          <p:nvPr/>
        </p:nvSpPr>
        <p:spPr>
          <a:xfrm>
            <a:off x="566928" y="6217920"/>
            <a:ext cx="9601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i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MRI-Simmons USA methodology and NIQ announcement, May 2026</a:t>
            </a:r>
            <a:endParaRPr lang="en-US" sz="800" dirty="0"/>
          </a:p>
        </p:txBody>
      </p:sp>
      <p:sp>
        <p:nvSpPr>
          <p:cNvPr id="15" name="Text F"/>
          <p:cNvSpPr/>
          <p:nvPr/>
        </p:nvSpPr>
        <p:spPr>
          <a:xfrm>
            <a:off x="566928" y="6528816"/>
            <a:ext cx="5943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kern="0" spc="2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J345 · PRINCIPLES &amp; PRACTICE OF STRATEGIC COMMUNICATION</a:t>
            </a:r>
            <a:endParaRPr lang="en-US" sz="750" dirty="0"/>
          </a:p>
        </p:txBody>
      </p:sp>
      <p:sp>
        <p:nvSpPr>
          <p:cNvPr id="16" name="Text N"/>
          <p:cNvSpPr/>
          <p:nvPr/>
        </p:nvSpPr>
        <p:spPr>
          <a:xfrm>
            <a:off x="11277295" y="6528816"/>
            <a:ext cx="365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10896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OBJECTIVE 2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56692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16"/>
              </a:lnSpc>
              <a:buNone/>
            </a:pPr>
            <a:r>
              <a:rPr lang="en-US" sz="29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Geography: where to advertise</a:t>
            </a:r>
            <a:endParaRPr lang="en-US" sz="2900" dirty="0"/>
          </a:p>
        </p:txBody>
      </p:sp>
      <p:sp>
        <p:nvSpPr>
          <p:cNvPr id="4" name="Text 4"/>
          <p:cNvSpPr/>
          <p:nvPr/>
        </p:nvSpPr>
        <p:spPr>
          <a:xfrm>
            <a:off x="566928" y="1783080"/>
            <a:ext cx="60350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 algn="l">
              <a:lnSpc>
                <a:spcPct val="106000"/>
              </a:lnSpc>
              <a:spcAft>
                <a:spcPts val="1100"/>
              </a:spcAft>
              <a:buSzPct val="100000"/>
              <a:buChar char="▪"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Geographic sales differences drive allocation</a:t>
            </a:r>
            <a:endParaRPr lang="en-US" sz="1800" dirty="0"/>
          </a:p>
          <a:p>
            <a:pPr marL="463550" indent="-203200" algn="l">
              <a:lnSpc>
                <a:spcPct val="106000"/>
              </a:lnSpc>
              <a:spcAft>
                <a:spcPts val="1100"/>
              </a:spcAft>
              <a:buSzPct val="100000"/>
              <a:buChar char="–"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Brand sales by region — Brand Development Index</a:t>
            </a:r>
            <a:endParaRPr lang="en-US" sz="1600" dirty="0"/>
          </a:p>
          <a:p>
            <a:pPr marL="463550" indent="-203200" algn="l">
              <a:lnSpc>
                <a:spcPct val="106000"/>
              </a:lnSpc>
              <a:spcAft>
                <a:spcPts val="1100"/>
              </a:spcAft>
              <a:buSzPct val="100000"/>
              <a:buChar char="–"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Category sales by region — Category Development Index</a:t>
            </a:r>
            <a:endParaRPr lang="en-US" sz="1600" dirty="0"/>
          </a:p>
          <a:p>
            <a:pPr marL="203200" indent="-203200" algn="l">
              <a:lnSpc>
                <a:spcPct val="106000"/>
              </a:lnSpc>
              <a:spcAft>
                <a:spcPts val="1100"/>
              </a:spcAft>
              <a:buSzPct val="100000"/>
              <a:buChar char="▪"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Regional distribution patterns</a:t>
            </a:r>
            <a:endParaRPr lang="en-US" sz="1800" dirty="0"/>
          </a:p>
          <a:p>
            <a:pPr marL="463550" indent="-203200" algn="l">
              <a:lnSpc>
                <a:spcPct val="106000"/>
              </a:lnSpc>
              <a:spcAft>
                <a:spcPts val="1100"/>
              </a:spcAft>
              <a:buSzPct val="100000"/>
              <a:buChar char="–"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not advertise where the product cannot be bought</a:t>
            </a:r>
            <a:endParaRPr lang="en-US" sz="1600" dirty="0"/>
          </a:p>
          <a:p>
            <a:pPr marL="203200" indent="-203200" algn="l">
              <a:lnSpc>
                <a:spcPct val="106000"/>
              </a:lnSpc>
              <a:spcAft>
                <a:spcPts val="1100"/>
              </a:spcAft>
              <a:buSzPct val="100000"/>
              <a:buChar char="▪"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Core markets and hubs</a:t>
            </a:r>
            <a:endParaRPr lang="en-US" sz="1800" dirty="0"/>
          </a:p>
          <a:p>
            <a:pPr marL="463550" indent="-203200" algn="l">
              <a:lnSpc>
                <a:spcPct val="106000"/>
              </a:lnSpc>
              <a:spcAft>
                <a:spcPts val="1100"/>
              </a:spcAft>
              <a:buSzPct val="100000"/>
              <a:buChar char="–"/>
            </a:pPr>
            <a:r>
              <a:rPr lang="en-US" sz="16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Spot-market emphasis on the places that already carry the business — an airline concentrating on its hub cities</a:t>
            </a:r>
            <a:endParaRPr lang="en-US" sz="1600" dirty="0"/>
          </a:p>
        </p:txBody>
      </p:sp>
      <p:sp>
        <p:nvSpPr>
          <p:cNvPr id="5" name="Text 5"/>
          <p:cNvSpPr/>
          <p:nvPr/>
        </p:nvSpPr>
        <p:spPr>
          <a:xfrm>
            <a:off x="7315200" y="1783080"/>
            <a:ext cx="4297680" cy="3931920"/>
          </a:xfrm>
          <a:prstGeom prst="roundRect">
            <a:avLst>
              <a:gd name="adj" fmla="val 2045"/>
            </a:avLst>
          </a:prstGeom>
          <a:solidFill>
            <a:srgbClr val="F5F4F2"/>
          </a:solidFill>
          <a:ln w="9525">
            <a:solidFill>
              <a:srgbClr val="F5F4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6"/>
          <p:cNvSpPr/>
          <p:nvPr/>
        </p:nvSpPr>
        <p:spPr>
          <a:xfrm>
            <a:off x="7681595" y="2011680"/>
            <a:ext cx="356552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C505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UNITS YOU WILL USE</a:t>
            </a:r>
            <a:endParaRPr lang="en-US" sz="1200" dirty="0"/>
          </a:p>
        </p:txBody>
      </p:sp>
      <p:sp>
        <p:nvSpPr>
          <p:cNvPr id="7" name="Text 7"/>
          <p:cNvSpPr/>
          <p:nvPr/>
        </p:nvSpPr>
        <p:spPr>
          <a:xfrm>
            <a:off x="7681595" y="2377440"/>
            <a:ext cx="356552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Regions</a:t>
            </a:r>
            <a:endParaRPr lang="en-US" sz="1800" dirty="0"/>
          </a:p>
        </p:txBody>
      </p:sp>
      <p:sp>
        <p:nvSpPr>
          <p:cNvPr id="8" name="Text 8"/>
          <p:cNvSpPr/>
          <p:nvPr/>
        </p:nvSpPr>
        <p:spPr>
          <a:xfrm>
            <a:off x="7681595" y="2651760"/>
            <a:ext cx="35655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4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Census and marketing regions</a:t>
            </a:r>
            <a:endParaRPr lang="en-US" sz="1400" dirty="0"/>
          </a:p>
        </p:txBody>
      </p:sp>
      <p:sp>
        <p:nvSpPr>
          <p:cNvPr id="9" name="Text 9"/>
          <p:cNvSpPr/>
          <p:nvPr/>
        </p:nvSpPr>
        <p:spPr>
          <a:xfrm>
            <a:off x="7681595" y="3200400"/>
            <a:ext cx="356552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DMAs</a:t>
            </a:r>
            <a:endParaRPr lang="en-US" sz="1800" dirty="0"/>
          </a:p>
        </p:txBody>
      </p:sp>
      <p:sp>
        <p:nvSpPr>
          <p:cNvPr id="10" name="Text 10"/>
          <p:cNvSpPr/>
          <p:nvPr/>
        </p:nvSpPr>
        <p:spPr>
          <a:xfrm>
            <a:off x="7681595" y="3474720"/>
            <a:ext cx="35655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4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Designated Market Areas — Media Markets</a:t>
            </a:r>
            <a:endParaRPr lang="en-US" sz="1400" dirty="0"/>
          </a:p>
        </p:txBody>
      </p:sp>
      <p:sp>
        <p:nvSpPr>
          <p:cNvPr id="11" name="Text 11"/>
          <p:cNvSpPr/>
          <p:nvPr/>
        </p:nvSpPr>
        <p:spPr>
          <a:xfrm>
            <a:off x="7681595" y="4023360"/>
            <a:ext cx="356552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Metro rings</a:t>
            </a:r>
            <a:endParaRPr lang="en-US" sz="1800" dirty="0"/>
          </a:p>
        </p:txBody>
      </p:sp>
      <p:sp>
        <p:nvSpPr>
          <p:cNvPr id="12" name="Text 12"/>
          <p:cNvSpPr/>
          <p:nvPr/>
        </p:nvSpPr>
        <p:spPr>
          <a:xfrm>
            <a:off x="7681595" y="4297680"/>
            <a:ext cx="35655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4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City, suburb, exurb</a:t>
            </a:r>
            <a:endParaRPr lang="en-US" sz="1400" dirty="0"/>
          </a:p>
        </p:txBody>
      </p:sp>
      <p:sp>
        <p:nvSpPr>
          <p:cNvPr id="13" name="Text 13"/>
          <p:cNvSpPr/>
          <p:nvPr/>
        </p:nvSpPr>
        <p:spPr>
          <a:xfrm>
            <a:off x="7681595" y="4846320"/>
            <a:ext cx="356552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1F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County size</a:t>
            </a:r>
            <a:endParaRPr lang="en-US" sz="1800" dirty="0"/>
          </a:p>
        </p:txBody>
      </p:sp>
      <p:sp>
        <p:nvSpPr>
          <p:cNvPr id="14" name="Text 14"/>
          <p:cNvSpPr/>
          <p:nvPr/>
        </p:nvSpPr>
        <p:spPr>
          <a:xfrm>
            <a:off x="7681595" y="5120640"/>
            <a:ext cx="35655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4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/ B / C / D classifications in MRI-Simmons</a:t>
            </a:r>
            <a:endParaRPr lang="en-US" sz="1400" dirty="0"/>
          </a:p>
        </p:txBody>
      </p:sp>
      <p:sp>
        <p:nvSpPr>
          <p:cNvPr id="15" name="Text F"/>
          <p:cNvSpPr/>
          <p:nvPr/>
        </p:nvSpPr>
        <p:spPr>
          <a:xfrm>
            <a:off x="566928" y="6528816"/>
            <a:ext cx="5943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50" kern="0" spc="200" dirty="0">
                <a:solidFill>
                  <a:srgbClr val="B3B3B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J345 · PRINCIPLES &amp; PRACTICE OF STRATEGIC COMMUNICATION</a:t>
            </a:r>
            <a:endParaRPr lang="en-US" sz="750" dirty="0"/>
          </a:p>
        </p:txBody>
      </p:sp>
      <p:sp>
        <p:nvSpPr>
          <p:cNvPr id="16" name="Text N"/>
          <p:cNvSpPr/>
          <p:nvPr/>
        </p:nvSpPr>
        <p:spPr>
          <a:xfrm>
            <a:off x="11277295" y="6528816"/>
            <a:ext cx="365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8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3591</Words>
  <Application>Microsoft Macintosh PowerPoint</Application>
  <PresentationFormat>Widescreen</PresentationFormat>
  <Paragraphs>602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8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J345 Lecture 14: Media Strategy and Planning + Print Media</dc:title>
  <dc:subject>PptxGenJS Presentation</dc:subject>
  <dc:creator>Dhavan Shah</dc:creator>
  <cp:lastModifiedBy>Dhavan Shah</cp:lastModifiedBy>
  <cp:revision>6</cp:revision>
  <dcterms:created xsi:type="dcterms:W3CDTF">2026-07-31T21:48:19Z</dcterms:created>
  <dcterms:modified xsi:type="dcterms:W3CDTF">2026-08-17T16:36:26Z</dcterms:modified>
</cp:coreProperties>
</file>