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 autoCompressPictures="0">
  <p:sldMasterIdLst>
    <p:sldMasterId id="2147483757" r:id="rId1"/>
  </p:sldMasterIdLst>
  <p:notesMasterIdLst>
    <p:notesMasterId r:id="rId37"/>
  </p:notesMasterIdLst>
  <p:sldIdLst>
    <p:sldId id="256" r:id="rId2"/>
    <p:sldId id="371" r:id="rId3"/>
    <p:sldId id="373" r:id="rId4"/>
    <p:sldId id="260" r:id="rId5"/>
    <p:sldId id="372" r:id="rId6"/>
    <p:sldId id="376" r:id="rId7"/>
    <p:sldId id="375" r:id="rId8"/>
    <p:sldId id="374" r:id="rId9"/>
    <p:sldId id="497" r:id="rId10"/>
    <p:sldId id="500" r:id="rId11"/>
    <p:sldId id="356" r:id="rId12"/>
    <p:sldId id="501" r:id="rId13"/>
    <p:sldId id="357" r:id="rId14"/>
    <p:sldId id="358" r:id="rId15"/>
    <p:sldId id="359" r:id="rId16"/>
    <p:sldId id="360" r:id="rId17"/>
    <p:sldId id="361" r:id="rId18"/>
    <p:sldId id="267" r:id="rId19"/>
    <p:sldId id="266" r:id="rId20"/>
    <p:sldId id="362" r:id="rId21"/>
    <p:sldId id="363" r:id="rId22"/>
    <p:sldId id="364" r:id="rId23"/>
    <p:sldId id="365" r:id="rId24"/>
    <p:sldId id="366" r:id="rId25"/>
    <p:sldId id="368" r:id="rId26"/>
    <p:sldId id="369" r:id="rId27"/>
    <p:sldId id="370" r:id="rId28"/>
    <p:sldId id="290" r:id="rId29"/>
    <p:sldId id="291" r:id="rId30"/>
    <p:sldId id="294" r:id="rId31"/>
    <p:sldId id="296" r:id="rId32"/>
    <p:sldId id="353" r:id="rId33"/>
    <p:sldId id="298" r:id="rId34"/>
    <p:sldId id="303" r:id="rId35"/>
    <p:sldId id="305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7"/>
    <p:restoredTop sz="94531"/>
  </p:normalViewPr>
  <p:slideViewPr>
    <p:cSldViewPr>
      <p:cViewPr varScale="1">
        <p:scale>
          <a:sx n="93" d="100"/>
          <a:sy n="93" d="100"/>
        </p:scale>
        <p:origin x="165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114300" indent="3429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228600" indent="685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342900" indent="10287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457200" indent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556984D6-9C96-7142-805C-73908CC769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B98B4553-3F56-EB44-A5B5-5411D2D254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45E699F0-C83C-DA49-A3F9-933B4ACF59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6" name="Rectangle 3">
            <a:extLst>
              <a:ext uri="{FF2B5EF4-FFF2-40B4-BE49-F238E27FC236}">
                <a16:creationId xmlns:a16="http://schemas.microsoft.com/office/drawing/2014/main" id="{C149A475-D9C0-7B4E-A19A-AA566E2BCD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Coverage:  Broadcasting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Targeting:  Narrowcasting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Support:  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Multii-channel visibility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Local directives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What makes someone involved: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Expense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Infrequent purchase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3. Complicated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4. Complicated product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5. Negative consequences of bad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6. Importance of product to daily life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7. Connectiion to self-image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F54D1754-4A10-C342-AA91-7BDAE22A1D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4" name="Rectangle 3">
            <a:extLst>
              <a:ext uri="{FF2B5EF4-FFF2-40B4-BE49-F238E27FC236}">
                <a16:creationId xmlns:a16="http://schemas.microsoft.com/office/drawing/2014/main" id="{7F610B14-9AD3-0741-9861-B1F548735D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Coverage:  Broadcasting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Targeting:  Narrowcasting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Support:  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Multii-channel visibility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Local directives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What makes someone involved: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Expense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Infrequent purchase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3. Complicated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4. Complicated product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5. Negative consequences of bad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6. Importance of product to daily life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7. Connectiion to self-image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C205A0D2-1767-1042-BD7A-1B10D8059D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2" name="Rectangle 3">
            <a:extLst>
              <a:ext uri="{FF2B5EF4-FFF2-40B4-BE49-F238E27FC236}">
                <a16:creationId xmlns:a16="http://schemas.microsoft.com/office/drawing/2014/main" id="{3A39F72E-B1BC-AD49-974D-9179541F0A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Coverage:  Broadcasting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Targeting:  Narrowcasting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Support:  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Multii-channel visibility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Local directives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What makes someone involved: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Expense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Infrequent purchase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3. Complicated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4. Complicated product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5. Negative consequences of bad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6. Importance of product to daily life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7. Connectiion to self-image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792DB1A2-E26B-2340-83FB-D550072370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E66669DD-6136-3A4C-8CE5-F0D2E80EE7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Coverage:  Broadcasting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Targeting:  Narrowcasting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Support:  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Multii-channel visibility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Local directives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What makes someone involved: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Expense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Infrequent purchase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3. Complicated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4. Complicated product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5. Negative consequences of bad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6. Importance of product to daily life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7. Connectiion to self-image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id="{293698C1-64A9-0549-B763-1BC5BA6C3A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8" name="Rectangle 3">
            <a:extLst>
              <a:ext uri="{FF2B5EF4-FFF2-40B4-BE49-F238E27FC236}">
                <a16:creationId xmlns:a16="http://schemas.microsoft.com/office/drawing/2014/main" id="{584DA0C3-6021-F441-98D8-6A6F9D32EB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Coverage:  Broadcasting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Targeting:  Narrowcasting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Support:  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Multii-channel visibility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Local directives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What makes someone involved: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Expense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Infrequent purchase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3. Complicated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4. Complicated product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5. Negative consequences of bad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6. Importance of product to daily life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7. Connectiion to self-image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>
            <a:extLst>
              <a:ext uri="{FF2B5EF4-FFF2-40B4-BE49-F238E27FC236}">
                <a16:creationId xmlns:a16="http://schemas.microsoft.com/office/drawing/2014/main" id="{31ABB694-DA77-E741-A75D-63EB72DEA3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6" name="Rectangle 3">
            <a:extLst>
              <a:ext uri="{FF2B5EF4-FFF2-40B4-BE49-F238E27FC236}">
                <a16:creationId xmlns:a16="http://schemas.microsoft.com/office/drawing/2014/main" id="{CDFCAEAB-9C76-8249-BC2C-17190EA718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Coverage:  Broadcasting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Targeting:  Narrowcasting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Support:  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Multii-channel visibility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Local directives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What makes someone involved: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Expense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Infrequent purchase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3. Complicated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4. Complicated product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5. Negative consequences of bad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6. Importance of product to daily life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7. Connectiion to self-image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>
            <a:extLst>
              <a:ext uri="{FF2B5EF4-FFF2-40B4-BE49-F238E27FC236}">
                <a16:creationId xmlns:a16="http://schemas.microsoft.com/office/drawing/2014/main" id="{C059C9C5-0F07-A94B-AD19-F6DF3408DA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4" name="Rectangle 3">
            <a:extLst>
              <a:ext uri="{FF2B5EF4-FFF2-40B4-BE49-F238E27FC236}">
                <a16:creationId xmlns:a16="http://schemas.microsoft.com/office/drawing/2014/main" id="{3E007F73-95E9-1340-9EF8-DA1DFC2EC4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Coverage:  Broadcasting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Targeting:  Narrowcasting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Support:  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Multii-channel visibility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Local directives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What makes someone involved: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Expense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Infrequent purchase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3. Complicated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4. Complicated product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5. Negative consequences of bad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6. Importance of product to daily life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7. Connectiion to self-image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>
            <a:extLst>
              <a:ext uri="{FF2B5EF4-FFF2-40B4-BE49-F238E27FC236}">
                <a16:creationId xmlns:a16="http://schemas.microsoft.com/office/drawing/2014/main" id="{B6AC052A-C8E5-EB4C-A4A4-E77DD21718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2" name="Rectangle 3">
            <a:extLst>
              <a:ext uri="{FF2B5EF4-FFF2-40B4-BE49-F238E27FC236}">
                <a16:creationId xmlns:a16="http://schemas.microsoft.com/office/drawing/2014/main" id="{AEB27F4E-358D-CE4E-9A27-07E722C57F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Coverage:  Broadcasting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Targeting:  Narrowcasting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Support:  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Multii-channel visibility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Local directives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What makes someone involved: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Expense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Infrequent purchase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3. Complicated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4. Complicated product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5. Negative consequences of bad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6. Importance of product to daily life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7. Connectiion to self-image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>
            <a:extLst>
              <a:ext uri="{FF2B5EF4-FFF2-40B4-BE49-F238E27FC236}">
                <a16:creationId xmlns:a16="http://schemas.microsoft.com/office/drawing/2014/main" id="{10AF3423-5913-3A4E-A3C3-187BCDCB93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0" name="Rectangle 3">
            <a:extLst>
              <a:ext uri="{FF2B5EF4-FFF2-40B4-BE49-F238E27FC236}">
                <a16:creationId xmlns:a16="http://schemas.microsoft.com/office/drawing/2014/main" id="{05D6A0B4-C185-854B-900E-46D5B69925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Coverage:  Broadcasting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Targeting:  Narrowcasting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Support:  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Multii-channel visibility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Local directives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What makes someone involved: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Expense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Infrequent purchase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3. Complicated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4. Complicated product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5. Negative consequences of bad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6. Importance of product to daily life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7. Connectiion to self-image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>
            <a:extLst>
              <a:ext uri="{FF2B5EF4-FFF2-40B4-BE49-F238E27FC236}">
                <a16:creationId xmlns:a16="http://schemas.microsoft.com/office/drawing/2014/main" id="{186D9487-2181-2948-AF56-7ACC09E240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8" name="Rectangle 3">
            <a:extLst>
              <a:ext uri="{FF2B5EF4-FFF2-40B4-BE49-F238E27FC236}">
                <a16:creationId xmlns:a16="http://schemas.microsoft.com/office/drawing/2014/main" id="{CEA9ED09-4F19-5D4D-8868-20B60F57E7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Coverage:  Broadcasting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Targeting:  Narrowcasting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Support:  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Multii-channel visibility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Local directives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What makes someone involved: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Expense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Infrequent purchase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3. Complicated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4. Complicated product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5. Negative consequences of bad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6. Importance of product to daily life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7. Connectiion to self-image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E7136833-5B69-CE4C-8ABF-8A1FD8CC75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9200" cy="41163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603BB7D9-9887-8E4F-91F6-72B637F852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0563"/>
            <a:ext cx="4556125" cy="34178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3EDFC003-FA53-274D-B351-B87E7DE51C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6ABEA666-D950-AF4B-9508-D22A8D439A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2075" tIns="46038" rIns="92075" bIns="46038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1026">
            <a:extLst>
              <a:ext uri="{FF2B5EF4-FFF2-40B4-BE49-F238E27FC236}">
                <a16:creationId xmlns:a16="http://schemas.microsoft.com/office/drawing/2014/main" id="{B72437D2-70C9-984B-87CB-922558975C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39619" name="Rectangle 1027">
            <a:extLst>
              <a:ext uri="{FF2B5EF4-FFF2-40B4-BE49-F238E27FC236}">
                <a16:creationId xmlns:a16="http://schemas.microsoft.com/office/drawing/2014/main" id="{CEFBD88F-2634-1047-8B2A-2536A27402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2075" tIns="46038" rIns="92075" bIns="46038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>
            <a:extLst>
              <a:ext uri="{FF2B5EF4-FFF2-40B4-BE49-F238E27FC236}">
                <a16:creationId xmlns:a16="http://schemas.microsoft.com/office/drawing/2014/main" id="{9F5A5E8A-289E-384D-9022-EBBA08B54A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63843" name="Rectangle 3">
            <a:extLst>
              <a:ext uri="{FF2B5EF4-FFF2-40B4-BE49-F238E27FC236}">
                <a16:creationId xmlns:a16="http://schemas.microsoft.com/office/drawing/2014/main" id="{7F759514-BE27-B340-BAA7-16B5B83E36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2075" tIns="46038" rIns="92075" bIns="46038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>
            <a:extLst>
              <a:ext uri="{FF2B5EF4-FFF2-40B4-BE49-F238E27FC236}">
                <a16:creationId xmlns:a16="http://schemas.microsoft.com/office/drawing/2014/main" id="{A7AB8374-3201-754A-815F-00ABB0122B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69987" name="Rectangle 3">
            <a:extLst>
              <a:ext uri="{FF2B5EF4-FFF2-40B4-BE49-F238E27FC236}">
                <a16:creationId xmlns:a16="http://schemas.microsoft.com/office/drawing/2014/main" id="{79F6419F-B170-924B-BFDF-37BFDEA11F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2075" tIns="46038" rIns="92075" bIns="46038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1026">
            <a:extLst>
              <a:ext uri="{FF2B5EF4-FFF2-40B4-BE49-F238E27FC236}">
                <a16:creationId xmlns:a16="http://schemas.microsoft.com/office/drawing/2014/main" id="{B59D773A-2D63-7E49-81BE-3D12BB3021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4083" name="Rectangle 1027">
            <a:extLst>
              <a:ext uri="{FF2B5EF4-FFF2-40B4-BE49-F238E27FC236}">
                <a16:creationId xmlns:a16="http://schemas.microsoft.com/office/drawing/2014/main" id="{72CAF025-2A60-C64A-A64A-1DF78A4485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>
              <a:defRPr/>
            </a:pPr>
            <a:r>
              <a:rPr lang="en-US">
                <a:cs typeface="+mn-cs"/>
              </a:rPr>
              <a:t>Mass coverage within a given market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1026">
            <a:extLst>
              <a:ext uri="{FF2B5EF4-FFF2-40B4-BE49-F238E27FC236}">
                <a16:creationId xmlns:a16="http://schemas.microsoft.com/office/drawing/2014/main" id="{702C1208-6D77-C14B-A997-C0C1AF1054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8659" name="Rectangle 1027">
            <a:extLst>
              <a:ext uri="{FF2B5EF4-FFF2-40B4-BE49-F238E27FC236}">
                <a16:creationId xmlns:a16="http://schemas.microsoft.com/office/drawing/2014/main" id="{BD318229-2CC2-DF49-8994-FEE82EF811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2075" tIns="46038" rIns="92075" bIns="46038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1026">
            <a:extLst>
              <a:ext uri="{FF2B5EF4-FFF2-40B4-BE49-F238E27FC236}">
                <a16:creationId xmlns:a16="http://schemas.microsoft.com/office/drawing/2014/main" id="{6C40567E-198B-BE41-A390-08E3878860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2755" name="Rectangle 1027">
            <a:extLst>
              <a:ext uri="{FF2B5EF4-FFF2-40B4-BE49-F238E27FC236}">
                <a16:creationId xmlns:a16="http://schemas.microsoft.com/office/drawing/2014/main" id="{47A1DECE-9B24-554C-B687-3B446AD8AC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>
              <a:defRPr/>
            </a:pPr>
            <a:r>
              <a:rPr lang="en-US">
                <a:cs typeface="+mn-cs"/>
              </a:rPr>
              <a:t>Zip editions target:</a:t>
            </a:r>
          </a:p>
          <a:p>
            <a:pPr>
              <a:defRPr/>
            </a:pPr>
            <a:r>
              <a:rPr lang="en-US">
                <a:cs typeface="+mn-cs"/>
              </a:rPr>
              <a:t>   1. Particular zip codes</a:t>
            </a:r>
          </a:p>
          <a:p>
            <a:pPr>
              <a:defRPr/>
            </a:pPr>
            <a:r>
              <a:rPr lang="en-US">
                <a:cs typeface="+mn-cs"/>
              </a:rPr>
              <a:t>   2. Particular types of zip codes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8544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0352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5C7A773C-C60A-094C-A4A5-C27E5371C4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FF7F8D6E-AB4D-E34A-854F-FFCD53876F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Coverage:  Broadcasting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Targeting:  Narrowcasting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Support:  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Multii-channel visibility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Local directives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What makes someone involved: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Expense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Infrequent purchase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3. Complicated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4. Complicated product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5. Negative consequences of bad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6. Importance of product to daily life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7. Connectiion to self-image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2E17DB-7830-D6A6-B2A7-B552C72944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EA5487D1-1C4E-17EA-BF5D-D0B70CFD3C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F2AFAAB7-02FE-A9C4-F601-E14A8686CF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Coverage:  Broadcasting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Targeting:  Narrowcasting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Support:  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Multii-channel visibility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Local directives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What makes someone involved: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Expense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Infrequent purchase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3. Complicated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4. Complicated product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5. Negative consequences of bad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6. Importance of product to daily life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7. Connectiion to self-image</a:t>
            </a:r>
          </a:p>
        </p:txBody>
      </p:sp>
    </p:spTree>
    <p:extLst>
      <p:ext uri="{BB962C8B-B14F-4D97-AF65-F5344CB8AC3E}">
        <p14:creationId xmlns:p14="http://schemas.microsoft.com/office/powerpoint/2010/main" val="17013313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11D2AFFA-FD95-AA47-B86D-104365ED51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B6C8891A-7CAF-C242-AC27-AE425B1CAA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Coverage:  Broadcasting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Targeting:  Narrowcasting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Support:  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Multii-channel visibility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Local directives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What makes someone involved: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Expense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Infrequent purchase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3. Complicated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4. Complicated product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5. Negative consequences of bad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6. Importance of product to daily life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7. Connectiion to self-image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42227EFD-6DD2-D442-8FB4-1CD126F26F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8292AD06-8C2E-FF49-A7EF-BB4D22A571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Coverage:  Broadcasting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Targeting:  Narrowcasting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Support:  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Multii-channel visibility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Local directives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What makes someone involved: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Expense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Infrequent purchase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3. Complicated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4. Complicated product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5. Negative consequences of bad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6. Importance of product to daily life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7. Connectiion to self-image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B1881EDC-8438-D843-8CD8-0708563F0E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8" name="Rectangle 3">
            <a:extLst>
              <a:ext uri="{FF2B5EF4-FFF2-40B4-BE49-F238E27FC236}">
                <a16:creationId xmlns:a16="http://schemas.microsoft.com/office/drawing/2014/main" id="{18D3EB26-FA6E-3849-A833-F9E93CDAFB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Coverage:  Broadcasting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Targeting:  Narrowcasting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Support:  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Multii-channel visibility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Local directives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What makes someone involved: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1. Expense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2. Infrequent purchase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3. Complicated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4. Complicated product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5. Negative consequences of bad decision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6. Importance of product to daily life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7. Connectiion to self-image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>
            <a:extLst>
              <a:ext uri="{FF2B5EF4-FFF2-40B4-BE49-F238E27FC236}">
                <a16:creationId xmlns:a16="http://schemas.microsoft.com/office/drawing/2014/main" id="{591CAB8B-06DA-0745-BC85-8670D22F3196}"/>
              </a:ext>
            </a:extLst>
          </p:cNvPr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BF08D157-CD59-EF49-B004-D7F31A2496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0">
            <a:extLst>
              <a:ext uri="{FF2B5EF4-FFF2-40B4-BE49-F238E27FC236}">
                <a16:creationId xmlns:a16="http://schemas.microsoft.com/office/drawing/2014/main" id="{F9486145-F1A1-EC4E-BF8A-98F3A49532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/>
          <a:lstStyle>
            <a:lvl1pPr>
              <a:defRPr/>
            </a:lvl1pPr>
          </a:lstStyle>
          <a:p>
            <a:fld id="{64617456-C66A-3746-8B63-4B748869C26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11">
            <a:extLst>
              <a:ext uri="{FF2B5EF4-FFF2-40B4-BE49-F238E27FC236}">
                <a16:creationId xmlns:a16="http://schemas.microsoft.com/office/drawing/2014/main" id="{DB5A5064-E848-7B45-BECC-99CF7DFB309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114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ABD17D06-D8CF-AD4A-A9E7-F451DDEAF5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B5B75B5E-7940-5F4C-8EC8-53B9434CFC8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B7041869-5062-1F44-AB67-E326111E6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69D5E9-D2DC-E241-A22D-7FBCB40E18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4549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98C1B808-D7F6-7949-8203-2F74ED49CAF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0587CDDF-50D1-FA46-858C-CBF1AFB1F36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86585A14-1F4A-8C4D-BFCA-D8CDDD4CE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04AE3-C910-EC4B-BA27-356D141F64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9279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E7532-0C5A-AB24-D803-46C041F95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E956F2F3-0F3D-E403-CC61-6AC47896B355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64F44F-3AE2-0D37-0D86-B65CC2E488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F5F9B-2B88-2598-C3B8-D9EDA1A2C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EDB34F-1D25-ADA7-AFCA-6EF9DA2D6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6D40902-5208-F543-A3B4-D5DBAB1E11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1798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2F4FF48-9ACB-8E4B-9CEB-4D5FE3C91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" dist="12900" dir="5400000" algn="tl" rotWithShape="0">
              <a:srgbClr val="808080">
                <a:alpha val="75000"/>
              </a:srgbClr>
            </a:outerShdw>
          </a:effectLst>
          <a:extLst>
            <a:ext uri="{91240B29-F687-4F45-9708-019B960494DF}">
              <a14:hiddenLine xmlns:a14="http://schemas.microsoft.com/office/drawing/2010/main" w="381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FB44EE-B0F1-C44F-8920-6C8BAF1B0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83A9537-98C2-B14C-BF25-16093BA7A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5C71598-5B7D-F446-9EDC-E314C8B4A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B1E4A1-E472-6540-9A80-7DD9D018B8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041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BA35274-0A72-9647-8E09-13BC99562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" dist="12900" dir="5400000" algn="tl" rotWithShape="0">
              <a:srgbClr val="808080">
                <a:alpha val="75000"/>
              </a:srgbClr>
            </a:outerShdw>
          </a:effectLst>
          <a:extLst>
            <a:ext uri="{91240B29-F687-4F45-9708-019B960494DF}">
              <a14:hiddenLine xmlns:a14="http://schemas.microsoft.com/office/drawing/2010/main" w="381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062D5601-03BB-6748-A84D-D9D1364B96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B54B1747-9725-FD42-8293-18ED8021BA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/>
          <a:lstStyle>
            <a:lvl1pPr>
              <a:defRPr/>
            </a:lvl1pPr>
          </a:lstStyle>
          <a:p>
            <a:fld id="{21ECBF35-B027-BE48-94E5-80314330C02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D36C6904-0C51-D74A-ACDC-450D1CCBA93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2638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935CAE6-3B36-8C46-B04E-DD1B76211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" dist="12900" dir="5400000" algn="tl" rotWithShape="0">
              <a:srgbClr val="808080">
                <a:alpha val="75000"/>
              </a:srgbClr>
            </a:outerShdw>
          </a:effectLst>
          <a:extLst>
            <a:ext uri="{91240B29-F687-4F45-9708-019B960494DF}">
              <a14:hiddenLine xmlns:a14="http://schemas.microsoft.com/office/drawing/2010/main" w="381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55473256-1D70-5C4F-A5FC-052F76909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43245B3B-8CA3-FA47-880D-C2C448E71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417F9D81-464D-4A47-A7ED-1FEE091FA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</a:lstStyle>
          <a:p>
            <a:fld id="{80F45551-8B47-B24B-BE42-581A202BE0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698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1D882C-7333-C346-B17D-DD9A945C1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" dist="12900" dir="5400000" algn="tl" rotWithShape="0">
              <a:srgbClr val="808080">
                <a:alpha val="75000"/>
              </a:srgbClr>
            </a:outerShdw>
          </a:effectLst>
          <a:extLst>
            <a:ext uri="{91240B29-F687-4F45-9708-019B960494DF}">
              <a14:hiddenLine xmlns:a14="http://schemas.microsoft.com/office/drawing/2010/main" w="381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02EC013-6BEE-2A47-A98E-2BC73733C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" dist="12900" dir="5400000" algn="tl" rotWithShape="0">
              <a:srgbClr val="808080">
                <a:alpha val="75000"/>
              </a:srgbClr>
            </a:outerShdw>
          </a:effectLst>
          <a:extLst>
            <a:ext uri="{91240B29-F687-4F45-9708-019B960494DF}">
              <a14:hiddenLine xmlns:a14="http://schemas.microsoft.com/office/drawing/2010/main" w="381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50D2ABEA-3FDA-E243-A88F-D3FD0EAEB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2F538696-F6E5-CF4D-8154-98460F94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D7685562-FB12-FC46-A94C-285AA0F8B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</a:lstStyle>
          <a:p>
            <a:fld id="{AD56A09F-8BC3-4E48-83E2-DA1F6DB629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6080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CAF2F71-05A9-7545-8E6A-F15E3EDE7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" dist="12900" dir="5400000" algn="tl" rotWithShape="0">
              <a:srgbClr val="808080">
                <a:alpha val="75000"/>
              </a:srgbClr>
            </a:outerShdw>
          </a:effectLst>
          <a:extLst>
            <a:ext uri="{91240B29-F687-4F45-9708-019B960494DF}">
              <a14:hiddenLine xmlns:a14="http://schemas.microsoft.com/office/drawing/2010/main" w="381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DE2C608A-7E76-8A4E-895C-BE6B0F337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BCCAB1C-2175-8F4A-A52F-C58419716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2FB5B18-9681-794B-949A-9C4EC4821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25572-A54C-484F-B9BA-6283F30C38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0424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550834C0-C619-0F41-9780-6EE6E0F7E4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21BA7C12-B981-8D4A-8BB1-DB7B9F9B2971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C65020D2-316F-3348-B095-BFEADF7B0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0F71C-BCB0-824D-B436-7BC65FA8DD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5882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BDCB27E-F2DD-BC49-BBCD-2A4C8EEB3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" dist="12900" dir="5400000" algn="tl" rotWithShape="0">
              <a:srgbClr val="808080">
                <a:alpha val="75000"/>
              </a:srgbClr>
            </a:outerShdw>
          </a:effectLst>
          <a:extLst>
            <a:ext uri="{91240B29-F687-4F45-9708-019B960494DF}">
              <a14:hiddenLine xmlns:a14="http://schemas.microsoft.com/office/drawing/2010/main" w="381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8">
            <a:extLst>
              <a:ext uri="{FF2B5EF4-FFF2-40B4-BE49-F238E27FC236}">
                <a16:creationId xmlns:a16="http://schemas.microsoft.com/office/drawing/2014/main" id="{F9F4D1BE-5E4C-3D4F-9C04-3CB62673B3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6BB93423-45CE-5940-B6E8-C0134D2990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/>
          <a:lstStyle>
            <a:lvl1pPr>
              <a:defRPr/>
            </a:lvl1pPr>
          </a:lstStyle>
          <a:p>
            <a:fld id="{8DDB21D0-651B-9544-946B-6662DB231C7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00334047-691C-C54C-94C8-78006DF150B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0467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22B7BA4B-90DD-3A42-9C5E-3190298903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23C650F5-A916-5A48-B630-827096D2092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/>
          <a:lstStyle>
            <a:lvl1pPr>
              <a:defRPr/>
            </a:lvl1pPr>
          </a:lstStyle>
          <a:p>
            <a:fld id="{3B53C092-1F2D-D54D-A15C-9D2B3FCEFB1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B8406EEB-C8EA-9E44-9CC1-2FCDA320987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58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>
            <a:extLst>
              <a:ext uri="{FF2B5EF4-FFF2-40B4-BE49-F238E27FC236}">
                <a16:creationId xmlns:a16="http://schemas.microsoft.com/office/drawing/2014/main" id="{226EE8EB-08FB-0049-8F7D-CC32F782FB25}"/>
              </a:ext>
            </a:extLst>
          </p:cNvPr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0D6349-CBE2-1E45-98AE-7368BC069C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3BF31E7A-6317-A145-8BE5-3CDB46BFA0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1F08A9CF-0FF6-CF46-BBB8-0094FA7575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DFE0D4"/>
                </a:solidFill>
              </a:defRPr>
            </a:lvl1pPr>
          </a:lstStyle>
          <a:p>
            <a:fld id="{0B40C14F-84E4-D141-8CB3-60AD2905FFE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1514E813-C314-8642-A92D-4F857A1FA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12">
            <a:extLst>
              <a:ext uri="{FF2B5EF4-FFF2-40B4-BE49-F238E27FC236}">
                <a16:creationId xmlns:a16="http://schemas.microsoft.com/office/drawing/2014/main" id="{09B5E41C-6945-844C-83E4-53D7AACAB6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796" r:id="rId7"/>
    <p:sldLayoutId id="2147483805" r:id="rId8"/>
    <p:sldLayoutId id="2147483806" r:id="rId9"/>
    <p:sldLayoutId id="2147483797" r:id="rId10"/>
    <p:sldLayoutId id="2147483798" r:id="rId11"/>
    <p:sldLayoutId id="2147483807" r:id="rId12"/>
  </p:sldLayoutIdLst>
  <p:txStyles>
    <p:titleStyle>
      <a:lvl1pPr marL="53975" indent="-53975" algn="r" rtl="0" eaLnBrk="0" fontAlgn="base" hangingPunct="0">
        <a:spcBef>
          <a:spcPct val="0"/>
        </a:spcBef>
        <a:spcAft>
          <a:spcPct val="0"/>
        </a:spcAft>
        <a:defRPr sz="4600" kern="1200">
          <a:solidFill>
            <a:srgbClr val="E7EACB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ＭＳ Ｐゴシック" charset="0"/>
          <a:cs typeface="ＭＳ Ｐゴシック" charset="0"/>
        </a:defRPr>
      </a:lvl1pPr>
      <a:lvl2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Arial Black" charset="0"/>
          <a:ea typeface="ＭＳ Ｐゴシック" charset="0"/>
          <a:cs typeface="ＭＳ Ｐゴシック" charset="0"/>
        </a:defRPr>
      </a:lvl2pPr>
      <a:lvl3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Arial Black" charset="0"/>
          <a:ea typeface="ＭＳ Ｐゴシック" charset="0"/>
          <a:cs typeface="ＭＳ Ｐゴシック" charset="0"/>
        </a:defRPr>
      </a:lvl3pPr>
      <a:lvl4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Arial Black" charset="0"/>
          <a:ea typeface="ＭＳ Ｐゴシック" charset="0"/>
          <a:cs typeface="ＭＳ Ｐゴシック" charset="0"/>
        </a:defRPr>
      </a:lvl4pPr>
      <a:lvl5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Arial Black" charset="0"/>
          <a:ea typeface="ＭＳ Ｐゴシック" charset="0"/>
          <a:cs typeface="ＭＳ Ｐゴシック" charset="0"/>
        </a:defRPr>
      </a:lvl5pPr>
      <a:lvl6pPr marL="5111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Arial Black" charset="0"/>
          <a:ea typeface="ＭＳ Ｐゴシック" charset="0"/>
          <a:cs typeface="ＭＳ Ｐゴシック" charset="0"/>
        </a:defRPr>
      </a:lvl6pPr>
      <a:lvl7pPr marL="9683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Arial Black" charset="0"/>
          <a:ea typeface="ＭＳ Ｐゴシック" charset="0"/>
          <a:cs typeface="ＭＳ Ｐゴシック" charset="0"/>
        </a:defRPr>
      </a:lvl7pPr>
      <a:lvl8pPr marL="14255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Arial Black" charset="0"/>
          <a:ea typeface="ＭＳ Ｐゴシック" charset="0"/>
          <a:cs typeface="ＭＳ Ｐゴシック" charset="0"/>
        </a:defRPr>
      </a:lvl8pPr>
      <a:lvl9pPr marL="18827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Arial Black" charset="0"/>
          <a:ea typeface="ＭＳ Ｐゴシック" charset="0"/>
          <a:cs typeface="ＭＳ Ｐゴシック" charset="0"/>
        </a:defRPr>
      </a:lvl9pPr>
      <a:extLst/>
    </p:titleStyle>
    <p:bodyStyle>
      <a:lvl1pPr marL="292100" indent="-292100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2" charset="2"/>
        <a:buChar char="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639763" indent="-228600" algn="l" rtl="0" eaLnBrk="0" fontAlgn="base" hangingPunct="0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22325" indent="-190500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2" charset="2"/>
        <a:buChar char=""/>
        <a:defRPr sz="23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04888" indent="-182563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2" charset="2"/>
        <a:buChar char="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187450" indent="-182563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2" charset="2"/>
        <a:buChar char=""/>
        <a:defRPr sz="19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FA563E4D-E6F6-0D48-B4BE-EF55EE5E34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28800"/>
            <a:ext cx="8237538" cy="1477963"/>
          </a:xfrm>
        </p:spPr>
        <p:txBody>
          <a:bodyPr lIns="0" tIns="0" rIns="0" bIns="0" anchor="t"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sz="4800" b="1" dirty="0">
                <a:solidFill>
                  <a:srgbClr val="BF9FE1"/>
                </a:solidFill>
                <a:ea typeface="+mj-ea"/>
                <a:cs typeface="+mj-cs"/>
              </a:rPr>
              <a:t>Media Strategy </a:t>
            </a:r>
            <a:r>
              <a:rPr lang="en-US" sz="4800" b="1">
                <a:solidFill>
                  <a:srgbClr val="BF9FE1"/>
                </a:solidFill>
                <a:ea typeface="+mj-ea"/>
                <a:cs typeface="+mj-cs"/>
              </a:rPr>
              <a:t>and Planning + Print Media</a:t>
            </a:r>
            <a:endParaRPr lang="en-US" sz="4800" b="1" dirty="0">
              <a:solidFill>
                <a:srgbClr val="BF9FE1"/>
              </a:solidFill>
              <a:ea typeface="+mj-ea"/>
              <a:cs typeface="+mj-cs"/>
            </a:endParaRPr>
          </a:p>
        </p:txBody>
      </p:sp>
      <p:sp>
        <p:nvSpPr>
          <p:cNvPr id="14338" name="Freeform 3">
            <a:extLst>
              <a:ext uri="{FF2B5EF4-FFF2-40B4-BE49-F238E27FC236}">
                <a16:creationId xmlns:a16="http://schemas.microsoft.com/office/drawing/2014/main" id="{59A60BF1-2598-534E-BE6B-223C9AE8CFFB}"/>
              </a:ext>
            </a:extLst>
          </p:cNvPr>
          <p:cNvSpPr>
            <a:spLocks/>
          </p:cNvSpPr>
          <p:nvPr/>
        </p:nvSpPr>
        <p:spPr bwMode="auto">
          <a:xfrm>
            <a:off x="228600" y="3657600"/>
            <a:ext cx="8655050" cy="104775"/>
          </a:xfrm>
          <a:custGeom>
            <a:avLst/>
            <a:gdLst>
              <a:gd name="T0" fmla="*/ 0 w 5452"/>
              <a:gd name="T1" fmla="*/ 2147483647 h 66"/>
              <a:gd name="T2" fmla="*/ 2147483647 w 5452"/>
              <a:gd name="T3" fmla="*/ 2147483647 h 66"/>
              <a:gd name="T4" fmla="*/ 2147483647 w 5452"/>
              <a:gd name="T5" fmla="*/ 0 h 66"/>
              <a:gd name="T6" fmla="*/ 0 w 5452"/>
              <a:gd name="T7" fmla="*/ 0 h 66"/>
              <a:gd name="T8" fmla="*/ 0 w 5452"/>
              <a:gd name="T9" fmla="*/ 2147483647 h 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452"/>
              <a:gd name="T16" fmla="*/ 0 h 66"/>
              <a:gd name="T17" fmla="*/ 5452 w 5452"/>
              <a:gd name="T18" fmla="*/ 66 h 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452" h="66">
                <a:moveTo>
                  <a:pt x="0" y="65"/>
                </a:moveTo>
                <a:lnTo>
                  <a:pt x="5451" y="65"/>
                </a:lnTo>
                <a:lnTo>
                  <a:pt x="5451" y="0"/>
                </a:lnTo>
                <a:lnTo>
                  <a:pt x="0" y="0"/>
                </a:lnTo>
                <a:lnTo>
                  <a:pt x="0" y="65"/>
                </a:lnTo>
              </a:path>
            </a:pathLst>
          </a:custGeom>
          <a:gradFill rotWithShape="0">
            <a:gsLst>
              <a:gs pos="0">
                <a:srgbClr val="A060A0"/>
              </a:gs>
              <a:gs pos="50000">
                <a:srgbClr val="515056"/>
              </a:gs>
              <a:gs pos="100000">
                <a:srgbClr val="A060A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200" dirty="0">
                <a:latin typeface="Arial Black" charset="0"/>
              </a:rPr>
              <a:t>Focus Situation Analysis to Align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001000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400" dirty="0">
                <a:latin typeface="Arial" charset="0"/>
              </a:rPr>
              <a:t>As you finalize the campaign strategy, you should also revisit the situation analysis to focus on those aspects that the account strategy addresses</a:t>
            </a:r>
          </a:p>
          <a:p>
            <a:pPr marL="0" indent="0" eaLnBrk="1" hangingPunct="1">
              <a:buNone/>
            </a:pPr>
            <a:endParaRPr lang="en-US" sz="1200" dirty="0">
              <a:latin typeface="Arial" charset="0"/>
            </a:endParaRPr>
          </a:p>
          <a:p>
            <a:pPr lvl="1"/>
            <a:r>
              <a:rPr lang="en-US" sz="1800" dirty="0">
                <a:latin typeface="Arial" charset="0"/>
              </a:rPr>
              <a:t>Chekhov's gun – every element in a narrative must be necessary, and irrelevant elements should be removed - a gun shown in Act 1 must be fired by Act 3.  Attributed to Russian playwright, Anton Chekhov.</a:t>
            </a:r>
          </a:p>
          <a:p>
            <a:pPr marL="411480" lvl="1" indent="0">
              <a:buNone/>
            </a:pPr>
            <a:endParaRPr lang="en-US" sz="1800" dirty="0">
              <a:latin typeface="Arial" charset="0"/>
            </a:endParaRPr>
          </a:p>
          <a:p>
            <a:r>
              <a:rPr lang="en-US" sz="2400" dirty="0">
                <a:latin typeface="Arial" charset="0"/>
              </a:rPr>
              <a:t>Sections on public opinion, media coverage, media use of prospects, and category creative may be used to introduce those sections.  Other elements eliminated. </a:t>
            </a:r>
          </a:p>
        </p:txBody>
      </p:sp>
    </p:spTree>
    <p:extLst>
      <p:ext uri="{BB962C8B-B14F-4D97-AF65-F5344CB8AC3E}">
        <p14:creationId xmlns:p14="http://schemas.microsoft.com/office/powerpoint/2010/main" val="95180510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3CC16E79-38BF-3F4D-AE49-E7BDDA0ED0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762000"/>
            <a:ext cx="8382000" cy="769937"/>
          </a:xfrm>
        </p:spPr>
        <p:txBody>
          <a:bodyPr lIns="92075" tIns="46038" rIns="92075" bIns="46038">
            <a:no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All Linked to Media Planning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0E882B72-1B71-4143-B1B2-1AF57C2481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828800"/>
            <a:ext cx="7848600" cy="41148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Function of Media Planning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Media Planning Objectives/Strategies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Media Selection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Media Information Sources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Media Outlets and Options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47C77DA3-5B0B-AB54-A0EA-0B9EEDE2A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60E9E086-FA4B-2845-07E4-9EF4B6233A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762000"/>
            <a:ext cx="8382000" cy="769937"/>
          </a:xfrm>
        </p:spPr>
        <p:txBody>
          <a:bodyPr lIns="92075" tIns="46038" rIns="92075" bIns="46038">
            <a:no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All Linked to Media Planning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8D783277-4758-9647-A2FE-10E7EC7A85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828800"/>
            <a:ext cx="7848600" cy="41148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Function of Media Planning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Media Planning Objectives/Strategies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Media Selection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Media Information Sources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Media Outlets and Options</a:t>
            </a:r>
          </a:p>
        </p:txBody>
      </p:sp>
    </p:spTree>
    <p:extLst>
      <p:ext uri="{BB962C8B-B14F-4D97-AF65-F5344CB8AC3E}">
        <p14:creationId xmlns:p14="http://schemas.microsoft.com/office/powerpoint/2010/main" val="360102178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97A2353C-A407-3248-996F-1168F8C48C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 lIns="92075" tIns="46038" rIns="92075" bIns="46038"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Functions of Media Planning</a:t>
            </a: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D5647197-E863-CD49-B983-625730DF5F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2057400"/>
            <a:ext cx="7848600" cy="41148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Goal:  Delivering ad to target audience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The Big Decisions: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Which audience?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Where?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When?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How long?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Increasing complexity of media planning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975007A2-3F24-D045-AB85-C52DC24FB1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 lIns="92075" tIns="46038" rIns="92075" bIns="46038"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Aperture in Media Planning</a:t>
            </a:r>
          </a:p>
        </p:txBody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7907BF28-7C75-8F46-A859-F5F1E2A610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2362200"/>
            <a:ext cx="7848600" cy="41148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ideal moment for exposure to ad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Consumer in info-seeking mode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Consumer in purchase mode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Interest and attention are high</a:t>
            </a: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12ECFE7B-2A28-784F-9AD2-F24E6767E5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 lIns="92075" tIns="46038" rIns="92075" bIns="46038"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Media Planning Objectives</a:t>
            </a:r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67DD728F-32CD-3F4E-96AD-310662FD04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7848600" cy="41148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Reaching the target: vehicle selection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Geography: where to advertise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Timing: when to advertising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Duration: how long to advertise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B7085AA9-02A9-A242-AFAC-11AA2E646C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65138"/>
            <a:ext cx="7772400" cy="830262"/>
          </a:xfrm>
        </p:spPr>
        <p:txBody>
          <a:bodyPr lIns="92075" tIns="46038" rIns="92075" bIns="46038"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Reaching the Target</a:t>
            </a:r>
          </a:p>
        </p:txBody>
      </p:sp>
      <p:sp>
        <p:nvSpPr>
          <p:cNvPr id="30722" name="Rectangle 3">
            <a:extLst>
              <a:ext uri="{FF2B5EF4-FFF2-40B4-BE49-F238E27FC236}">
                <a16:creationId xmlns:a16="http://schemas.microsoft.com/office/drawing/2014/main" id="{165AC8EC-6DCB-1345-8815-BA566C4F4E4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7848600" cy="41148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Matching info on: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Target audience profile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Mass media audiences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Categories of information: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Audience demographics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Product user characteristics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F122BCC7-FA7D-CE46-84C9-5B42B486D7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769938"/>
          </a:xfrm>
        </p:spPr>
        <p:txBody>
          <a:bodyPr lIns="92075" tIns="46038" rIns="92075" bIns="46038"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Geography:  Where</a:t>
            </a:r>
          </a:p>
        </p:txBody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014215F8-C434-A941-BAE7-02F507044F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828800"/>
            <a:ext cx="8686800" cy="4114800"/>
          </a:xfrm>
        </p:spPr>
        <p:txBody>
          <a:bodyPr lIns="92075" tIns="46038" rIns="92075" bIns="46038">
            <a:normAutofit fontScale="925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>
                <a:ea typeface="+mn-ea"/>
                <a:cs typeface="+mn-cs"/>
              </a:rPr>
              <a:t>Geographic sales differences</a:t>
            </a:r>
          </a:p>
          <a:p>
            <a:pPr marL="640080" lvl="1" eaLnBrk="1" fontAlgn="auto" hangingPunct="1">
              <a:spcAft>
                <a:spcPts val="0"/>
              </a:spcAft>
              <a:defRPr/>
            </a:pPr>
            <a:r>
              <a:rPr lang="en-US" sz="2800" dirty="0"/>
              <a:t>Differential dollar allocations</a:t>
            </a:r>
          </a:p>
          <a:p>
            <a:pPr marL="822642" lvl="2" eaLnBrk="1" fontAlgn="auto" hangingPunct="1">
              <a:spcAft>
                <a:spcPts val="0"/>
              </a:spcAft>
              <a:defRPr/>
            </a:pPr>
            <a:r>
              <a:rPr lang="en-US" sz="2400" dirty="0"/>
              <a:t>Brand sales by region – BDI: Brand Development Index</a:t>
            </a:r>
          </a:p>
          <a:p>
            <a:pPr marL="822642" lvl="2" eaLnBrk="1" fontAlgn="auto" hangingPunct="1">
              <a:spcAft>
                <a:spcPts val="0"/>
              </a:spcAft>
              <a:defRPr/>
            </a:pPr>
            <a:r>
              <a:rPr lang="en-US" sz="2400" dirty="0"/>
              <a:t>Category sales by region – CDI: Category Development Index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>
                <a:ea typeface="+mn-ea"/>
                <a:cs typeface="+mn-cs"/>
              </a:rPr>
              <a:t>Regional distribution patterns</a:t>
            </a:r>
          </a:p>
          <a:p>
            <a:pPr marL="640080" lvl="1" eaLnBrk="1" fontAlgn="auto" hangingPunct="1">
              <a:spcAft>
                <a:spcPts val="0"/>
              </a:spcAft>
              <a:defRPr/>
            </a:pPr>
            <a:r>
              <a:rPr lang="en-US" dirty="0"/>
              <a:t>Focus ad expenditures on where the product is available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>
                <a:ea typeface="+mn-ea"/>
                <a:cs typeface="+mn-cs"/>
              </a:rPr>
              <a:t>Core markets or hubs</a:t>
            </a:r>
          </a:p>
          <a:p>
            <a:pPr marL="640080" lvl="1" eaLnBrk="1" fontAlgn="auto" hangingPunct="1">
              <a:spcAft>
                <a:spcPts val="0"/>
              </a:spcAft>
              <a:defRPr/>
            </a:pPr>
            <a:r>
              <a:rPr lang="en-US" sz="2800" dirty="0"/>
              <a:t>Spot market emphasis on core locations</a:t>
            </a:r>
          </a:p>
          <a:p>
            <a:pPr marL="640080" lvl="1" eaLnBrk="1" fontAlgn="auto" hangingPunct="1">
              <a:spcAft>
                <a:spcPts val="0"/>
              </a:spcAft>
              <a:defRPr/>
            </a:pPr>
            <a:r>
              <a:rPr lang="en-US" sz="2800" dirty="0"/>
              <a:t>Ex. Airlines targeting hub locations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1026">
            <a:extLst>
              <a:ext uri="{FF2B5EF4-FFF2-40B4-BE49-F238E27FC236}">
                <a16:creationId xmlns:a16="http://schemas.microsoft.com/office/drawing/2014/main" id="{DA1910EB-F5EC-3893-FD7E-9A20569847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>
                <a:solidFill>
                  <a:schemeClr val="tx2"/>
                </a:solidFill>
                <a:latin typeface="Arial Black" panose="020B0604020202020204" pitchFamily="34" charset="0"/>
              </a:rPr>
              <a:t>Market Share Index</a:t>
            </a:r>
          </a:p>
        </p:txBody>
      </p:sp>
      <p:sp>
        <p:nvSpPr>
          <p:cNvPr id="115715" name="Rectangle 1027">
            <a:extLst>
              <a:ext uri="{FF2B5EF4-FFF2-40B4-BE49-F238E27FC236}">
                <a16:creationId xmlns:a16="http://schemas.microsoft.com/office/drawing/2014/main" id="{BCD745A1-0C69-C073-F867-2D6DC88E14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altLang="en-US" sz="2400" dirty="0">
              <a:solidFill>
                <a:schemeClr val="tx2"/>
              </a:solidFill>
              <a:latin typeface="Arial Black" panose="020B0604020202020204" pitchFamily="34" charset="0"/>
            </a:endParaRPr>
          </a:p>
          <a:p>
            <a:pPr>
              <a:buFontTx/>
              <a:buNone/>
            </a:pPr>
            <a:r>
              <a:rPr lang="en-US" altLang="en-US" sz="2400" dirty="0">
                <a:solidFill>
                  <a:schemeClr val="tx2"/>
                </a:solidFill>
                <a:latin typeface="Arial Black" panose="020B0604020202020204" pitchFamily="34" charset="0"/>
              </a:rPr>
              <a:t>		                BDI</a:t>
            </a:r>
          </a:p>
          <a:p>
            <a:pPr>
              <a:buFontTx/>
              <a:buNone/>
            </a:pPr>
            <a:r>
              <a:rPr lang="en-US" altLang="en-US" sz="2400" dirty="0">
                <a:solidFill>
                  <a:schemeClr val="tx2"/>
                </a:solidFill>
                <a:latin typeface="Arial Black" panose="020B0604020202020204" pitchFamily="34" charset="0"/>
              </a:rPr>
              <a:t>            MSI = -------------</a:t>
            </a:r>
          </a:p>
          <a:p>
            <a:pPr>
              <a:buFontTx/>
              <a:buNone/>
            </a:pPr>
            <a:r>
              <a:rPr lang="en-US" altLang="en-US" sz="2400" dirty="0">
                <a:solidFill>
                  <a:schemeClr val="tx2"/>
                </a:solidFill>
                <a:latin typeface="Arial Black" panose="020B0604020202020204" pitchFamily="34" charset="0"/>
              </a:rPr>
              <a:t>		                CDI</a:t>
            </a:r>
          </a:p>
          <a:p>
            <a:pPr>
              <a:buFontTx/>
              <a:buNone/>
            </a:pPr>
            <a:endParaRPr lang="en-US" altLang="en-US" sz="2400" dirty="0">
              <a:solidFill>
                <a:schemeClr val="tx2"/>
              </a:solidFill>
              <a:latin typeface="Arial Black" panose="020B0604020202020204" pitchFamily="34" charset="0"/>
            </a:endParaRPr>
          </a:p>
          <a:p>
            <a:pPr>
              <a:buFontTx/>
              <a:buNone/>
            </a:pPr>
            <a:r>
              <a:rPr lang="en-US" altLang="en-US" sz="2400" dirty="0">
                <a:solidFill>
                  <a:schemeClr val="tx2"/>
                </a:solidFill>
                <a:latin typeface="Arial Black" panose="020B0604020202020204" pitchFamily="34" charset="0"/>
              </a:rPr>
              <a:t>Relative performance - “how does the brand perform relative to the category?”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1026">
            <a:extLst>
              <a:ext uri="{FF2B5EF4-FFF2-40B4-BE49-F238E27FC236}">
                <a16:creationId xmlns:a16="http://schemas.microsoft.com/office/drawing/2014/main" id="{91495C79-5E8A-4474-2476-8A72B6167C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>
                <a:solidFill>
                  <a:schemeClr val="tx2"/>
                </a:solidFill>
                <a:latin typeface="Arial Black" panose="020B0604020202020204" pitchFamily="34" charset="0"/>
              </a:rPr>
              <a:t>The Decision Grid</a:t>
            </a:r>
            <a:endParaRPr lang="en-US" altLang="en-US" dirty="0">
              <a:solidFill>
                <a:schemeClr val="tx2"/>
              </a:solidFill>
            </a:endParaRPr>
          </a:p>
        </p:txBody>
      </p:sp>
      <p:graphicFrame>
        <p:nvGraphicFramePr>
          <p:cNvPr id="114711" name="Group 1047">
            <a:extLst>
              <a:ext uri="{FF2B5EF4-FFF2-40B4-BE49-F238E27FC236}">
                <a16:creationId xmlns:a16="http://schemas.microsoft.com/office/drawing/2014/main" id="{F432678D-6377-70CE-5723-8EBAAD62419C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54466216"/>
              </p:ext>
            </p:extLst>
          </p:nvPr>
        </p:nvGraphicFramePr>
        <p:xfrm>
          <a:off x="685800" y="1981200"/>
          <a:ext cx="7772400" cy="4114800"/>
        </p:xfrm>
        <a:graphic>
          <a:graphicData uri="http://schemas.openxmlformats.org/drawingml/2006/table">
            <a:tbl>
              <a:tblPr/>
              <a:tblGrid>
                <a:gridCol w="2590800">
                  <a:extLst>
                    <a:ext uri="{9D8B030D-6E8A-4147-A177-3AD203B41FA5}">
                      <a16:colId xmlns:a16="http://schemas.microsoft.com/office/drawing/2014/main" val="3993466472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623937292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262471281"/>
                    </a:ext>
                  </a:extLst>
                </a:gridCol>
              </a:tblGrid>
              <a:tr h="1371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Black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Black" panose="020B0604020202020204" pitchFamily="34" charset="0"/>
                        </a:rPr>
                        <a:t>High BDI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Black" panose="020B0604020202020204" pitchFamily="34" charset="0"/>
                        </a:rPr>
                        <a:t>Low BDI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781973"/>
                  </a:ext>
                </a:extLst>
              </a:tr>
              <a:tr h="1371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Black" panose="020B0604020202020204" pitchFamily="34" charset="0"/>
                        </a:rPr>
                        <a:t>High CDI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Black" panose="020B0604020202020204" pitchFamily="34" charset="0"/>
                        </a:rPr>
                        <a:t>High share of market; good market potential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Black" panose="020B0604020202020204" pitchFamily="34" charset="0"/>
                        </a:rPr>
                        <a:t>“A keeper!!!”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Black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Black" panose="020B0604020202020204" pitchFamily="34" charset="0"/>
                        </a:rPr>
                        <a:t>Low share of market; good market potential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Black" panose="020B0604020202020204" pitchFamily="34" charset="0"/>
                        </a:rPr>
                        <a:t>“What is wrong?”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Black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4531363"/>
                  </a:ext>
                </a:extLst>
              </a:tr>
              <a:tr h="1371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Black" panose="020B0604020202020204" pitchFamily="34" charset="0"/>
                        </a:rPr>
                        <a:t>Low CDI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Black" panose="020B0604020202020204" pitchFamily="34" charset="0"/>
                        </a:rPr>
                        <a:t>High share of market; poor market potential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Black" panose="020B0604020202020204" pitchFamily="34" charset="0"/>
                        </a:rPr>
                        <a:t>“Can we sustain?”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Black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Black" panose="020B0604020202020204" pitchFamily="34" charset="0"/>
                        </a:rPr>
                        <a:t>Low share of market; poor market potential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Black" panose="020B0604020202020204" pitchFamily="34" charset="0"/>
                        </a:rPr>
                        <a:t>“Bail”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Black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23628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39C1EB33-5834-504B-9537-408F76B89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768350"/>
          </a:xfrm>
        </p:spPr>
        <p:txBody>
          <a:bodyPr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Campaign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5C114-3DEE-4D42-9A93-0298FABF3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46238"/>
            <a:ext cx="8382000" cy="4906962"/>
          </a:xfrm>
        </p:spPr>
        <p:txBody>
          <a:bodyPr>
            <a:normAutofit/>
          </a:bodyPr>
          <a:lstStyle/>
          <a:p>
            <a:pPr marL="0" indent="0" eaLnBrk="1" hangingPunct="1">
              <a:spcAft>
                <a:spcPts val="1800"/>
              </a:spcAft>
              <a:buFontTx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Objectives – What are your goals?</a:t>
            </a:r>
          </a:p>
          <a:p>
            <a:pPr marL="0" indent="0" eaLnBrk="1" hangingPunct="1">
              <a:spcAft>
                <a:spcPts val="1800"/>
              </a:spcAft>
              <a:buFontTx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Targeting – Who are your best prospects?</a:t>
            </a:r>
          </a:p>
          <a:p>
            <a:pPr marL="0" indent="0" eaLnBrk="1" hangingPunct="1">
              <a:spcAft>
                <a:spcPts val="1800"/>
              </a:spcAft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Timing – When to market the product/service?</a:t>
            </a:r>
          </a:p>
          <a:p>
            <a:pPr marL="0" indent="0" eaLnBrk="1" hangingPunct="1">
              <a:spcAft>
                <a:spcPts val="1800"/>
              </a:spcAft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Geography – Where to concentrate your efforts?</a:t>
            </a:r>
          </a:p>
          <a:p>
            <a:pPr marL="0" indent="0" eaLnBrk="1" hangingPunct="1">
              <a:spcAft>
                <a:spcPts val="1800"/>
              </a:spcAft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Positioning – What’s your place relative to competition?</a:t>
            </a:r>
          </a:p>
          <a:p>
            <a:pPr marL="0" indent="0" eaLnBrk="1" hangingPunct="1">
              <a:spcAft>
                <a:spcPts val="1800"/>
              </a:spcAft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Brand personality – Human characteristics of your brand?</a:t>
            </a:r>
          </a:p>
          <a:p>
            <a:pPr marL="0" indent="0" eaLnBrk="1" hangingPunct="1">
              <a:spcAft>
                <a:spcPts val="1800"/>
              </a:spcAft>
              <a:buFontTx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Competitive Advantage – What differentiate your brand?</a:t>
            </a:r>
          </a:p>
          <a:p>
            <a:pPr marL="0" indent="0" eaLnBrk="1" hangingPunct="1">
              <a:buFontTx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	Then do the Creative Brief</a:t>
            </a:r>
          </a:p>
          <a:p>
            <a:pPr marL="0" indent="0"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8C18C8C1-4067-2740-B9E7-CE8BCB231D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 lIns="92075" tIns="46038" rIns="92075" bIns="46038"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Timing: When</a:t>
            </a:r>
          </a:p>
        </p:txBody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E062A181-65D3-794B-B655-75CCD5DA0B3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2133600"/>
            <a:ext cx="7848600" cy="41148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Seasonal timing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Holiday timing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Days-of-the-week timing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Hours-of-the-day timing</a:t>
            </a:r>
          </a:p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When is as important as Where</a:t>
            </a: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6A766519-73C3-884E-9A5B-B360B3536A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 lIns="92075" tIns="46038" rIns="92075" bIns="46038"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Duration:  How Long</a:t>
            </a:r>
          </a:p>
        </p:txBody>
      </p:sp>
      <p:sp>
        <p:nvSpPr>
          <p:cNvPr id="36866" name="Rectangle 3">
            <a:extLst>
              <a:ext uri="{FF2B5EF4-FFF2-40B4-BE49-F238E27FC236}">
                <a16:creationId xmlns:a16="http://schemas.microsoft.com/office/drawing/2014/main" id="{6BB477E6-5EAF-4841-BDD0-8C205F2C1E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2286000"/>
            <a:ext cx="7848600" cy="41148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Size of the advertising budget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May need to select times to focus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Consumer-use cycles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When are sales highest, when is purchase?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Competitors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 advertising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Share of voice / Share of dollars</a:t>
            </a: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3417D9AF-5D08-774B-9B2A-E6377ADA2F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 lIns="92075" tIns="46038" rIns="92075" bIns="46038"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Timing/Duration Strategies</a:t>
            </a:r>
          </a:p>
        </p:txBody>
      </p:sp>
      <p:sp>
        <p:nvSpPr>
          <p:cNvPr id="38914" name="Rectangle 3">
            <a:extLst>
              <a:ext uri="{FF2B5EF4-FFF2-40B4-BE49-F238E27FC236}">
                <a16:creationId xmlns:a16="http://schemas.microsoft.com/office/drawing/2014/main" id="{E62223F8-52D6-434F-AEBB-55ADF39FA26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2057400"/>
            <a:ext cx="7848600" cy="41148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Continuity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Flighting w/ hiatus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Pulsing</a:t>
            </a:r>
          </a:p>
        </p:txBody>
      </p:sp>
      <p:pic>
        <p:nvPicPr>
          <p:cNvPr id="3" name="Picture 2" descr="A diagram of a calendar&#10;&#10;Description automatically generated with medium confidence">
            <a:extLst>
              <a:ext uri="{FF2B5EF4-FFF2-40B4-BE49-F238E27FC236}">
                <a16:creationId xmlns:a16="http://schemas.microsoft.com/office/drawing/2014/main" id="{594E7DEE-0FE4-E88B-B38E-B87394A801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0" y="3276600"/>
            <a:ext cx="5556250" cy="3200400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>
            <a:extLst>
              <a:ext uri="{FF2B5EF4-FFF2-40B4-BE49-F238E27FC236}">
                <a16:creationId xmlns:a16="http://schemas.microsoft.com/office/drawing/2014/main" id="{7C51A591-1336-B143-A418-E9883AFE39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 lIns="92075" tIns="46038" rIns="92075" bIns="46038"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The Media Environment</a:t>
            </a:r>
          </a:p>
        </p:txBody>
      </p:sp>
      <p:sp>
        <p:nvSpPr>
          <p:cNvPr id="40962" name="Rectangle 3">
            <a:extLst>
              <a:ext uri="{FF2B5EF4-FFF2-40B4-BE49-F238E27FC236}">
                <a16:creationId xmlns:a16="http://schemas.microsoft.com/office/drawing/2014/main" id="{E1F16837-DFF7-074D-946F-FA3D5664B8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2057400"/>
            <a:ext cx="7848600" cy="41148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Content context: 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compatibility with product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Media clutter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Share of voice in a given medium</a:t>
            </a:r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>
            <a:extLst>
              <a:ext uri="{FF2B5EF4-FFF2-40B4-BE49-F238E27FC236}">
                <a16:creationId xmlns:a16="http://schemas.microsoft.com/office/drawing/2014/main" id="{C80D7F62-795A-2543-BF94-D8C2708FD1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 lIns="92075" tIns="46038" rIns="92075" bIns="46038"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Staging the Media Plan</a:t>
            </a:r>
          </a:p>
        </p:txBody>
      </p:sp>
      <p:sp>
        <p:nvSpPr>
          <p:cNvPr id="43010" name="Rectangle 3">
            <a:extLst>
              <a:ext uri="{FF2B5EF4-FFF2-40B4-BE49-F238E27FC236}">
                <a16:creationId xmlns:a16="http://schemas.microsoft.com/office/drawing/2014/main" id="{1451E700-769C-5046-993A-B24252E7672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2057400"/>
            <a:ext cx="7848600" cy="4114800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Starting point is grounded in planning: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Situation Analysis and Account Strategy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Media objectives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What are the media goals?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Strategy:  Media selection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Finding the most appropriate media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Flow Chart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Scheduling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Month-by-month budget allocation</a:t>
            </a:r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>
            <a:extLst>
              <a:ext uri="{FF2B5EF4-FFF2-40B4-BE49-F238E27FC236}">
                <a16:creationId xmlns:a16="http://schemas.microsoft.com/office/drawing/2014/main" id="{42798DE9-422E-8649-9B78-B9EC2A08D9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 lIns="92075" tIns="46038" rIns="92075" bIns="46038"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Marketing Sources</a:t>
            </a:r>
          </a:p>
        </p:txBody>
      </p:sp>
      <p:sp>
        <p:nvSpPr>
          <p:cNvPr id="45058" name="Rectangle 3">
            <a:extLst>
              <a:ext uri="{FF2B5EF4-FFF2-40B4-BE49-F238E27FC236}">
                <a16:creationId xmlns:a16="http://schemas.microsoft.com/office/drawing/2014/main" id="{F8173A3D-92C6-C649-A904-6BC44A48E15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2209800"/>
            <a:ext cx="7848600" cy="41148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Important factors: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Area sales patterns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Month-by-month sales/demand patterns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Distribution patterns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Competitors’ </a:t>
            </a:r>
            <a:r>
              <a:rPr lang="en-US" altLang="ja-JP" dirty="0">
                <a:ea typeface="ＭＳ Ｐゴシック" panose="020B0600070205080204" pitchFamily="34" charset="-128"/>
              </a:rPr>
              <a:t>advertising patterns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E0C84F30-6B0E-1B4D-B181-079EF59913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 lIns="92075" tIns="46038" rIns="92075" bIns="46038"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Media Sources</a:t>
            </a:r>
          </a:p>
        </p:txBody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814C6447-550D-4446-9085-8EE8E99475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2133600"/>
            <a:ext cx="7848600" cy="4114800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Media selection based on: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Audience research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Media costs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Important factors: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Media popularity/usage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Media audience profiles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Media cost forecasting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Media characteristics</a:t>
            </a:r>
          </a:p>
        </p:txBody>
      </p:sp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B665B410-168A-7540-94BB-D0F6E13594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lIns="92075" tIns="46038" rIns="92075" bIns="46038"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Strategic Use of </a:t>
            </a:r>
            <a:b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</a:b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Advertising Media</a:t>
            </a:r>
          </a:p>
        </p:txBody>
      </p:sp>
      <p:sp>
        <p:nvSpPr>
          <p:cNvPr id="49154" name="Rectangle 3">
            <a:extLst>
              <a:ext uri="{FF2B5EF4-FFF2-40B4-BE49-F238E27FC236}">
                <a16:creationId xmlns:a16="http://schemas.microsoft.com/office/drawing/2014/main" id="{1AFD7E3A-F661-1E45-955D-F1A47B5CA24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981200"/>
            <a:ext cx="7848600" cy="4114800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ea typeface="ＭＳ Ｐゴシック" panose="020B0600070205080204" pitchFamily="34" charset="-128"/>
              </a:rPr>
              <a:t>Purpose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Coverage – lots of reach – blanket the market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Targeting – focused on core demo - narrowcast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Support – media to remind and reinforce</a:t>
            </a:r>
          </a:p>
          <a:p>
            <a:pPr marL="411163" lvl="1" indent="0" eaLnBrk="1" hangingPunct="1">
              <a:lnSpc>
                <a:spcPct val="90000"/>
              </a:lnSpc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ea typeface="ＭＳ Ｐゴシック" panose="020B0600070205080204" pitchFamily="34" charset="-128"/>
              </a:rPr>
              <a:t>Audience/Product Involvement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High vs. Low Involvement</a:t>
            </a:r>
          </a:p>
          <a:p>
            <a:pPr marL="411163" lvl="1" indent="0" eaLnBrk="1" hangingPunct="1">
              <a:lnSpc>
                <a:spcPct val="90000"/>
              </a:lnSpc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ea typeface="ＭＳ Ｐゴシック" panose="020B0600070205080204" pitchFamily="34" charset="-128"/>
              </a:rPr>
              <a:t>Type of Appeal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Rational (Cognitive) vs. Emotional (Affective)</a:t>
            </a:r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>
            <a:extLst>
              <a:ext uri="{FF2B5EF4-FFF2-40B4-BE49-F238E27FC236}">
                <a16:creationId xmlns:a16="http://schemas.microsoft.com/office/drawing/2014/main" id="{E147E36E-5336-7442-AB00-E897DCC2E2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 lIns="92075" tIns="46038" rIns="92075" bIns="46038"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Advertising Media</a:t>
            </a:r>
          </a:p>
        </p:txBody>
      </p:sp>
      <p:sp>
        <p:nvSpPr>
          <p:cNvPr id="51202" name="Rectangle 3">
            <a:extLst>
              <a:ext uri="{FF2B5EF4-FFF2-40B4-BE49-F238E27FC236}">
                <a16:creationId xmlns:a16="http://schemas.microsoft.com/office/drawing/2014/main" id="{570B554F-4196-0446-A76C-374AB75B52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2057400"/>
            <a:ext cx="7848600" cy="44196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Print Media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Place Media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Broadcast Media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Narrowcast Media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Digital / Interactive Media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More on this in Week 12/13</a:t>
            </a:r>
          </a:p>
        </p:txBody>
      </p:sp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1026">
            <a:extLst>
              <a:ext uri="{FF2B5EF4-FFF2-40B4-BE49-F238E27FC236}">
                <a16:creationId xmlns:a16="http://schemas.microsoft.com/office/drawing/2014/main" id="{A29CE35C-9E89-FC49-885C-8E006E7DD9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 lIns="92075" tIns="46038" rIns="92075" bIns="46038"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Print Media</a:t>
            </a:r>
          </a:p>
        </p:txBody>
      </p:sp>
      <p:sp>
        <p:nvSpPr>
          <p:cNvPr id="53250" name="Rectangle 1027">
            <a:extLst>
              <a:ext uri="{FF2B5EF4-FFF2-40B4-BE49-F238E27FC236}">
                <a16:creationId xmlns:a16="http://schemas.microsoft.com/office/drawing/2014/main" id="{BDC5CFA9-AF63-D841-B247-1B98CF8CE5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2057400"/>
            <a:ext cx="7848600" cy="44196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Print Media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Newspapers</a:t>
            </a:r>
          </a:p>
          <a:p>
            <a:pPr lvl="2" eaLnBrk="1" hangingPunct="1"/>
            <a:r>
              <a:rPr lang="en-US" altLang="en-US" dirty="0">
                <a:ea typeface="ＭＳ Ｐゴシック" panose="020B0600070205080204" pitchFamily="34" charset="-128"/>
              </a:rPr>
              <a:t>National Newspapers</a:t>
            </a:r>
          </a:p>
          <a:p>
            <a:pPr lvl="2" eaLnBrk="1" hangingPunct="1"/>
            <a:r>
              <a:rPr lang="en-US" altLang="en-US" dirty="0">
                <a:ea typeface="ＭＳ Ｐゴシック" panose="020B0600070205080204" pitchFamily="34" charset="-128"/>
              </a:rPr>
              <a:t>Metro Daily Newspapers</a:t>
            </a:r>
          </a:p>
          <a:p>
            <a:pPr lvl="2" eaLnBrk="1" hangingPunct="1"/>
            <a:r>
              <a:rPr lang="en-US" altLang="en-US" dirty="0">
                <a:ea typeface="ＭＳ Ｐゴシック" panose="020B0600070205080204" pitchFamily="34" charset="-128"/>
              </a:rPr>
              <a:t>Regional Daily Newspapers</a:t>
            </a:r>
          </a:p>
          <a:p>
            <a:pPr lvl="2" eaLnBrk="1" hangingPunct="1"/>
            <a:r>
              <a:rPr lang="en-US" altLang="en-US" dirty="0">
                <a:ea typeface="ＭＳ Ｐゴシック" panose="020B0600070205080204" pitchFamily="34" charset="-128"/>
              </a:rPr>
              <a:t>Local Weekly Newspapers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Magazines</a:t>
            </a:r>
          </a:p>
          <a:p>
            <a:pPr lvl="2" eaLnBrk="1" hangingPunct="1"/>
            <a:r>
              <a:rPr lang="en-US" altLang="en-US" dirty="0">
                <a:ea typeface="ＭＳ Ｐゴシック" panose="020B0600070205080204" pitchFamily="34" charset="-128"/>
              </a:rPr>
              <a:t>General circulation magazines</a:t>
            </a:r>
          </a:p>
          <a:p>
            <a:pPr lvl="2" eaLnBrk="1" hangingPunct="1"/>
            <a:r>
              <a:rPr lang="en-US" altLang="en-US" dirty="0">
                <a:ea typeface="ＭＳ Ｐゴシック" panose="020B0600070205080204" pitchFamily="34" charset="-128"/>
              </a:rPr>
              <a:t>Specialized Magazines</a:t>
            </a:r>
          </a:p>
          <a:p>
            <a:pPr lvl="2" eaLnBrk="1" hangingPunct="1"/>
            <a:r>
              <a:rPr lang="en-US" altLang="en-US" dirty="0">
                <a:ea typeface="ＭＳ Ｐゴシック" panose="020B0600070205080204" pitchFamily="34" charset="-128"/>
              </a:rPr>
              <a:t>Trade Magazines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594F14B9-EA0C-4E4A-AA6E-B048BC7DE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768350"/>
          </a:xfrm>
        </p:spPr>
        <p:txBody>
          <a:bodyPr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Objectives</a:t>
            </a: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46289A84-F78F-6C4E-BF53-F7F43FD6F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Action/Sales objectives – focused on direct action, such as a buying response 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Goal: generate short-term increases in sales.  Be realistic.  Ex. 1-2% increase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Goal: increase visits to brand website. Between sales and communication. Ex. 5-7% increase</a:t>
            </a: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Communications objectives – focused on building awareness or image. 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Goal: improve comprehension of a product feature. Ex. 8 to 10% increase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Goal: build awareness of brand. Ex. 15-20% increase</a:t>
            </a:r>
          </a:p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>
            <a:extLst>
              <a:ext uri="{FF2B5EF4-FFF2-40B4-BE49-F238E27FC236}">
                <a16:creationId xmlns:a16="http://schemas.microsoft.com/office/drawing/2014/main" id="{E1DF0A7C-0859-9044-9B83-607BC7FF8A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 lIns="92075" tIns="46038" rIns="92075" bIns="46038"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Newspaper Readers</a:t>
            </a:r>
          </a:p>
        </p:txBody>
      </p:sp>
      <p:sp>
        <p:nvSpPr>
          <p:cNvPr id="57346" name="Rectangle 3">
            <a:extLst>
              <a:ext uri="{FF2B5EF4-FFF2-40B4-BE49-F238E27FC236}">
                <a16:creationId xmlns:a16="http://schemas.microsoft.com/office/drawing/2014/main" id="{30522779-29CA-9543-AC8D-01C5E06A0B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7700" y="1752600"/>
            <a:ext cx="7848600" cy="44196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Mass market (relatively wide coverage)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Metro market coverage of some demos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Readership increases with: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Age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Education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Income</a:t>
            </a:r>
          </a:p>
        </p:txBody>
      </p:sp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>
            <a:extLst>
              <a:ext uri="{FF2B5EF4-FFF2-40B4-BE49-F238E27FC236}">
                <a16:creationId xmlns:a16="http://schemas.microsoft.com/office/drawing/2014/main" id="{DD7EF031-68CF-5B4C-94B9-73FD16F70E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077200" cy="1143000"/>
          </a:xfrm>
        </p:spPr>
        <p:txBody>
          <a:bodyPr lIns="92075" tIns="46038" rIns="92075" bIns="46038">
            <a:no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36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Advantages and Disadvantages of Newspapers</a:t>
            </a:r>
          </a:p>
        </p:txBody>
      </p:sp>
      <p:sp>
        <p:nvSpPr>
          <p:cNvPr id="61442" name="Rectangle 3">
            <a:extLst>
              <a:ext uri="{FF2B5EF4-FFF2-40B4-BE49-F238E27FC236}">
                <a16:creationId xmlns:a16="http://schemas.microsoft.com/office/drawing/2014/main" id="{360399F6-1B1E-AD47-92D6-AE37BDCE4A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Geographic targeting +</a:t>
            </a: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High credibility +</a:t>
            </a: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Permanence/User-paced +</a:t>
            </a: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High information potential +</a:t>
            </a:r>
          </a:p>
          <a:p>
            <a:pPr marL="0" indent="0" eaLnBrk="1" hangingPunct="1">
              <a:buNone/>
            </a:pPr>
            <a:endParaRPr lang="en-US" altLang="en-US" sz="2800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Poor reproduction quality -</a:t>
            </a: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One day life span -</a:t>
            </a: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Unattractive layouts -</a:t>
            </a: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Hard to measure actual exposure -</a:t>
            </a: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Massive decline in readership -</a:t>
            </a:r>
          </a:p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>
            <a:extLst>
              <a:ext uri="{FF2B5EF4-FFF2-40B4-BE49-F238E27FC236}">
                <a16:creationId xmlns:a16="http://schemas.microsoft.com/office/drawing/2014/main" id="{A6597991-2538-F443-A11C-56AD20A16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96925"/>
            <a:ext cx="7772400" cy="768350"/>
          </a:xfrm>
        </p:spPr>
        <p:txBody>
          <a:bodyPr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Decline Across Ages</a:t>
            </a:r>
          </a:p>
        </p:txBody>
      </p:sp>
      <p:pic>
        <p:nvPicPr>
          <p:cNvPr id="65538" name="Picture 3" descr="14-Readership-Falls-for-Most-Age-Groups.png">
            <a:extLst>
              <a:ext uri="{FF2B5EF4-FFF2-40B4-BE49-F238E27FC236}">
                <a16:creationId xmlns:a16="http://schemas.microsoft.com/office/drawing/2014/main" id="{82D384DB-6259-2143-AB7A-5C562D9753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28800"/>
            <a:ext cx="7848600" cy="480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>
            <a:extLst>
              <a:ext uri="{FF2B5EF4-FFF2-40B4-BE49-F238E27FC236}">
                <a16:creationId xmlns:a16="http://schemas.microsoft.com/office/drawing/2014/main" id="{AC88C3A9-B1F8-7E4C-9934-46161E32EC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53536"/>
            <a:ext cx="8534400" cy="1143000"/>
          </a:xfrm>
        </p:spPr>
        <p:txBody>
          <a:bodyPr lIns="92075" tIns="46038" rIns="92075" bIns="46038"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Strategic Use of Newspapers</a:t>
            </a:r>
          </a:p>
        </p:txBody>
      </p:sp>
      <p:sp>
        <p:nvSpPr>
          <p:cNvPr id="66562" name="Rectangle 3">
            <a:extLst>
              <a:ext uri="{FF2B5EF4-FFF2-40B4-BE49-F238E27FC236}">
                <a16:creationId xmlns:a16="http://schemas.microsoft.com/office/drawing/2014/main" id="{88D71050-2D19-C545-B0C9-69FD4C7D45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Coverage medium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Geographic targeting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Local retail ads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High involvement consumers/products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Rational appeals</a:t>
            </a:r>
          </a:p>
        </p:txBody>
      </p:sp>
    </p:spTree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>
            <a:extLst>
              <a:ext uri="{FF2B5EF4-FFF2-40B4-BE49-F238E27FC236}">
                <a16:creationId xmlns:a16="http://schemas.microsoft.com/office/drawing/2014/main" id="{19E7BC4E-3148-2A44-8404-6265667ADC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367145"/>
            <a:ext cx="8077200" cy="1143000"/>
          </a:xfrm>
        </p:spPr>
        <p:txBody>
          <a:bodyPr lIns="92075" tIns="46038" rIns="92075" bIns="46038">
            <a:no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36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Advantages and Disadvantages of Magazines</a:t>
            </a:r>
          </a:p>
        </p:txBody>
      </p:sp>
      <p:sp>
        <p:nvSpPr>
          <p:cNvPr id="70658" name="Rectangle 3">
            <a:extLst>
              <a:ext uri="{FF2B5EF4-FFF2-40B4-BE49-F238E27FC236}">
                <a16:creationId xmlns:a16="http://schemas.microsoft.com/office/drawing/2014/main" id="{72107EE6-41F1-E54A-98C2-32FAEA562B6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524000"/>
            <a:ext cx="7772400" cy="41148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High color reproduction quality +</a:t>
            </a: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High credibility +</a:t>
            </a: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Permanence/User-paced +</a:t>
            </a: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Pass along factor +</a:t>
            </a: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High information potential +</a:t>
            </a:r>
          </a:p>
          <a:p>
            <a:pPr eaLnBrk="1" hangingPunct="1"/>
            <a:endParaRPr lang="en-US" altLang="en-US" sz="2800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Hard to measure actual exposure -</a:t>
            </a: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Longer lead times -</a:t>
            </a: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Expensive:  High CPMs -</a:t>
            </a: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Decline in readership, esp. news magazines - </a:t>
            </a:r>
          </a:p>
          <a:p>
            <a:pPr eaLnBrk="1" hangingPunct="1"/>
            <a:endParaRPr lang="en-US" altLang="en-US" sz="2800" dirty="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sz="28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>
            <a:extLst>
              <a:ext uri="{FF2B5EF4-FFF2-40B4-BE49-F238E27FC236}">
                <a16:creationId xmlns:a16="http://schemas.microsoft.com/office/drawing/2014/main" id="{C96640E2-4DA6-EA4C-A0AF-F5EC0830E6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 lIns="92075" tIns="46038" rIns="92075" bIns="46038"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Strategic Use of Magazines</a:t>
            </a:r>
          </a:p>
        </p:txBody>
      </p:sp>
      <p:sp>
        <p:nvSpPr>
          <p:cNvPr id="74754" name="Rectangle 3">
            <a:extLst>
              <a:ext uri="{FF2B5EF4-FFF2-40B4-BE49-F238E27FC236}">
                <a16:creationId xmlns:a16="http://schemas.microsoft.com/office/drawing/2014/main" id="{1834BD2C-9F38-274D-8629-38F4F3B7DC6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Highly specialized target marketing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Geographic targeting with zip editions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High involvement consumers/products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Rational and emotional appeals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29" name="Group 2">
            <a:extLst>
              <a:ext uri="{FF2B5EF4-FFF2-40B4-BE49-F238E27FC236}">
                <a16:creationId xmlns:a16="http://schemas.microsoft.com/office/drawing/2014/main" id="{578DC713-5C1B-B247-A6ED-2999E9852930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1905000"/>
            <a:ext cx="4600575" cy="4075113"/>
            <a:chOff x="1515" y="824"/>
            <a:chExt cx="2898" cy="2567"/>
          </a:xfrm>
        </p:grpSpPr>
        <p:sp>
          <p:nvSpPr>
            <p:cNvPr id="22537" name="Freeform 3">
              <a:extLst>
                <a:ext uri="{FF2B5EF4-FFF2-40B4-BE49-F238E27FC236}">
                  <a16:creationId xmlns:a16="http://schemas.microsoft.com/office/drawing/2014/main" id="{3CF8D581-8F7B-DD4D-ACDB-075EFCAFAF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8" y="1946"/>
              <a:ext cx="2333" cy="928"/>
            </a:xfrm>
            <a:custGeom>
              <a:avLst/>
              <a:gdLst>
                <a:gd name="T0" fmla="*/ 0 w 2333"/>
                <a:gd name="T1" fmla="*/ 927 h 928"/>
                <a:gd name="T2" fmla="*/ 2332 w 2333"/>
                <a:gd name="T3" fmla="*/ 927 h 928"/>
                <a:gd name="T4" fmla="*/ 1798 w 2333"/>
                <a:gd name="T5" fmla="*/ 0 h 928"/>
                <a:gd name="T6" fmla="*/ 533 w 2333"/>
                <a:gd name="T7" fmla="*/ 0 h 928"/>
                <a:gd name="T8" fmla="*/ 0 w 2333"/>
                <a:gd name="T9" fmla="*/ 927 h 9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33"/>
                <a:gd name="T16" fmla="*/ 0 h 928"/>
                <a:gd name="T17" fmla="*/ 2333 w 2333"/>
                <a:gd name="T18" fmla="*/ 928 h 9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33" h="928">
                  <a:moveTo>
                    <a:pt x="0" y="927"/>
                  </a:moveTo>
                  <a:lnTo>
                    <a:pt x="2332" y="927"/>
                  </a:lnTo>
                  <a:lnTo>
                    <a:pt x="1798" y="0"/>
                  </a:lnTo>
                  <a:lnTo>
                    <a:pt x="533" y="0"/>
                  </a:lnTo>
                  <a:lnTo>
                    <a:pt x="0" y="927"/>
                  </a:lnTo>
                </a:path>
              </a:pathLst>
            </a:custGeom>
            <a:solidFill>
              <a:srgbClr val="099D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2538" name="Freeform 4">
              <a:extLst>
                <a:ext uri="{FF2B5EF4-FFF2-40B4-BE49-F238E27FC236}">
                  <a16:creationId xmlns:a16="http://schemas.microsoft.com/office/drawing/2014/main" id="{6FD5285F-CD0C-D14C-9BC9-A8F2A12F3B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0" y="1458"/>
              <a:ext cx="1293" cy="499"/>
            </a:xfrm>
            <a:custGeom>
              <a:avLst/>
              <a:gdLst>
                <a:gd name="T0" fmla="*/ 0 w 1293"/>
                <a:gd name="T1" fmla="*/ 498 h 499"/>
                <a:gd name="T2" fmla="*/ 1292 w 1293"/>
                <a:gd name="T3" fmla="*/ 498 h 499"/>
                <a:gd name="T4" fmla="*/ 996 w 1293"/>
                <a:gd name="T5" fmla="*/ 0 h 499"/>
                <a:gd name="T6" fmla="*/ 295 w 1293"/>
                <a:gd name="T7" fmla="*/ 0 h 499"/>
                <a:gd name="T8" fmla="*/ 0 w 1293"/>
                <a:gd name="T9" fmla="*/ 498 h 49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93"/>
                <a:gd name="T16" fmla="*/ 0 h 499"/>
                <a:gd name="T17" fmla="*/ 1293 w 1293"/>
                <a:gd name="T18" fmla="*/ 499 h 49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93" h="499">
                  <a:moveTo>
                    <a:pt x="0" y="498"/>
                  </a:moveTo>
                  <a:lnTo>
                    <a:pt x="1292" y="498"/>
                  </a:lnTo>
                  <a:lnTo>
                    <a:pt x="996" y="0"/>
                  </a:lnTo>
                  <a:lnTo>
                    <a:pt x="295" y="0"/>
                  </a:lnTo>
                  <a:lnTo>
                    <a:pt x="0" y="498"/>
                  </a:lnTo>
                </a:path>
              </a:pathLst>
            </a:custGeom>
            <a:solidFill>
              <a:srgbClr val="F35B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2539" name="Freeform 5">
              <a:extLst>
                <a:ext uri="{FF2B5EF4-FFF2-40B4-BE49-F238E27FC236}">
                  <a16:creationId xmlns:a16="http://schemas.microsoft.com/office/drawing/2014/main" id="{9B8BEE4F-1773-B74E-9F7A-CEF5270D04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" y="824"/>
              <a:ext cx="733" cy="654"/>
            </a:xfrm>
            <a:custGeom>
              <a:avLst/>
              <a:gdLst>
                <a:gd name="T0" fmla="*/ 0 w 733"/>
                <a:gd name="T1" fmla="*/ 653 h 654"/>
                <a:gd name="T2" fmla="*/ 732 w 733"/>
                <a:gd name="T3" fmla="*/ 653 h 654"/>
                <a:gd name="T4" fmla="*/ 366 w 733"/>
                <a:gd name="T5" fmla="*/ 0 h 654"/>
                <a:gd name="T6" fmla="*/ 0 w 733"/>
                <a:gd name="T7" fmla="*/ 653 h 6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33"/>
                <a:gd name="T13" fmla="*/ 0 h 654"/>
                <a:gd name="T14" fmla="*/ 733 w 733"/>
                <a:gd name="T15" fmla="*/ 654 h 6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33" h="654">
                  <a:moveTo>
                    <a:pt x="0" y="653"/>
                  </a:moveTo>
                  <a:lnTo>
                    <a:pt x="732" y="653"/>
                  </a:lnTo>
                  <a:lnTo>
                    <a:pt x="366" y="0"/>
                  </a:lnTo>
                  <a:lnTo>
                    <a:pt x="0" y="653"/>
                  </a:lnTo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2540" name="Freeform 6">
              <a:extLst>
                <a:ext uri="{FF2B5EF4-FFF2-40B4-BE49-F238E27FC236}">
                  <a16:creationId xmlns:a16="http://schemas.microsoft.com/office/drawing/2014/main" id="{280DA394-509A-204E-913E-562CCBCF411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7" y="2423"/>
              <a:ext cx="2334" cy="480"/>
            </a:xfrm>
            <a:custGeom>
              <a:avLst/>
              <a:gdLst>
                <a:gd name="T0" fmla="*/ 0 w 2334"/>
                <a:gd name="T1" fmla="*/ 479 h 480"/>
                <a:gd name="T2" fmla="*/ 250 w 2334"/>
                <a:gd name="T3" fmla="*/ 0 h 480"/>
                <a:gd name="T4" fmla="*/ 2063 w 2334"/>
                <a:gd name="T5" fmla="*/ 0 h 480"/>
                <a:gd name="T6" fmla="*/ 2333 w 2334"/>
                <a:gd name="T7" fmla="*/ 479 h 480"/>
                <a:gd name="T8" fmla="*/ 0 w 2334"/>
                <a:gd name="T9" fmla="*/ 479 h 4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34"/>
                <a:gd name="T16" fmla="*/ 0 h 480"/>
                <a:gd name="T17" fmla="*/ 2334 w 2334"/>
                <a:gd name="T18" fmla="*/ 480 h 4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34" h="480">
                  <a:moveTo>
                    <a:pt x="0" y="479"/>
                  </a:moveTo>
                  <a:lnTo>
                    <a:pt x="250" y="0"/>
                  </a:lnTo>
                  <a:lnTo>
                    <a:pt x="2063" y="0"/>
                  </a:lnTo>
                  <a:lnTo>
                    <a:pt x="2333" y="479"/>
                  </a:lnTo>
                  <a:lnTo>
                    <a:pt x="0" y="479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2541" name="Freeform 7">
              <a:extLst>
                <a:ext uri="{FF2B5EF4-FFF2-40B4-BE49-F238E27FC236}">
                  <a16:creationId xmlns:a16="http://schemas.microsoft.com/office/drawing/2014/main" id="{EE7827A9-DDBD-AF4B-97AD-0233C6504E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5" y="2912"/>
              <a:ext cx="2898" cy="479"/>
            </a:xfrm>
            <a:custGeom>
              <a:avLst/>
              <a:gdLst>
                <a:gd name="T0" fmla="*/ 0 w 2898"/>
                <a:gd name="T1" fmla="*/ 478 h 479"/>
                <a:gd name="T2" fmla="*/ 263 w 2898"/>
                <a:gd name="T3" fmla="*/ 0 h 479"/>
                <a:gd name="T4" fmla="*/ 2624 w 2898"/>
                <a:gd name="T5" fmla="*/ 0 h 479"/>
                <a:gd name="T6" fmla="*/ 2897 w 2898"/>
                <a:gd name="T7" fmla="*/ 478 h 479"/>
                <a:gd name="T8" fmla="*/ 0 w 2898"/>
                <a:gd name="T9" fmla="*/ 478 h 4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98"/>
                <a:gd name="T16" fmla="*/ 0 h 479"/>
                <a:gd name="T17" fmla="*/ 2898 w 2898"/>
                <a:gd name="T18" fmla="*/ 479 h 4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98" h="479">
                  <a:moveTo>
                    <a:pt x="0" y="478"/>
                  </a:moveTo>
                  <a:lnTo>
                    <a:pt x="263" y="0"/>
                  </a:lnTo>
                  <a:lnTo>
                    <a:pt x="2624" y="0"/>
                  </a:lnTo>
                  <a:lnTo>
                    <a:pt x="2897" y="478"/>
                  </a:lnTo>
                  <a:lnTo>
                    <a:pt x="0" y="478"/>
                  </a:lnTo>
                </a:path>
              </a:pathLst>
            </a:custGeom>
            <a:solidFill>
              <a:srgbClr val="7B00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22530" name="Rectangle 8">
            <a:extLst>
              <a:ext uri="{FF2B5EF4-FFF2-40B4-BE49-F238E27FC236}">
                <a16:creationId xmlns:a16="http://schemas.microsoft.com/office/drawing/2014/main" id="{10BD3F03-F524-2A45-BCAB-8E9C7F0B9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209800"/>
            <a:ext cx="2276475" cy="424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endParaRPr lang="en-US" altLang="en-US" sz="1800" b="1" u="sng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25000"/>
              </a:lnSpc>
            </a:pPr>
            <a:r>
              <a:rPr lang="en-US" altLang="en-US" sz="1800" b="1" dirty="0">
                <a:solidFill>
                  <a:schemeClr val="bg1"/>
                </a:solidFill>
                <a:latin typeface="Arial" panose="020B0604020202020204" pitchFamily="34" charset="0"/>
              </a:rPr>
              <a:t>Action</a:t>
            </a:r>
          </a:p>
          <a:p>
            <a:pPr algn="ctr">
              <a:lnSpc>
                <a:spcPct val="125000"/>
              </a:lnSpc>
            </a:pPr>
            <a:endParaRPr lang="en-US" altLang="en-US" sz="18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25000"/>
              </a:lnSpc>
            </a:pPr>
            <a:r>
              <a:rPr lang="en-US" altLang="en-US" sz="1800" b="1" dirty="0">
                <a:solidFill>
                  <a:schemeClr val="bg1"/>
                </a:solidFill>
                <a:latin typeface="Arial" panose="020B0604020202020204" pitchFamily="34" charset="0"/>
              </a:rPr>
              <a:t>Desire</a:t>
            </a:r>
          </a:p>
          <a:p>
            <a:pPr algn="ctr">
              <a:lnSpc>
                <a:spcPct val="125000"/>
              </a:lnSpc>
            </a:pPr>
            <a:endParaRPr lang="en-US" altLang="en-US" sz="18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25000"/>
              </a:lnSpc>
            </a:pPr>
            <a:r>
              <a:rPr lang="en-US" altLang="en-US" sz="1800" b="1" dirty="0">
                <a:solidFill>
                  <a:schemeClr val="bg1"/>
                </a:solidFill>
                <a:latin typeface="Arial" panose="020B0604020202020204" pitchFamily="34" charset="0"/>
              </a:rPr>
              <a:t>Conviction</a:t>
            </a:r>
          </a:p>
          <a:p>
            <a:pPr algn="ctr">
              <a:lnSpc>
                <a:spcPct val="125000"/>
              </a:lnSpc>
            </a:pPr>
            <a:endParaRPr lang="en-US" altLang="en-US" sz="14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25000"/>
              </a:lnSpc>
            </a:pPr>
            <a:endParaRPr lang="en-US" altLang="en-US" sz="10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25000"/>
              </a:lnSpc>
            </a:pPr>
            <a:r>
              <a:rPr lang="en-US" altLang="en-US" sz="1800" b="1" dirty="0">
                <a:solidFill>
                  <a:schemeClr val="bg1"/>
                </a:solidFill>
                <a:latin typeface="Arial" panose="020B0604020202020204" pitchFamily="34" charset="0"/>
              </a:rPr>
              <a:t>Comprehension</a:t>
            </a:r>
          </a:p>
          <a:p>
            <a:pPr algn="ctr">
              <a:lnSpc>
                <a:spcPct val="125000"/>
              </a:lnSpc>
            </a:pPr>
            <a:endParaRPr lang="en-US" altLang="en-US" sz="18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25000"/>
              </a:lnSpc>
            </a:pPr>
            <a:r>
              <a:rPr lang="en-US" altLang="en-US" sz="1800" b="1" dirty="0">
                <a:solidFill>
                  <a:schemeClr val="bg1"/>
                </a:solidFill>
                <a:latin typeface="Arial" panose="020B0604020202020204" pitchFamily="34" charset="0"/>
              </a:rPr>
              <a:t>Awareness</a:t>
            </a:r>
            <a:endParaRPr lang="en-US" altLang="en-US" sz="16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r">
              <a:lnSpc>
                <a:spcPct val="125000"/>
              </a:lnSpc>
            </a:pPr>
            <a:endParaRPr lang="en-US" altLang="en-US" sz="1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r">
              <a:lnSpc>
                <a:spcPct val="125000"/>
              </a:lnSpc>
            </a:pPr>
            <a:endParaRPr lang="en-US" altLang="en-US" sz="18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2531" name="Rectangle 9">
            <a:extLst>
              <a:ext uri="{FF2B5EF4-FFF2-40B4-BE49-F238E27FC236}">
                <a16:creationId xmlns:a16="http://schemas.microsoft.com/office/drawing/2014/main" id="{C068049E-E33A-6B44-BF68-613589B1B9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685800"/>
            <a:ext cx="7394575" cy="711200"/>
          </a:xfrm>
        </p:spPr>
        <p:txBody>
          <a:bodyPr lIns="92075" tIns="46038" rIns="92075" bIns="46038">
            <a:normAutofit fontScale="90000"/>
          </a:bodyPr>
          <a:lstStyle/>
          <a:p>
            <a:pPr marL="54864" indent="0" eaLnBrk="1" fontAlgn="auto" hangingPunct="1">
              <a:lnSpc>
                <a:spcPct val="89000"/>
              </a:lnSpc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</a:rPr>
              <a:t>Advertising Pyramid</a:t>
            </a:r>
          </a:p>
        </p:txBody>
      </p:sp>
      <p:sp>
        <p:nvSpPr>
          <p:cNvPr id="22532" name="AutoShape 10">
            <a:extLst>
              <a:ext uri="{FF2B5EF4-FFF2-40B4-BE49-F238E27FC236}">
                <a16:creationId xmlns:a16="http://schemas.microsoft.com/office/drawing/2014/main" id="{C652B04B-FD20-8D4B-A674-77A74E7C27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3163" y="1909763"/>
            <a:ext cx="4586287" cy="4060825"/>
          </a:xfrm>
          <a:prstGeom prst="triangle">
            <a:avLst>
              <a:gd name="adj" fmla="val 49986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22533" name="Line 11">
            <a:extLst>
              <a:ext uri="{FF2B5EF4-FFF2-40B4-BE49-F238E27FC236}">
                <a16:creationId xmlns:a16="http://schemas.microsoft.com/office/drawing/2014/main" id="{B6538538-0B3C-5041-80AF-967398B9982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4013" y="5221288"/>
            <a:ext cx="37195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2534" name="Line 12">
            <a:extLst>
              <a:ext uri="{FF2B5EF4-FFF2-40B4-BE49-F238E27FC236}">
                <a16:creationId xmlns:a16="http://schemas.microsoft.com/office/drawing/2014/main" id="{DE80F9B2-E127-0A47-A174-A8F0ACB231BE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2213" y="3700463"/>
            <a:ext cx="19986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2535" name="Line 13">
            <a:extLst>
              <a:ext uri="{FF2B5EF4-FFF2-40B4-BE49-F238E27FC236}">
                <a16:creationId xmlns:a16="http://schemas.microsoft.com/office/drawing/2014/main" id="{7AE1277D-E3B0-E74E-8C7B-6C75C29B608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6075" y="2943225"/>
            <a:ext cx="11699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2536" name="Line 14">
            <a:extLst>
              <a:ext uri="{FF2B5EF4-FFF2-40B4-BE49-F238E27FC236}">
                <a16:creationId xmlns:a16="http://schemas.microsoft.com/office/drawing/2014/main" id="{947B392C-3A74-0C49-9335-8717A0A139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313113" y="4429125"/>
            <a:ext cx="2835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18749D8A-D6A3-BC4C-B136-8C392949D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768350"/>
          </a:xfrm>
        </p:spPr>
        <p:txBody>
          <a:bodyPr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Targeting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556CE4DE-3707-F243-8A69-BA2FA725C4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Determining your best prospects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Not all prospect groups should be targets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Must prioritize among possibilities</a:t>
            </a:r>
          </a:p>
          <a:p>
            <a:pPr lvl="2" eaLnBrk="1" hangingPunct="1"/>
            <a:r>
              <a:rPr lang="en-US" altLang="en-US" dirty="0">
                <a:ea typeface="ＭＳ Ｐゴシック" panose="020B0600070205080204" pitchFamily="34" charset="-128"/>
              </a:rPr>
              <a:t>Primary, secondary, tertiary markets</a:t>
            </a:r>
          </a:p>
          <a:p>
            <a:pPr lvl="2" eaLnBrk="1" hangingPunct="1"/>
            <a:r>
              <a:rPr lang="en-US" altLang="en-US" dirty="0">
                <a:ea typeface="ＭＳ Ｐゴシック" panose="020B0600070205080204" pitchFamily="34" charset="-128"/>
              </a:rPr>
              <a:t>Users, buyers, and influencers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Research identifies prospects 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Strategy defines targets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Start by defining them demographically, but also include lifestyle, attitudes, &amp; media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Profile them to create a portrait - be specific/vivid</a:t>
            </a: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D5059404-D180-8943-8E90-BF1327480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68350"/>
          </a:xfrm>
        </p:spPr>
        <p:txBody>
          <a:bodyPr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Geography and Timing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792B2DB7-845D-7642-ABF1-A7A83F45B4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What parts of the country? What types of markets? What areas of a market?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Regions, DMAs, metro rings</a:t>
            </a:r>
          </a:p>
          <a:p>
            <a:pPr lvl="2" eaLnBrk="1" hangingPunct="1"/>
            <a:r>
              <a:rPr lang="en-US" altLang="en-US" dirty="0">
                <a:ea typeface="ＭＳ Ｐゴシック" panose="020B0600070205080204" pitchFamily="34" charset="-128"/>
              </a:rPr>
              <a:t>MRI-Simmons data on census/marketing regions and county size (A/B/C/D)</a:t>
            </a:r>
          </a:p>
          <a:p>
            <a:pPr lvl="1" eaLnBrk="1" hangingPunct="1"/>
            <a:endParaRPr lang="en-US" altLang="en-US" sz="1000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What times of the year? What holiday seasons?  What other timing factors?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Time of year, month, week, and day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F90A4AEF-C39C-774C-83B8-32524E6A3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685800"/>
            <a:ext cx="7772400" cy="768350"/>
          </a:xfrm>
        </p:spPr>
        <p:txBody>
          <a:bodyPr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Position and Personality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FEFE4E5B-A437-F847-839F-21DA671F2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46238"/>
            <a:ext cx="8382000" cy="4525962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What is your place in the market?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How are you understood by consumers?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What can you deliver to consumers?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Do you accept the current brand position?</a:t>
            </a: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What human characteristics/personality traits can be attributed to your brand?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What traits do you want associated with the brand?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Must be something consumer can relate to</a:t>
            </a:r>
          </a:p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5B3397E4-7FF7-8C43-96B4-AFE622760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685800"/>
            <a:ext cx="7772400" cy="768350"/>
          </a:xfrm>
        </p:spPr>
        <p:txBody>
          <a:bodyPr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a typeface="+mj-ea"/>
                <a:cs typeface="+mj-cs"/>
              </a:rPr>
              <a:t>Competitive Advantage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B132500B-6CAB-3040-8C0F-A62BC2EFF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What give you an edge on competitors?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A unique set of features that are seen as significant and superior by consumer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Key to brand loyalty and brand equity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Cost – Maximize value to consumers (Walmart)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Differentiation – Unique experience (Apple)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Niche – Focus on narrow market (Rolex)</a:t>
            </a:r>
          </a:p>
          <a:p>
            <a:pPr marL="411163" lvl="1" indent="0" eaLnBrk="1" hangingPunct="1"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Key to determining your USP - </a:t>
            </a:r>
            <a:r>
              <a:rPr lang="en-US" altLang="en-US" sz="1800" dirty="0">
                <a:ea typeface="ＭＳ Ｐゴシック" panose="020B0600070205080204" pitchFamily="34" charset="-128"/>
              </a:rPr>
              <a:t>Unique Selling Proposition</a:t>
            </a: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200" dirty="0">
                <a:latin typeface="Arial Black" charset="0"/>
              </a:rPr>
              <a:t>Message Strategy/Creative Brief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7772400" cy="41148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sz="2400" dirty="0">
                <a:latin typeface="Arial" charset="0"/>
              </a:rPr>
              <a:t>Like the ROI Springboard Technique</a:t>
            </a:r>
          </a:p>
          <a:p>
            <a:pPr marL="0" indent="0" eaLnBrk="1" hangingPunct="1">
              <a:buNone/>
            </a:pPr>
            <a:endParaRPr lang="en-US" sz="2400" dirty="0">
              <a:latin typeface="Arial" charset="0"/>
            </a:endParaRPr>
          </a:p>
          <a:p>
            <a:pPr eaLnBrk="1" hangingPunct="1"/>
            <a:r>
              <a:rPr lang="en-US" sz="2400" dirty="0">
                <a:latin typeface="Arial" charset="0"/>
              </a:rPr>
              <a:t>7 Question Strategy Format </a:t>
            </a:r>
          </a:p>
          <a:p>
            <a:pPr lvl="1" eaLnBrk="1" hangingPunct="1"/>
            <a:r>
              <a:rPr lang="en-US" sz="2400" dirty="0">
                <a:latin typeface="Arial" charset="0"/>
                <a:ea typeface="ＭＳ Ｐゴシック" charset="0"/>
              </a:rPr>
              <a:t>1. Who are you talking to?</a:t>
            </a:r>
          </a:p>
          <a:p>
            <a:pPr lvl="1" eaLnBrk="1" hangingPunct="1"/>
            <a:r>
              <a:rPr lang="en-US" sz="2400" dirty="0">
                <a:latin typeface="Arial" charset="0"/>
                <a:ea typeface="ＭＳ Ｐゴシック" charset="0"/>
              </a:rPr>
              <a:t>2. What</a:t>
            </a:r>
            <a:r>
              <a:rPr lang="mr-IN" altLang="ja-JP" sz="2400" dirty="0">
                <a:latin typeface="Arial" charset="0"/>
                <a:ea typeface="ＭＳ Ｐゴシック" charset="0"/>
              </a:rPr>
              <a:t>'</a:t>
            </a:r>
            <a:r>
              <a:rPr lang="en-US" altLang="ja-JP" sz="2400" dirty="0">
                <a:latin typeface="Arial" charset="0"/>
                <a:ea typeface="ＭＳ Ｐゴシック" charset="0"/>
              </a:rPr>
              <a:t>s your point?</a:t>
            </a:r>
          </a:p>
          <a:p>
            <a:pPr lvl="1" eaLnBrk="1" hangingPunct="1"/>
            <a:r>
              <a:rPr lang="en-US" sz="2400" dirty="0">
                <a:latin typeface="Arial" charset="0"/>
                <a:ea typeface="ＭＳ Ｐゴシック" charset="0"/>
              </a:rPr>
              <a:t>3. What</a:t>
            </a:r>
            <a:r>
              <a:rPr lang="mr-IN" altLang="ja-JP" sz="2400" dirty="0">
                <a:latin typeface="Arial" charset="0"/>
                <a:ea typeface="ＭＳ Ｐゴシック" charset="0"/>
              </a:rPr>
              <a:t>'</a:t>
            </a:r>
            <a:r>
              <a:rPr lang="en-US" altLang="ja-JP" sz="2400" dirty="0">
                <a:latin typeface="Arial" charset="0"/>
                <a:ea typeface="ＭＳ Ｐゴシック" charset="0"/>
              </a:rPr>
              <a:t>s the key word?</a:t>
            </a:r>
          </a:p>
          <a:p>
            <a:pPr lvl="1" eaLnBrk="1" hangingPunct="1"/>
            <a:r>
              <a:rPr lang="en-US" sz="2400" dirty="0">
                <a:latin typeface="Arial" charset="0"/>
                <a:ea typeface="ＭＳ Ｐゴシック" charset="0"/>
              </a:rPr>
              <a:t>4. Why should I care?</a:t>
            </a:r>
          </a:p>
          <a:p>
            <a:pPr lvl="1" eaLnBrk="1" hangingPunct="1"/>
            <a:r>
              <a:rPr lang="en-US" sz="2400" dirty="0">
                <a:latin typeface="Arial" charset="0"/>
                <a:ea typeface="ＭＳ Ｐゴシック" charset="0"/>
              </a:rPr>
              <a:t>5. Why should I believe you?</a:t>
            </a:r>
          </a:p>
          <a:p>
            <a:pPr lvl="1" eaLnBrk="1" hangingPunct="1"/>
            <a:r>
              <a:rPr lang="en-US" sz="2400" dirty="0">
                <a:latin typeface="Arial" charset="0"/>
                <a:ea typeface="ＭＳ Ｐゴシック" charset="0"/>
              </a:rPr>
              <a:t>6 What do you want me to do?</a:t>
            </a:r>
          </a:p>
          <a:p>
            <a:pPr lvl="1" eaLnBrk="1" hangingPunct="1"/>
            <a:r>
              <a:rPr lang="en-US" sz="2400" dirty="0">
                <a:latin typeface="Arial" charset="0"/>
                <a:ea typeface="ＭＳ Ｐゴシック" charset="0"/>
              </a:rPr>
              <a:t>7. How should I feel?</a:t>
            </a:r>
          </a:p>
          <a:p>
            <a:pPr eaLnBrk="1" hangingPunct="1"/>
            <a:r>
              <a:rPr lang="en-US" sz="2800" dirty="0">
                <a:latin typeface="Arial" charset="0"/>
              </a:rPr>
              <a:t>Use language of the heart.</a:t>
            </a:r>
            <a:endParaRPr 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183483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Foundry.thmx</Template>
  <TotalTime>1783</TotalTime>
  <Words>2311</Words>
  <Application>Microsoft Macintosh PowerPoint</Application>
  <PresentationFormat>On-screen Show (4:3)</PresentationFormat>
  <Paragraphs>482</Paragraphs>
  <Slides>35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ＭＳ Ｐゴシック</vt:lpstr>
      <vt:lpstr>Arial</vt:lpstr>
      <vt:lpstr>Arial Black</vt:lpstr>
      <vt:lpstr>Times New Roman</vt:lpstr>
      <vt:lpstr>Wingdings 2</vt:lpstr>
      <vt:lpstr>Foundry</vt:lpstr>
      <vt:lpstr>Media Strategy and Planning + Print Media</vt:lpstr>
      <vt:lpstr>Campaign Strategy</vt:lpstr>
      <vt:lpstr>Objectives</vt:lpstr>
      <vt:lpstr>Advertising Pyramid</vt:lpstr>
      <vt:lpstr>Targeting</vt:lpstr>
      <vt:lpstr>Geography and Timing</vt:lpstr>
      <vt:lpstr>Position and Personality</vt:lpstr>
      <vt:lpstr>Competitive Advantage</vt:lpstr>
      <vt:lpstr>Message Strategy/Creative Brief</vt:lpstr>
      <vt:lpstr>Focus Situation Analysis to Align</vt:lpstr>
      <vt:lpstr>All Linked to Media Planning</vt:lpstr>
      <vt:lpstr>All Linked to Media Planning</vt:lpstr>
      <vt:lpstr>Functions of Media Planning</vt:lpstr>
      <vt:lpstr>Aperture in Media Planning</vt:lpstr>
      <vt:lpstr>Media Planning Objectives</vt:lpstr>
      <vt:lpstr>Reaching the Target</vt:lpstr>
      <vt:lpstr>Geography:  Where</vt:lpstr>
      <vt:lpstr>Market Share Index</vt:lpstr>
      <vt:lpstr>The Decision Grid</vt:lpstr>
      <vt:lpstr>Timing: When</vt:lpstr>
      <vt:lpstr>Duration:  How Long</vt:lpstr>
      <vt:lpstr>Timing/Duration Strategies</vt:lpstr>
      <vt:lpstr>The Media Environment</vt:lpstr>
      <vt:lpstr>Staging the Media Plan</vt:lpstr>
      <vt:lpstr>Marketing Sources</vt:lpstr>
      <vt:lpstr>Media Sources</vt:lpstr>
      <vt:lpstr>Strategic Use of  Advertising Media</vt:lpstr>
      <vt:lpstr>Advertising Media</vt:lpstr>
      <vt:lpstr>Print Media</vt:lpstr>
      <vt:lpstr>Newspaper Readers</vt:lpstr>
      <vt:lpstr>Advantages and Disadvantages of Newspapers</vt:lpstr>
      <vt:lpstr>Decline Across Ages</vt:lpstr>
      <vt:lpstr>Strategic Use of Newspapers</vt:lpstr>
      <vt:lpstr>Advantages and Disadvantages of Magazines</vt:lpstr>
      <vt:lpstr>Strategic Use of Magazines</vt:lpstr>
    </vt:vector>
  </TitlesOfParts>
  <Company>Inso Corp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Keith Mickunas</dc:creator>
  <cp:lastModifiedBy>Dhavan Shah</cp:lastModifiedBy>
  <cp:revision>46</cp:revision>
  <dcterms:created xsi:type="dcterms:W3CDTF">1998-08-10T21:18:54Z</dcterms:created>
  <dcterms:modified xsi:type="dcterms:W3CDTF">2024-10-29T05:45:22Z</dcterms:modified>
</cp:coreProperties>
</file>