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 autoCompressPictures="0">
  <p:sldMasterIdLst>
    <p:sldMasterId id="2147483649" r:id="rId1"/>
  </p:sldMasterIdLst>
  <p:notesMasterIdLst>
    <p:notesMasterId r:id="rId39"/>
  </p:notesMasterIdLst>
  <p:sldIdLst>
    <p:sldId id="256" r:id="rId2"/>
    <p:sldId id="320" r:id="rId3"/>
    <p:sldId id="321" r:id="rId4"/>
    <p:sldId id="309" r:id="rId5"/>
    <p:sldId id="317" r:id="rId6"/>
    <p:sldId id="322" r:id="rId7"/>
    <p:sldId id="319" r:id="rId8"/>
    <p:sldId id="258" r:id="rId9"/>
    <p:sldId id="308" r:id="rId10"/>
    <p:sldId id="325" r:id="rId11"/>
    <p:sldId id="257" r:id="rId12"/>
    <p:sldId id="261" r:id="rId13"/>
    <p:sldId id="316" r:id="rId14"/>
    <p:sldId id="259" r:id="rId15"/>
    <p:sldId id="260" r:id="rId16"/>
    <p:sldId id="263" r:id="rId17"/>
    <p:sldId id="326" r:id="rId18"/>
    <p:sldId id="264" r:id="rId19"/>
    <p:sldId id="265" r:id="rId20"/>
    <p:sldId id="266" r:id="rId21"/>
    <p:sldId id="267" r:id="rId22"/>
    <p:sldId id="268" r:id="rId23"/>
    <p:sldId id="269" r:id="rId24"/>
    <p:sldId id="327" r:id="rId25"/>
    <p:sldId id="274" r:id="rId26"/>
    <p:sldId id="275" r:id="rId27"/>
    <p:sldId id="276" r:id="rId28"/>
    <p:sldId id="277" r:id="rId29"/>
    <p:sldId id="278" r:id="rId30"/>
    <p:sldId id="328" r:id="rId31"/>
    <p:sldId id="306" r:id="rId32"/>
    <p:sldId id="329" r:id="rId33"/>
    <p:sldId id="292" r:id="rId34"/>
    <p:sldId id="297" r:id="rId35"/>
    <p:sldId id="298" r:id="rId36"/>
    <p:sldId id="299" r:id="rId37"/>
    <p:sldId id="300" r:id="rId3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640"/>
  </p:normalViewPr>
  <p:slideViewPr>
    <p:cSldViewPr>
      <p:cViewPr varScale="1">
        <p:scale>
          <a:sx n="92" d="100"/>
          <a:sy n="92" d="100"/>
        </p:scale>
        <p:origin x="1664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AF49C00-A00B-3948-9A4B-C7EA7ED2B355}" type="doc">
      <dgm:prSet loTypeId="urn:microsoft.com/office/officeart/2005/8/layout/hierarchy2" loCatId="" qsTypeId="urn:microsoft.com/office/officeart/2005/8/quickstyle/simple1" qsCatId="simple" csTypeId="urn:microsoft.com/office/officeart/2005/8/colors/accent1_5" csCatId="accent1" phldr="1"/>
      <dgm:spPr/>
      <dgm:t>
        <a:bodyPr/>
        <a:lstStyle/>
        <a:p>
          <a:endParaRPr lang="en-US"/>
        </a:p>
      </dgm:t>
    </dgm:pt>
    <dgm:pt modelId="{548D7BE2-D63C-0F4B-9D2E-173131046B31}">
      <dgm:prSet phldrT="[Text]"/>
      <dgm:spPr/>
      <dgm:t>
        <a:bodyPr/>
        <a:lstStyle/>
        <a:p>
          <a:r>
            <a:rPr lang="en-US" dirty="0"/>
            <a:t>Public opinion and communication</a:t>
          </a:r>
        </a:p>
      </dgm:t>
    </dgm:pt>
    <dgm:pt modelId="{E1F3F23A-CB7F-CF46-AD31-8773FA8CF713}" type="parTrans" cxnId="{AB9A6F08-83F3-3344-98C7-7B3AE56400F4}">
      <dgm:prSet/>
      <dgm:spPr/>
      <dgm:t>
        <a:bodyPr/>
        <a:lstStyle/>
        <a:p>
          <a:endParaRPr lang="en-US"/>
        </a:p>
      </dgm:t>
    </dgm:pt>
    <dgm:pt modelId="{ED6BBD00-CCA5-1F4E-B3F8-E096F962604A}" type="sibTrans" cxnId="{AB9A6F08-83F3-3344-98C7-7B3AE56400F4}">
      <dgm:prSet/>
      <dgm:spPr/>
      <dgm:t>
        <a:bodyPr/>
        <a:lstStyle/>
        <a:p>
          <a:endParaRPr lang="en-US"/>
        </a:p>
      </dgm:t>
    </dgm:pt>
    <dgm:pt modelId="{3C2CF55F-53DC-1347-9748-C9B73F193FB5}">
      <dgm:prSet phldrT="[Text]"/>
      <dgm:spPr/>
      <dgm:t>
        <a:bodyPr/>
        <a:lstStyle/>
        <a:p>
          <a:r>
            <a:rPr lang="en-US" dirty="0"/>
            <a:t>Theory</a:t>
          </a:r>
        </a:p>
      </dgm:t>
    </dgm:pt>
    <dgm:pt modelId="{19A8D933-FFC8-3D41-B3CD-A7CA8E12924C}" type="parTrans" cxnId="{E623E586-B952-5443-9E1B-43FDB0C82253}">
      <dgm:prSet/>
      <dgm:spPr/>
      <dgm:t>
        <a:bodyPr/>
        <a:lstStyle/>
        <a:p>
          <a:endParaRPr lang="en-US"/>
        </a:p>
      </dgm:t>
    </dgm:pt>
    <dgm:pt modelId="{C8BBAE14-DCB7-7743-A2F5-240D2DBCA16D}" type="sibTrans" cxnId="{E623E586-B952-5443-9E1B-43FDB0C82253}">
      <dgm:prSet/>
      <dgm:spPr/>
      <dgm:t>
        <a:bodyPr/>
        <a:lstStyle/>
        <a:p>
          <a:endParaRPr lang="en-US"/>
        </a:p>
      </dgm:t>
    </dgm:pt>
    <dgm:pt modelId="{FB1A8F3C-1A62-BD47-BBF4-BC56057AF0B2}">
      <dgm:prSet phldrT="[Text]"/>
      <dgm:spPr/>
      <dgm:t>
        <a:bodyPr/>
        <a:lstStyle/>
        <a:p>
          <a:r>
            <a:rPr lang="en-US" altLang="en-US" dirty="0"/>
            <a:t>Normative &amp; philosophical roots; History; Connection to public policy &amp; economy </a:t>
          </a:r>
          <a:endParaRPr lang="en-US" dirty="0"/>
        </a:p>
      </dgm:t>
    </dgm:pt>
    <dgm:pt modelId="{DD58A4BD-2303-7B45-AAEB-BC091EE668D6}" type="parTrans" cxnId="{EBF73C84-7782-1E46-8FA0-F558220FBC5C}">
      <dgm:prSet/>
      <dgm:spPr/>
      <dgm:t>
        <a:bodyPr/>
        <a:lstStyle/>
        <a:p>
          <a:endParaRPr lang="en-US"/>
        </a:p>
      </dgm:t>
    </dgm:pt>
    <dgm:pt modelId="{E1322FA7-586E-404B-A287-0108315E92AF}" type="sibTrans" cxnId="{EBF73C84-7782-1E46-8FA0-F558220FBC5C}">
      <dgm:prSet/>
      <dgm:spPr/>
      <dgm:t>
        <a:bodyPr/>
        <a:lstStyle/>
        <a:p>
          <a:endParaRPr lang="en-US"/>
        </a:p>
      </dgm:t>
    </dgm:pt>
    <dgm:pt modelId="{6DDE5E36-FE68-3141-A0A1-6300005C5BC7}">
      <dgm:prSet phldrT="[Text]"/>
      <dgm:spPr/>
      <dgm:t>
        <a:bodyPr/>
        <a:lstStyle/>
        <a:p>
          <a:r>
            <a:rPr lang="en-US" altLang="en-US" dirty="0"/>
            <a:t>Attitudinal and Cognitive Models - Psych; Social Influence and Social Conflict – Socio</a:t>
          </a:r>
          <a:endParaRPr lang="en-US" dirty="0"/>
        </a:p>
      </dgm:t>
    </dgm:pt>
    <dgm:pt modelId="{AE47C3EA-1C1E-C147-9BB9-C250510EE10D}" type="parTrans" cxnId="{A65833EA-50BF-264B-81A7-FED510A924C8}">
      <dgm:prSet/>
      <dgm:spPr/>
      <dgm:t>
        <a:bodyPr/>
        <a:lstStyle/>
        <a:p>
          <a:endParaRPr lang="en-US"/>
        </a:p>
      </dgm:t>
    </dgm:pt>
    <dgm:pt modelId="{19876D4E-26AD-9D4E-9A21-6EA50AA17C43}" type="sibTrans" cxnId="{A65833EA-50BF-264B-81A7-FED510A924C8}">
      <dgm:prSet/>
      <dgm:spPr/>
      <dgm:t>
        <a:bodyPr/>
        <a:lstStyle/>
        <a:p>
          <a:endParaRPr lang="en-US"/>
        </a:p>
      </dgm:t>
    </dgm:pt>
    <dgm:pt modelId="{2095355A-F16C-764C-B48D-93F1712A5CC4}">
      <dgm:prSet phldrT="[Text]"/>
      <dgm:spPr/>
      <dgm:t>
        <a:bodyPr/>
        <a:lstStyle/>
        <a:p>
          <a:r>
            <a:rPr lang="en-US" dirty="0"/>
            <a:t>Research</a:t>
          </a:r>
        </a:p>
      </dgm:t>
    </dgm:pt>
    <dgm:pt modelId="{BD4CA9B9-CA84-AB45-AE6B-84298BAA16DB}" type="parTrans" cxnId="{3016F4D4-826A-7144-B936-1BE852CF81F6}">
      <dgm:prSet/>
      <dgm:spPr/>
      <dgm:t>
        <a:bodyPr/>
        <a:lstStyle/>
        <a:p>
          <a:endParaRPr lang="en-US"/>
        </a:p>
      </dgm:t>
    </dgm:pt>
    <dgm:pt modelId="{5E57BAC8-91A4-ED4C-99F4-7C1ABF1FCEF2}" type="sibTrans" cxnId="{3016F4D4-826A-7144-B936-1BE852CF81F6}">
      <dgm:prSet/>
      <dgm:spPr/>
      <dgm:t>
        <a:bodyPr/>
        <a:lstStyle/>
        <a:p>
          <a:endParaRPr lang="en-US"/>
        </a:p>
      </dgm:t>
    </dgm:pt>
    <dgm:pt modelId="{1246636E-EEEC-074B-9684-9C1F29090430}">
      <dgm:prSet phldrT="[Text]"/>
      <dgm:spPr/>
      <dgm:t>
        <a:bodyPr/>
        <a:lstStyle/>
        <a:p>
          <a:r>
            <a:rPr lang="en-US" dirty="0"/>
            <a:t>of Public opinion</a:t>
          </a:r>
        </a:p>
      </dgm:t>
    </dgm:pt>
    <dgm:pt modelId="{F474B426-D9D5-214C-9D52-D58A33A9D97B}" type="parTrans" cxnId="{6F26FC8E-EBC4-4447-B408-C704F5AD4CF2}">
      <dgm:prSet/>
      <dgm:spPr/>
      <dgm:t>
        <a:bodyPr/>
        <a:lstStyle/>
        <a:p>
          <a:endParaRPr lang="en-US"/>
        </a:p>
      </dgm:t>
    </dgm:pt>
    <dgm:pt modelId="{63B452C5-1158-DF49-8173-FF8CABC6AB2B}" type="sibTrans" cxnId="{6F26FC8E-EBC4-4447-B408-C704F5AD4CF2}">
      <dgm:prSet/>
      <dgm:spPr/>
      <dgm:t>
        <a:bodyPr/>
        <a:lstStyle/>
        <a:p>
          <a:endParaRPr lang="en-US"/>
        </a:p>
      </dgm:t>
    </dgm:pt>
    <dgm:pt modelId="{C24E8DF8-3DFF-A148-8855-1E700FF4BC67}">
      <dgm:prSet phldrT="[Text]"/>
      <dgm:spPr/>
      <dgm:t>
        <a:bodyPr/>
        <a:lstStyle/>
        <a:p>
          <a:r>
            <a:rPr lang="en-US" dirty="0"/>
            <a:t>of Media effects on public opinion</a:t>
          </a:r>
        </a:p>
      </dgm:t>
    </dgm:pt>
    <dgm:pt modelId="{1E2C7D25-E2D2-CF49-9BE8-42C980EAEA9D}" type="parTrans" cxnId="{D4C164AA-78BC-BB47-8D74-A78113A87618}">
      <dgm:prSet/>
      <dgm:spPr/>
      <dgm:t>
        <a:bodyPr/>
        <a:lstStyle/>
        <a:p>
          <a:endParaRPr lang="en-US"/>
        </a:p>
      </dgm:t>
    </dgm:pt>
    <dgm:pt modelId="{6AB60DB0-D311-BD4D-B64D-842AA49A3F4E}" type="sibTrans" cxnId="{D4C164AA-78BC-BB47-8D74-A78113A87618}">
      <dgm:prSet/>
      <dgm:spPr/>
      <dgm:t>
        <a:bodyPr/>
        <a:lstStyle/>
        <a:p>
          <a:endParaRPr lang="en-US"/>
        </a:p>
      </dgm:t>
    </dgm:pt>
    <dgm:pt modelId="{11F94D0B-3A3A-9A4C-B1C0-FE32147F1628}">
      <dgm:prSet phldrT="[Text]"/>
      <dgm:spPr/>
      <dgm:t>
        <a:bodyPr/>
        <a:lstStyle/>
        <a:p>
          <a:r>
            <a:rPr lang="en-US" altLang="en-US" dirty="0"/>
            <a:t>Models of Media Influence (ex Framing)</a:t>
          </a:r>
          <a:endParaRPr lang="en-US" dirty="0"/>
        </a:p>
      </dgm:t>
    </dgm:pt>
    <dgm:pt modelId="{E842D7E9-3AB5-8E45-B9FC-4530702FB834}" type="parTrans" cxnId="{34B7069B-E7BD-514F-B3A5-FC7720210328}">
      <dgm:prSet/>
      <dgm:spPr/>
      <dgm:t>
        <a:bodyPr/>
        <a:lstStyle/>
        <a:p>
          <a:endParaRPr lang="en-US"/>
        </a:p>
      </dgm:t>
    </dgm:pt>
    <dgm:pt modelId="{3989D768-98B3-BA43-B1A4-2BB337CE5594}" type="sibTrans" cxnId="{34B7069B-E7BD-514F-B3A5-FC7720210328}">
      <dgm:prSet/>
      <dgm:spPr/>
      <dgm:t>
        <a:bodyPr/>
        <a:lstStyle/>
        <a:p>
          <a:endParaRPr lang="en-US"/>
        </a:p>
      </dgm:t>
    </dgm:pt>
    <dgm:pt modelId="{9358D29F-CEE2-DF4C-9E5B-289146FDA2B2}">
      <dgm:prSet phldrT="[Text]"/>
      <dgm:spPr/>
      <dgm:t>
        <a:bodyPr/>
        <a:lstStyle/>
        <a:p>
          <a:r>
            <a:rPr lang="en-US" altLang="en-US" dirty="0"/>
            <a:t>Models of Perceptional Influence (ex S.O.S)</a:t>
          </a:r>
          <a:endParaRPr lang="en-US" dirty="0"/>
        </a:p>
      </dgm:t>
    </dgm:pt>
    <dgm:pt modelId="{6F27DCE3-7761-7E4D-9B8F-62BF3C568C63}" type="parTrans" cxnId="{F69B0554-076C-0544-A2E0-C98087A111FD}">
      <dgm:prSet/>
      <dgm:spPr/>
      <dgm:t>
        <a:bodyPr/>
        <a:lstStyle/>
        <a:p>
          <a:endParaRPr lang="en-US"/>
        </a:p>
      </dgm:t>
    </dgm:pt>
    <dgm:pt modelId="{9CC22B25-A83E-4D42-A15A-541D2252B452}" type="sibTrans" cxnId="{F69B0554-076C-0544-A2E0-C98087A111FD}">
      <dgm:prSet/>
      <dgm:spPr/>
      <dgm:t>
        <a:bodyPr/>
        <a:lstStyle/>
        <a:p>
          <a:endParaRPr lang="en-US"/>
        </a:p>
      </dgm:t>
    </dgm:pt>
    <dgm:pt modelId="{9338C155-3509-B946-A900-3E0FC0678168}">
      <dgm:prSet phldrT="[Text]"/>
      <dgm:spPr/>
      <dgm:t>
        <a:bodyPr/>
        <a:lstStyle/>
        <a:p>
          <a:r>
            <a:rPr lang="en-US" dirty="0"/>
            <a:t>Problems and challenges </a:t>
          </a:r>
        </a:p>
      </dgm:t>
    </dgm:pt>
    <dgm:pt modelId="{22B1D926-A03B-A742-9D1C-730466C6263D}" type="parTrans" cxnId="{2CCEB69F-0D14-334D-B259-E61B79C0CBC0}">
      <dgm:prSet/>
      <dgm:spPr/>
      <dgm:t>
        <a:bodyPr/>
        <a:lstStyle/>
        <a:p>
          <a:endParaRPr lang="en-US"/>
        </a:p>
      </dgm:t>
    </dgm:pt>
    <dgm:pt modelId="{0BE81E8E-201C-CF49-B446-DD815199335D}" type="sibTrans" cxnId="{2CCEB69F-0D14-334D-B259-E61B79C0CBC0}">
      <dgm:prSet/>
      <dgm:spPr/>
      <dgm:t>
        <a:bodyPr/>
        <a:lstStyle/>
        <a:p>
          <a:endParaRPr lang="en-US"/>
        </a:p>
      </dgm:t>
    </dgm:pt>
    <dgm:pt modelId="{14295DC8-14AF-CA4A-A83E-BA164002C97B}">
      <dgm:prSet phldrT="[Text]"/>
      <dgm:spPr/>
      <dgm:t>
        <a:bodyPr/>
        <a:lstStyle/>
        <a:p>
          <a:r>
            <a:rPr lang="en-US" dirty="0"/>
            <a:t>Design</a:t>
          </a:r>
          <a:r>
            <a:rPr lang="en-US" baseline="0" dirty="0"/>
            <a:t> and methods</a:t>
          </a:r>
          <a:endParaRPr lang="en-US" dirty="0"/>
        </a:p>
      </dgm:t>
    </dgm:pt>
    <dgm:pt modelId="{180E4819-46F3-2542-B3F8-D67EBB94E031}" type="sibTrans" cxnId="{AB79E3EE-9523-E440-BD54-2D8AC628E7EC}">
      <dgm:prSet/>
      <dgm:spPr/>
      <dgm:t>
        <a:bodyPr/>
        <a:lstStyle/>
        <a:p>
          <a:endParaRPr lang="en-US"/>
        </a:p>
      </dgm:t>
    </dgm:pt>
    <dgm:pt modelId="{3922169C-0BAF-AA4E-8584-BFA8EC9B3C29}" type="parTrans" cxnId="{AB79E3EE-9523-E440-BD54-2D8AC628E7EC}">
      <dgm:prSet/>
      <dgm:spPr/>
      <dgm:t>
        <a:bodyPr/>
        <a:lstStyle/>
        <a:p>
          <a:endParaRPr lang="en-US"/>
        </a:p>
      </dgm:t>
    </dgm:pt>
    <dgm:pt modelId="{8846C8C6-A973-3844-B658-E62A7AE79CA6}">
      <dgm:prSet phldrT="[Text]"/>
      <dgm:spPr/>
      <dgm:t>
        <a:bodyPr/>
        <a:lstStyle/>
        <a:p>
          <a:r>
            <a:rPr lang="en-US" b="0" dirty="0"/>
            <a:t>Research procedures </a:t>
          </a:r>
        </a:p>
      </dgm:t>
    </dgm:pt>
    <dgm:pt modelId="{76E6F5C1-8AE8-804D-8AAA-70BDAE1BECA5}" type="parTrans" cxnId="{E42BF990-C303-A747-9A55-A5854DDA1C67}">
      <dgm:prSet/>
      <dgm:spPr/>
      <dgm:t>
        <a:bodyPr/>
        <a:lstStyle/>
        <a:p>
          <a:endParaRPr lang="en-US"/>
        </a:p>
      </dgm:t>
    </dgm:pt>
    <dgm:pt modelId="{A592C972-C70B-7149-81E3-64CEB4C24A73}" type="sibTrans" cxnId="{E42BF990-C303-A747-9A55-A5854DDA1C67}">
      <dgm:prSet/>
      <dgm:spPr/>
      <dgm:t>
        <a:bodyPr/>
        <a:lstStyle/>
        <a:p>
          <a:endParaRPr lang="en-US"/>
        </a:p>
      </dgm:t>
    </dgm:pt>
    <dgm:pt modelId="{136EF460-44A1-CD45-B26C-4FACFEF616B0}" type="pres">
      <dgm:prSet presAssocID="{0AF49C00-A00B-3948-9A4B-C7EA7ED2B355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C3AD4C7C-ACF2-3C42-8514-766864609745}" type="pres">
      <dgm:prSet presAssocID="{548D7BE2-D63C-0F4B-9D2E-173131046B31}" presName="root1" presStyleCnt="0"/>
      <dgm:spPr/>
    </dgm:pt>
    <dgm:pt modelId="{90377597-6D91-5B42-803C-4F9B4660F3DD}" type="pres">
      <dgm:prSet presAssocID="{548D7BE2-D63C-0F4B-9D2E-173131046B31}" presName="LevelOneTextNode" presStyleLbl="node0" presStyleIdx="0" presStyleCnt="1" custScaleX="66727">
        <dgm:presLayoutVars>
          <dgm:chPref val="3"/>
        </dgm:presLayoutVars>
      </dgm:prSet>
      <dgm:spPr/>
    </dgm:pt>
    <dgm:pt modelId="{3C12C931-61E0-4249-A474-87389D5D844C}" type="pres">
      <dgm:prSet presAssocID="{548D7BE2-D63C-0F4B-9D2E-173131046B31}" presName="level2hierChild" presStyleCnt="0"/>
      <dgm:spPr/>
    </dgm:pt>
    <dgm:pt modelId="{F9303EC4-7EE4-BC46-9B98-24417F60E736}" type="pres">
      <dgm:prSet presAssocID="{19A8D933-FFC8-3D41-B3CD-A7CA8E12924C}" presName="conn2-1" presStyleLbl="parChTrans1D2" presStyleIdx="0" presStyleCnt="2"/>
      <dgm:spPr/>
    </dgm:pt>
    <dgm:pt modelId="{0B236BD5-06A7-EF4A-9229-29FEE16B96E6}" type="pres">
      <dgm:prSet presAssocID="{19A8D933-FFC8-3D41-B3CD-A7CA8E12924C}" presName="connTx" presStyleLbl="parChTrans1D2" presStyleIdx="0" presStyleCnt="2"/>
      <dgm:spPr/>
    </dgm:pt>
    <dgm:pt modelId="{45BCD509-1B74-454C-B4CA-1A66F3443B56}" type="pres">
      <dgm:prSet presAssocID="{3C2CF55F-53DC-1347-9748-C9B73F193FB5}" presName="root2" presStyleCnt="0"/>
      <dgm:spPr/>
    </dgm:pt>
    <dgm:pt modelId="{E40BDB3C-AA5C-C845-BA8D-740394D6B67D}" type="pres">
      <dgm:prSet presAssocID="{3C2CF55F-53DC-1347-9748-C9B73F193FB5}" presName="LevelTwoTextNode" presStyleLbl="node2" presStyleIdx="0" presStyleCnt="2" custScaleX="56897" custScaleY="106471">
        <dgm:presLayoutVars>
          <dgm:chPref val="3"/>
        </dgm:presLayoutVars>
      </dgm:prSet>
      <dgm:spPr/>
    </dgm:pt>
    <dgm:pt modelId="{4BDC4A93-3706-C342-BFC1-B85FD4520FBC}" type="pres">
      <dgm:prSet presAssocID="{3C2CF55F-53DC-1347-9748-C9B73F193FB5}" presName="level3hierChild" presStyleCnt="0"/>
      <dgm:spPr/>
    </dgm:pt>
    <dgm:pt modelId="{6305B767-4A68-D14A-856F-923AFB72D129}" type="pres">
      <dgm:prSet presAssocID="{F474B426-D9D5-214C-9D52-D58A33A9D97B}" presName="conn2-1" presStyleLbl="parChTrans1D3" presStyleIdx="0" presStyleCnt="5"/>
      <dgm:spPr/>
    </dgm:pt>
    <dgm:pt modelId="{66EDCB2C-F7C2-5144-BB19-2482D8E8D766}" type="pres">
      <dgm:prSet presAssocID="{F474B426-D9D5-214C-9D52-D58A33A9D97B}" presName="connTx" presStyleLbl="parChTrans1D3" presStyleIdx="0" presStyleCnt="5"/>
      <dgm:spPr/>
    </dgm:pt>
    <dgm:pt modelId="{615B9EE1-A4FB-CA47-9247-94411D2138D2}" type="pres">
      <dgm:prSet presAssocID="{1246636E-EEEC-074B-9684-9C1F29090430}" presName="root2" presStyleCnt="0"/>
      <dgm:spPr/>
    </dgm:pt>
    <dgm:pt modelId="{FEABC6EE-BEE8-9241-A308-214D6DAEA773}" type="pres">
      <dgm:prSet presAssocID="{1246636E-EEEC-074B-9684-9C1F29090430}" presName="LevelTwoTextNode" presStyleLbl="node3" presStyleIdx="0" presStyleCnt="5">
        <dgm:presLayoutVars>
          <dgm:chPref val="3"/>
        </dgm:presLayoutVars>
      </dgm:prSet>
      <dgm:spPr/>
    </dgm:pt>
    <dgm:pt modelId="{621D38B9-7A3A-684A-B069-D49AA5A74436}" type="pres">
      <dgm:prSet presAssocID="{1246636E-EEEC-074B-9684-9C1F29090430}" presName="level3hierChild" presStyleCnt="0"/>
      <dgm:spPr/>
    </dgm:pt>
    <dgm:pt modelId="{8A247AD3-E185-8645-86EA-A7883FC96841}" type="pres">
      <dgm:prSet presAssocID="{DD58A4BD-2303-7B45-AAEB-BC091EE668D6}" presName="conn2-1" presStyleLbl="parChTrans1D4" presStyleIdx="0" presStyleCnt="4"/>
      <dgm:spPr/>
    </dgm:pt>
    <dgm:pt modelId="{7F1B83EE-5026-FC48-BCFE-895D07548B23}" type="pres">
      <dgm:prSet presAssocID="{DD58A4BD-2303-7B45-AAEB-BC091EE668D6}" presName="connTx" presStyleLbl="parChTrans1D4" presStyleIdx="0" presStyleCnt="4"/>
      <dgm:spPr/>
    </dgm:pt>
    <dgm:pt modelId="{16E8076A-57FF-1C43-9B44-415861C9395C}" type="pres">
      <dgm:prSet presAssocID="{FB1A8F3C-1A62-BD47-BBF4-BC56057AF0B2}" presName="root2" presStyleCnt="0"/>
      <dgm:spPr/>
    </dgm:pt>
    <dgm:pt modelId="{D25E6AED-415C-EA4F-8B10-C7F521D3476C}" type="pres">
      <dgm:prSet presAssocID="{FB1A8F3C-1A62-BD47-BBF4-BC56057AF0B2}" presName="LevelTwoTextNode" presStyleLbl="node4" presStyleIdx="0" presStyleCnt="4">
        <dgm:presLayoutVars>
          <dgm:chPref val="3"/>
        </dgm:presLayoutVars>
      </dgm:prSet>
      <dgm:spPr/>
    </dgm:pt>
    <dgm:pt modelId="{C2CED704-7432-4D42-BFB7-94B4AFC39397}" type="pres">
      <dgm:prSet presAssocID="{FB1A8F3C-1A62-BD47-BBF4-BC56057AF0B2}" presName="level3hierChild" presStyleCnt="0"/>
      <dgm:spPr/>
    </dgm:pt>
    <dgm:pt modelId="{456E1442-36EF-B648-800A-0A755EFD11EE}" type="pres">
      <dgm:prSet presAssocID="{AE47C3EA-1C1E-C147-9BB9-C250510EE10D}" presName="conn2-1" presStyleLbl="parChTrans1D4" presStyleIdx="1" presStyleCnt="4"/>
      <dgm:spPr/>
    </dgm:pt>
    <dgm:pt modelId="{3E40EC64-62C6-2E49-8AE0-BD6F3EF6E88E}" type="pres">
      <dgm:prSet presAssocID="{AE47C3EA-1C1E-C147-9BB9-C250510EE10D}" presName="connTx" presStyleLbl="parChTrans1D4" presStyleIdx="1" presStyleCnt="4"/>
      <dgm:spPr/>
    </dgm:pt>
    <dgm:pt modelId="{462529CC-22FD-384B-8AFC-C2D48B817F03}" type="pres">
      <dgm:prSet presAssocID="{6DDE5E36-FE68-3141-A0A1-6300005C5BC7}" presName="root2" presStyleCnt="0"/>
      <dgm:spPr/>
    </dgm:pt>
    <dgm:pt modelId="{C6DA78D8-DC67-5A48-950E-FBEBF5FF53FE}" type="pres">
      <dgm:prSet presAssocID="{6DDE5E36-FE68-3141-A0A1-6300005C5BC7}" presName="LevelTwoTextNode" presStyleLbl="node4" presStyleIdx="1" presStyleCnt="4">
        <dgm:presLayoutVars>
          <dgm:chPref val="3"/>
        </dgm:presLayoutVars>
      </dgm:prSet>
      <dgm:spPr/>
    </dgm:pt>
    <dgm:pt modelId="{C7F3189D-EC5A-674D-AF34-56F4A4FF6276}" type="pres">
      <dgm:prSet presAssocID="{6DDE5E36-FE68-3141-A0A1-6300005C5BC7}" presName="level3hierChild" presStyleCnt="0"/>
      <dgm:spPr/>
    </dgm:pt>
    <dgm:pt modelId="{332FADD4-EC4D-9C43-8D41-EA5673B8CA33}" type="pres">
      <dgm:prSet presAssocID="{1E2C7D25-E2D2-CF49-9BE8-42C980EAEA9D}" presName="conn2-1" presStyleLbl="parChTrans1D3" presStyleIdx="1" presStyleCnt="5"/>
      <dgm:spPr/>
    </dgm:pt>
    <dgm:pt modelId="{B3857CFB-5D7F-554B-BE91-797CA7399F63}" type="pres">
      <dgm:prSet presAssocID="{1E2C7D25-E2D2-CF49-9BE8-42C980EAEA9D}" presName="connTx" presStyleLbl="parChTrans1D3" presStyleIdx="1" presStyleCnt="5"/>
      <dgm:spPr/>
    </dgm:pt>
    <dgm:pt modelId="{791F32AE-34F0-524D-9DDE-C236046474D9}" type="pres">
      <dgm:prSet presAssocID="{C24E8DF8-3DFF-A148-8855-1E700FF4BC67}" presName="root2" presStyleCnt="0"/>
      <dgm:spPr/>
    </dgm:pt>
    <dgm:pt modelId="{F23E4208-7542-134A-8FA0-230EBE0422B3}" type="pres">
      <dgm:prSet presAssocID="{C24E8DF8-3DFF-A148-8855-1E700FF4BC67}" presName="LevelTwoTextNode" presStyleLbl="node3" presStyleIdx="1" presStyleCnt="5">
        <dgm:presLayoutVars>
          <dgm:chPref val="3"/>
        </dgm:presLayoutVars>
      </dgm:prSet>
      <dgm:spPr/>
    </dgm:pt>
    <dgm:pt modelId="{62360809-F9C5-C64B-BD77-375CE7FF222E}" type="pres">
      <dgm:prSet presAssocID="{C24E8DF8-3DFF-A148-8855-1E700FF4BC67}" presName="level3hierChild" presStyleCnt="0"/>
      <dgm:spPr/>
    </dgm:pt>
    <dgm:pt modelId="{283D96CB-451C-BA4C-AB5C-2E735CD87B2E}" type="pres">
      <dgm:prSet presAssocID="{E842D7E9-3AB5-8E45-B9FC-4530702FB834}" presName="conn2-1" presStyleLbl="parChTrans1D4" presStyleIdx="2" presStyleCnt="4"/>
      <dgm:spPr/>
    </dgm:pt>
    <dgm:pt modelId="{89568B2A-4ADF-F249-B4C7-5A5D6923BA0B}" type="pres">
      <dgm:prSet presAssocID="{E842D7E9-3AB5-8E45-B9FC-4530702FB834}" presName="connTx" presStyleLbl="parChTrans1D4" presStyleIdx="2" presStyleCnt="4"/>
      <dgm:spPr/>
    </dgm:pt>
    <dgm:pt modelId="{4BF8E249-B06C-2D49-959C-F789F73D13AC}" type="pres">
      <dgm:prSet presAssocID="{11F94D0B-3A3A-9A4C-B1C0-FE32147F1628}" presName="root2" presStyleCnt="0"/>
      <dgm:spPr/>
    </dgm:pt>
    <dgm:pt modelId="{7AE9B663-9A56-D04A-9374-F36A6C2B8F1B}" type="pres">
      <dgm:prSet presAssocID="{11F94D0B-3A3A-9A4C-B1C0-FE32147F1628}" presName="LevelTwoTextNode" presStyleLbl="node4" presStyleIdx="2" presStyleCnt="4">
        <dgm:presLayoutVars>
          <dgm:chPref val="3"/>
        </dgm:presLayoutVars>
      </dgm:prSet>
      <dgm:spPr/>
    </dgm:pt>
    <dgm:pt modelId="{F5CEA050-E7F3-5F4D-9B6B-09EF70DC6288}" type="pres">
      <dgm:prSet presAssocID="{11F94D0B-3A3A-9A4C-B1C0-FE32147F1628}" presName="level3hierChild" presStyleCnt="0"/>
      <dgm:spPr/>
    </dgm:pt>
    <dgm:pt modelId="{0C978782-7378-054A-98A9-9E9CD1B3D53D}" type="pres">
      <dgm:prSet presAssocID="{6F27DCE3-7761-7E4D-9B8F-62BF3C568C63}" presName="conn2-1" presStyleLbl="parChTrans1D4" presStyleIdx="3" presStyleCnt="4"/>
      <dgm:spPr/>
    </dgm:pt>
    <dgm:pt modelId="{21BE6527-EB78-8D4C-8BB4-EA7C52FED466}" type="pres">
      <dgm:prSet presAssocID="{6F27DCE3-7761-7E4D-9B8F-62BF3C568C63}" presName="connTx" presStyleLbl="parChTrans1D4" presStyleIdx="3" presStyleCnt="4"/>
      <dgm:spPr/>
    </dgm:pt>
    <dgm:pt modelId="{B230C06B-4D96-3345-8FE8-C6CD9AEBB29B}" type="pres">
      <dgm:prSet presAssocID="{9358D29F-CEE2-DF4C-9E5B-289146FDA2B2}" presName="root2" presStyleCnt="0"/>
      <dgm:spPr/>
    </dgm:pt>
    <dgm:pt modelId="{090DB630-6E24-1E47-8277-D4ED0689B4E2}" type="pres">
      <dgm:prSet presAssocID="{9358D29F-CEE2-DF4C-9E5B-289146FDA2B2}" presName="LevelTwoTextNode" presStyleLbl="node4" presStyleIdx="3" presStyleCnt="4">
        <dgm:presLayoutVars>
          <dgm:chPref val="3"/>
        </dgm:presLayoutVars>
      </dgm:prSet>
      <dgm:spPr/>
    </dgm:pt>
    <dgm:pt modelId="{7D2B6250-06BA-EF4A-89B8-72D5A70F6161}" type="pres">
      <dgm:prSet presAssocID="{9358D29F-CEE2-DF4C-9E5B-289146FDA2B2}" presName="level3hierChild" presStyleCnt="0"/>
      <dgm:spPr/>
    </dgm:pt>
    <dgm:pt modelId="{2EF46239-1CFF-1141-813D-EF7E1B5455B2}" type="pres">
      <dgm:prSet presAssocID="{BD4CA9B9-CA84-AB45-AE6B-84298BAA16DB}" presName="conn2-1" presStyleLbl="parChTrans1D2" presStyleIdx="1" presStyleCnt="2"/>
      <dgm:spPr/>
    </dgm:pt>
    <dgm:pt modelId="{F2B9B050-C663-664B-87DB-6AC81491E0BE}" type="pres">
      <dgm:prSet presAssocID="{BD4CA9B9-CA84-AB45-AE6B-84298BAA16DB}" presName="connTx" presStyleLbl="parChTrans1D2" presStyleIdx="1" presStyleCnt="2"/>
      <dgm:spPr/>
    </dgm:pt>
    <dgm:pt modelId="{91B93DC2-AF81-4543-9E70-236B4FD41B40}" type="pres">
      <dgm:prSet presAssocID="{2095355A-F16C-764C-B48D-93F1712A5CC4}" presName="root2" presStyleCnt="0"/>
      <dgm:spPr/>
    </dgm:pt>
    <dgm:pt modelId="{54CCF08A-A4D1-6D49-8057-FA15A086B4EC}" type="pres">
      <dgm:prSet presAssocID="{2095355A-F16C-764C-B48D-93F1712A5CC4}" presName="LevelTwoTextNode" presStyleLbl="node2" presStyleIdx="1" presStyleCnt="2" custScaleX="57227">
        <dgm:presLayoutVars>
          <dgm:chPref val="3"/>
        </dgm:presLayoutVars>
      </dgm:prSet>
      <dgm:spPr/>
    </dgm:pt>
    <dgm:pt modelId="{456D90F7-C1C5-3446-B5B9-741809E9B0FE}" type="pres">
      <dgm:prSet presAssocID="{2095355A-F16C-764C-B48D-93F1712A5CC4}" presName="level3hierChild" presStyleCnt="0"/>
      <dgm:spPr/>
    </dgm:pt>
    <dgm:pt modelId="{C1386952-F782-DF48-9C43-7789CF8CF0BE}" type="pres">
      <dgm:prSet presAssocID="{3922169C-0BAF-AA4E-8584-BFA8EC9B3C29}" presName="conn2-1" presStyleLbl="parChTrans1D3" presStyleIdx="2" presStyleCnt="5"/>
      <dgm:spPr/>
    </dgm:pt>
    <dgm:pt modelId="{B1DA86C9-AC57-4949-887E-AF29F34A124F}" type="pres">
      <dgm:prSet presAssocID="{3922169C-0BAF-AA4E-8584-BFA8EC9B3C29}" presName="connTx" presStyleLbl="parChTrans1D3" presStyleIdx="2" presStyleCnt="5"/>
      <dgm:spPr/>
    </dgm:pt>
    <dgm:pt modelId="{EBDABDFF-6465-1147-8958-56B6BAEF4DC5}" type="pres">
      <dgm:prSet presAssocID="{14295DC8-14AF-CA4A-A83E-BA164002C97B}" presName="root2" presStyleCnt="0"/>
      <dgm:spPr/>
    </dgm:pt>
    <dgm:pt modelId="{4E7BB327-63AF-C446-81C8-4D74A9C2A23D}" type="pres">
      <dgm:prSet presAssocID="{14295DC8-14AF-CA4A-A83E-BA164002C97B}" presName="LevelTwoTextNode" presStyleLbl="node3" presStyleIdx="2" presStyleCnt="5">
        <dgm:presLayoutVars>
          <dgm:chPref val="3"/>
        </dgm:presLayoutVars>
      </dgm:prSet>
      <dgm:spPr/>
    </dgm:pt>
    <dgm:pt modelId="{63C0CB4C-6D8B-D941-83DF-6E95FDF0E420}" type="pres">
      <dgm:prSet presAssocID="{14295DC8-14AF-CA4A-A83E-BA164002C97B}" presName="level3hierChild" presStyleCnt="0"/>
      <dgm:spPr/>
    </dgm:pt>
    <dgm:pt modelId="{FAFAE2AA-E193-FD4E-AF4E-F1FAE3D1F2D9}" type="pres">
      <dgm:prSet presAssocID="{76E6F5C1-8AE8-804D-8AAA-70BDAE1BECA5}" presName="conn2-1" presStyleLbl="parChTrans1D3" presStyleIdx="3" presStyleCnt="5"/>
      <dgm:spPr/>
    </dgm:pt>
    <dgm:pt modelId="{7F93FD9C-250A-3941-B34C-C30CD9EEE696}" type="pres">
      <dgm:prSet presAssocID="{76E6F5C1-8AE8-804D-8AAA-70BDAE1BECA5}" presName="connTx" presStyleLbl="parChTrans1D3" presStyleIdx="3" presStyleCnt="5"/>
      <dgm:spPr/>
    </dgm:pt>
    <dgm:pt modelId="{F32E6AB0-DD1E-DA47-A741-F54758916415}" type="pres">
      <dgm:prSet presAssocID="{8846C8C6-A973-3844-B658-E62A7AE79CA6}" presName="root2" presStyleCnt="0"/>
      <dgm:spPr/>
    </dgm:pt>
    <dgm:pt modelId="{3EDEE96B-874C-A745-941A-CAC6875095F2}" type="pres">
      <dgm:prSet presAssocID="{8846C8C6-A973-3844-B658-E62A7AE79CA6}" presName="LevelTwoTextNode" presStyleLbl="node3" presStyleIdx="3" presStyleCnt="5">
        <dgm:presLayoutVars>
          <dgm:chPref val="3"/>
        </dgm:presLayoutVars>
      </dgm:prSet>
      <dgm:spPr/>
    </dgm:pt>
    <dgm:pt modelId="{49B735A7-360C-7040-85AB-5F1729F4FC01}" type="pres">
      <dgm:prSet presAssocID="{8846C8C6-A973-3844-B658-E62A7AE79CA6}" presName="level3hierChild" presStyleCnt="0"/>
      <dgm:spPr/>
    </dgm:pt>
    <dgm:pt modelId="{537F7EA9-ADA8-E040-A621-5C9793A6B61C}" type="pres">
      <dgm:prSet presAssocID="{22B1D926-A03B-A742-9D1C-730466C6263D}" presName="conn2-1" presStyleLbl="parChTrans1D3" presStyleIdx="4" presStyleCnt="5"/>
      <dgm:spPr/>
    </dgm:pt>
    <dgm:pt modelId="{0A1B6EAA-2F1D-8641-A1BB-927ED98FC5AB}" type="pres">
      <dgm:prSet presAssocID="{22B1D926-A03B-A742-9D1C-730466C6263D}" presName="connTx" presStyleLbl="parChTrans1D3" presStyleIdx="4" presStyleCnt="5"/>
      <dgm:spPr/>
    </dgm:pt>
    <dgm:pt modelId="{FD7F8CA2-A10A-5F4C-8274-13065C8C7B10}" type="pres">
      <dgm:prSet presAssocID="{9338C155-3509-B946-A900-3E0FC0678168}" presName="root2" presStyleCnt="0"/>
      <dgm:spPr/>
    </dgm:pt>
    <dgm:pt modelId="{085D609D-6812-314D-AAC7-E7588AF35577}" type="pres">
      <dgm:prSet presAssocID="{9338C155-3509-B946-A900-3E0FC0678168}" presName="LevelTwoTextNode" presStyleLbl="node3" presStyleIdx="4" presStyleCnt="5">
        <dgm:presLayoutVars>
          <dgm:chPref val="3"/>
        </dgm:presLayoutVars>
      </dgm:prSet>
      <dgm:spPr/>
    </dgm:pt>
    <dgm:pt modelId="{01DEF887-32BD-404C-90A1-46D7E313FC67}" type="pres">
      <dgm:prSet presAssocID="{9338C155-3509-B946-A900-3E0FC0678168}" presName="level3hierChild" presStyleCnt="0"/>
      <dgm:spPr/>
    </dgm:pt>
  </dgm:ptLst>
  <dgm:cxnLst>
    <dgm:cxn modelId="{979DD400-F827-CD4B-9710-6E0EECBAFC54}" type="presOf" srcId="{8846C8C6-A973-3844-B658-E62A7AE79CA6}" destId="{3EDEE96B-874C-A745-941A-CAC6875095F2}" srcOrd="0" destOrd="0" presId="urn:microsoft.com/office/officeart/2005/8/layout/hierarchy2"/>
    <dgm:cxn modelId="{14225D04-ED98-8845-BB2C-C66FF0EF3ED7}" type="presOf" srcId="{6F27DCE3-7761-7E4D-9B8F-62BF3C568C63}" destId="{0C978782-7378-054A-98A9-9E9CD1B3D53D}" srcOrd="0" destOrd="0" presId="urn:microsoft.com/office/officeart/2005/8/layout/hierarchy2"/>
    <dgm:cxn modelId="{AB9A6F08-83F3-3344-98C7-7B3AE56400F4}" srcId="{0AF49C00-A00B-3948-9A4B-C7EA7ED2B355}" destId="{548D7BE2-D63C-0F4B-9D2E-173131046B31}" srcOrd="0" destOrd="0" parTransId="{E1F3F23A-CB7F-CF46-AD31-8773FA8CF713}" sibTransId="{ED6BBD00-CCA5-1F4E-B3F8-E096F962604A}"/>
    <dgm:cxn modelId="{0EE3A60D-B4BD-A941-8C1C-694F29673E11}" type="presOf" srcId="{22B1D926-A03B-A742-9D1C-730466C6263D}" destId="{0A1B6EAA-2F1D-8641-A1BB-927ED98FC5AB}" srcOrd="1" destOrd="0" presId="urn:microsoft.com/office/officeart/2005/8/layout/hierarchy2"/>
    <dgm:cxn modelId="{A09CFA18-6687-E84A-AE19-0C3B6D0CFECD}" type="presOf" srcId="{3C2CF55F-53DC-1347-9748-C9B73F193FB5}" destId="{E40BDB3C-AA5C-C845-BA8D-740394D6B67D}" srcOrd="0" destOrd="0" presId="urn:microsoft.com/office/officeart/2005/8/layout/hierarchy2"/>
    <dgm:cxn modelId="{F6823A29-97B3-2945-AAC6-D80ADEAA1719}" type="presOf" srcId="{548D7BE2-D63C-0F4B-9D2E-173131046B31}" destId="{90377597-6D91-5B42-803C-4F9B4660F3DD}" srcOrd="0" destOrd="0" presId="urn:microsoft.com/office/officeart/2005/8/layout/hierarchy2"/>
    <dgm:cxn modelId="{B9339B2B-A8E0-CA4E-9EC7-EB769212CF85}" type="presOf" srcId="{14295DC8-14AF-CA4A-A83E-BA164002C97B}" destId="{4E7BB327-63AF-C446-81C8-4D74A9C2A23D}" srcOrd="0" destOrd="0" presId="urn:microsoft.com/office/officeart/2005/8/layout/hierarchy2"/>
    <dgm:cxn modelId="{3875AC2F-563A-5543-B6BD-F90D3958E065}" type="presOf" srcId="{0AF49C00-A00B-3948-9A4B-C7EA7ED2B355}" destId="{136EF460-44A1-CD45-B26C-4FACFEF616B0}" srcOrd="0" destOrd="0" presId="urn:microsoft.com/office/officeart/2005/8/layout/hierarchy2"/>
    <dgm:cxn modelId="{02AAD92F-A827-3744-9882-FE1B3F5B1C33}" type="presOf" srcId="{9358D29F-CEE2-DF4C-9E5B-289146FDA2B2}" destId="{090DB630-6E24-1E47-8277-D4ED0689B4E2}" srcOrd="0" destOrd="0" presId="urn:microsoft.com/office/officeart/2005/8/layout/hierarchy2"/>
    <dgm:cxn modelId="{56FC8B41-141E-1446-88B8-2E4E7CA43CC5}" type="presOf" srcId="{C24E8DF8-3DFF-A148-8855-1E700FF4BC67}" destId="{F23E4208-7542-134A-8FA0-230EBE0422B3}" srcOrd="0" destOrd="0" presId="urn:microsoft.com/office/officeart/2005/8/layout/hierarchy2"/>
    <dgm:cxn modelId="{9105F342-7EB5-574D-8984-A232849943AB}" type="presOf" srcId="{3922169C-0BAF-AA4E-8584-BFA8EC9B3C29}" destId="{B1DA86C9-AC57-4949-887E-AF29F34A124F}" srcOrd="1" destOrd="0" presId="urn:microsoft.com/office/officeart/2005/8/layout/hierarchy2"/>
    <dgm:cxn modelId="{A3D9D344-081D-D648-8E07-ACCB4227CE14}" type="presOf" srcId="{6F27DCE3-7761-7E4D-9B8F-62BF3C568C63}" destId="{21BE6527-EB78-8D4C-8BB4-EA7C52FED466}" srcOrd="1" destOrd="0" presId="urn:microsoft.com/office/officeart/2005/8/layout/hierarchy2"/>
    <dgm:cxn modelId="{97D98D4F-9392-944E-8851-D04B2EA4AB2D}" type="presOf" srcId="{DD58A4BD-2303-7B45-AAEB-BC091EE668D6}" destId="{7F1B83EE-5026-FC48-BCFE-895D07548B23}" srcOrd="1" destOrd="0" presId="urn:microsoft.com/office/officeart/2005/8/layout/hierarchy2"/>
    <dgm:cxn modelId="{F69B0554-076C-0544-A2E0-C98087A111FD}" srcId="{C24E8DF8-3DFF-A148-8855-1E700FF4BC67}" destId="{9358D29F-CEE2-DF4C-9E5B-289146FDA2B2}" srcOrd="1" destOrd="0" parTransId="{6F27DCE3-7761-7E4D-9B8F-62BF3C568C63}" sibTransId="{9CC22B25-A83E-4D42-A15A-541D2252B452}"/>
    <dgm:cxn modelId="{92EB1855-BB1A-6549-B5AA-E6B718759F13}" type="presOf" srcId="{6DDE5E36-FE68-3141-A0A1-6300005C5BC7}" destId="{C6DA78D8-DC67-5A48-950E-FBEBF5FF53FE}" srcOrd="0" destOrd="0" presId="urn:microsoft.com/office/officeart/2005/8/layout/hierarchy2"/>
    <dgm:cxn modelId="{CCF8B75F-040B-084D-A25F-DE0223909042}" type="presOf" srcId="{F474B426-D9D5-214C-9D52-D58A33A9D97B}" destId="{66EDCB2C-F7C2-5144-BB19-2482D8E8D766}" srcOrd="1" destOrd="0" presId="urn:microsoft.com/office/officeart/2005/8/layout/hierarchy2"/>
    <dgm:cxn modelId="{6B5F4760-29C5-F14E-AD4F-C1849ADE5ED5}" type="presOf" srcId="{FB1A8F3C-1A62-BD47-BBF4-BC56057AF0B2}" destId="{D25E6AED-415C-EA4F-8B10-C7F521D3476C}" srcOrd="0" destOrd="0" presId="urn:microsoft.com/office/officeart/2005/8/layout/hierarchy2"/>
    <dgm:cxn modelId="{31EE7E63-EC0D-0C42-BE7F-E0FFB23A3C3C}" type="presOf" srcId="{E842D7E9-3AB5-8E45-B9FC-4530702FB834}" destId="{89568B2A-4ADF-F249-B4C7-5A5D6923BA0B}" srcOrd="1" destOrd="0" presId="urn:microsoft.com/office/officeart/2005/8/layout/hierarchy2"/>
    <dgm:cxn modelId="{E32E5F6A-7232-4046-90FF-6AEE075EC05B}" type="presOf" srcId="{1E2C7D25-E2D2-CF49-9BE8-42C980EAEA9D}" destId="{B3857CFB-5D7F-554B-BE91-797CA7399F63}" srcOrd="1" destOrd="0" presId="urn:microsoft.com/office/officeart/2005/8/layout/hierarchy2"/>
    <dgm:cxn modelId="{E95F006C-308B-DD4D-AF76-DEE1225C0F6C}" type="presOf" srcId="{AE47C3EA-1C1E-C147-9BB9-C250510EE10D}" destId="{456E1442-36EF-B648-800A-0A755EFD11EE}" srcOrd="0" destOrd="0" presId="urn:microsoft.com/office/officeart/2005/8/layout/hierarchy2"/>
    <dgm:cxn modelId="{2E38B977-ED84-DD47-A753-95E32BEC8457}" type="presOf" srcId="{3922169C-0BAF-AA4E-8584-BFA8EC9B3C29}" destId="{C1386952-F782-DF48-9C43-7789CF8CF0BE}" srcOrd="0" destOrd="0" presId="urn:microsoft.com/office/officeart/2005/8/layout/hierarchy2"/>
    <dgm:cxn modelId="{F9B14A7E-3887-A847-ADF7-EFBC4AEABA66}" type="presOf" srcId="{19A8D933-FFC8-3D41-B3CD-A7CA8E12924C}" destId="{0B236BD5-06A7-EF4A-9229-29FEE16B96E6}" srcOrd="1" destOrd="0" presId="urn:microsoft.com/office/officeart/2005/8/layout/hierarchy2"/>
    <dgm:cxn modelId="{EBF73C84-7782-1E46-8FA0-F558220FBC5C}" srcId="{1246636E-EEEC-074B-9684-9C1F29090430}" destId="{FB1A8F3C-1A62-BD47-BBF4-BC56057AF0B2}" srcOrd="0" destOrd="0" parTransId="{DD58A4BD-2303-7B45-AAEB-BC091EE668D6}" sibTransId="{E1322FA7-586E-404B-A287-0108315E92AF}"/>
    <dgm:cxn modelId="{E623E586-B952-5443-9E1B-43FDB0C82253}" srcId="{548D7BE2-D63C-0F4B-9D2E-173131046B31}" destId="{3C2CF55F-53DC-1347-9748-C9B73F193FB5}" srcOrd="0" destOrd="0" parTransId="{19A8D933-FFC8-3D41-B3CD-A7CA8E12924C}" sibTransId="{C8BBAE14-DCB7-7743-A2F5-240D2DBCA16D}"/>
    <dgm:cxn modelId="{25E29287-6502-EA42-A6D8-F189E382578A}" type="presOf" srcId="{DD58A4BD-2303-7B45-AAEB-BC091EE668D6}" destId="{8A247AD3-E185-8645-86EA-A7883FC96841}" srcOrd="0" destOrd="0" presId="urn:microsoft.com/office/officeart/2005/8/layout/hierarchy2"/>
    <dgm:cxn modelId="{6F26FC8E-EBC4-4447-B408-C704F5AD4CF2}" srcId="{3C2CF55F-53DC-1347-9748-C9B73F193FB5}" destId="{1246636E-EEEC-074B-9684-9C1F29090430}" srcOrd="0" destOrd="0" parTransId="{F474B426-D9D5-214C-9D52-D58A33A9D97B}" sibTransId="{63B452C5-1158-DF49-8173-FF8CABC6AB2B}"/>
    <dgm:cxn modelId="{E42BF990-C303-A747-9A55-A5854DDA1C67}" srcId="{2095355A-F16C-764C-B48D-93F1712A5CC4}" destId="{8846C8C6-A973-3844-B658-E62A7AE79CA6}" srcOrd="1" destOrd="0" parTransId="{76E6F5C1-8AE8-804D-8AAA-70BDAE1BECA5}" sibTransId="{A592C972-C70B-7149-81E3-64CEB4C24A73}"/>
    <dgm:cxn modelId="{A2351091-B868-F34D-A4CE-DDDDB3CD6CFE}" type="presOf" srcId="{76E6F5C1-8AE8-804D-8AAA-70BDAE1BECA5}" destId="{7F93FD9C-250A-3941-B34C-C30CD9EEE696}" srcOrd="1" destOrd="0" presId="urn:microsoft.com/office/officeart/2005/8/layout/hierarchy2"/>
    <dgm:cxn modelId="{B8895193-609D-D741-8BF1-B8D4179A514B}" type="presOf" srcId="{E842D7E9-3AB5-8E45-B9FC-4530702FB834}" destId="{283D96CB-451C-BA4C-AB5C-2E735CD87B2E}" srcOrd="0" destOrd="0" presId="urn:microsoft.com/office/officeart/2005/8/layout/hierarchy2"/>
    <dgm:cxn modelId="{34B7069B-E7BD-514F-B3A5-FC7720210328}" srcId="{C24E8DF8-3DFF-A148-8855-1E700FF4BC67}" destId="{11F94D0B-3A3A-9A4C-B1C0-FE32147F1628}" srcOrd="0" destOrd="0" parTransId="{E842D7E9-3AB5-8E45-B9FC-4530702FB834}" sibTransId="{3989D768-98B3-BA43-B1A4-2BB337CE5594}"/>
    <dgm:cxn modelId="{2CCEB69F-0D14-334D-B259-E61B79C0CBC0}" srcId="{2095355A-F16C-764C-B48D-93F1712A5CC4}" destId="{9338C155-3509-B946-A900-3E0FC0678168}" srcOrd="2" destOrd="0" parTransId="{22B1D926-A03B-A742-9D1C-730466C6263D}" sibTransId="{0BE81E8E-201C-CF49-B446-DD815199335D}"/>
    <dgm:cxn modelId="{F4A88EA9-8C8A-B244-8B33-31857CC7F216}" type="presOf" srcId="{22B1D926-A03B-A742-9D1C-730466C6263D}" destId="{537F7EA9-ADA8-E040-A621-5C9793A6B61C}" srcOrd="0" destOrd="0" presId="urn:microsoft.com/office/officeart/2005/8/layout/hierarchy2"/>
    <dgm:cxn modelId="{D4C164AA-78BC-BB47-8D74-A78113A87618}" srcId="{3C2CF55F-53DC-1347-9748-C9B73F193FB5}" destId="{C24E8DF8-3DFF-A148-8855-1E700FF4BC67}" srcOrd="1" destOrd="0" parTransId="{1E2C7D25-E2D2-CF49-9BE8-42C980EAEA9D}" sibTransId="{6AB60DB0-D311-BD4D-B64D-842AA49A3F4E}"/>
    <dgm:cxn modelId="{1010ECBD-F4F2-7341-A04D-7AAC7BB9F3E2}" type="presOf" srcId="{1E2C7D25-E2D2-CF49-9BE8-42C980EAEA9D}" destId="{332FADD4-EC4D-9C43-8D41-EA5673B8CA33}" srcOrd="0" destOrd="0" presId="urn:microsoft.com/office/officeart/2005/8/layout/hierarchy2"/>
    <dgm:cxn modelId="{FB7D98CC-F98F-244C-B3AA-8B6D65AB3299}" type="presOf" srcId="{1246636E-EEEC-074B-9684-9C1F29090430}" destId="{FEABC6EE-BEE8-9241-A308-214D6DAEA773}" srcOrd="0" destOrd="0" presId="urn:microsoft.com/office/officeart/2005/8/layout/hierarchy2"/>
    <dgm:cxn modelId="{F20886CF-A0D8-DA4D-9643-CF85E52C7E6B}" type="presOf" srcId="{76E6F5C1-8AE8-804D-8AAA-70BDAE1BECA5}" destId="{FAFAE2AA-E193-FD4E-AF4E-F1FAE3D1F2D9}" srcOrd="0" destOrd="0" presId="urn:microsoft.com/office/officeart/2005/8/layout/hierarchy2"/>
    <dgm:cxn modelId="{F00933D2-7B0A-7848-91C3-F9D1827F4BDA}" type="presOf" srcId="{2095355A-F16C-764C-B48D-93F1712A5CC4}" destId="{54CCF08A-A4D1-6D49-8057-FA15A086B4EC}" srcOrd="0" destOrd="0" presId="urn:microsoft.com/office/officeart/2005/8/layout/hierarchy2"/>
    <dgm:cxn modelId="{DD0914D3-D52F-CE48-8A13-D875D2D42D42}" type="presOf" srcId="{F474B426-D9D5-214C-9D52-D58A33A9D97B}" destId="{6305B767-4A68-D14A-856F-923AFB72D129}" srcOrd="0" destOrd="0" presId="urn:microsoft.com/office/officeart/2005/8/layout/hierarchy2"/>
    <dgm:cxn modelId="{3016F4D4-826A-7144-B936-1BE852CF81F6}" srcId="{548D7BE2-D63C-0F4B-9D2E-173131046B31}" destId="{2095355A-F16C-764C-B48D-93F1712A5CC4}" srcOrd="1" destOrd="0" parTransId="{BD4CA9B9-CA84-AB45-AE6B-84298BAA16DB}" sibTransId="{5E57BAC8-91A4-ED4C-99F4-7C1ABF1FCEF2}"/>
    <dgm:cxn modelId="{0DEF73DE-37A9-AD49-B6E5-FF81EE955A7E}" type="presOf" srcId="{11F94D0B-3A3A-9A4C-B1C0-FE32147F1628}" destId="{7AE9B663-9A56-D04A-9374-F36A6C2B8F1B}" srcOrd="0" destOrd="0" presId="urn:microsoft.com/office/officeart/2005/8/layout/hierarchy2"/>
    <dgm:cxn modelId="{48FE0FE6-48E5-154C-AD52-C518D7FD18E6}" type="presOf" srcId="{9338C155-3509-B946-A900-3E0FC0678168}" destId="{085D609D-6812-314D-AAC7-E7588AF35577}" srcOrd="0" destOrd="0" presId="urn:microsoft.com/office/officeart/2005/8/layout/hierarchy2"/>
    <dgm:cxn modelId="{A65833EA-50BF-264B-81A7-FED510A924C8}" srcId="{1246636E-EEEC-074B-9684-9C1F29090430}" destId="{6DDE5E36-FE68-3141-A0A1-6300005C5BC7}" srcOrd="1" destOrd="0" parTransId="{AE47C3EA-1C1E-C147-9BB9-C250510EE10D}" sibTransId="{19876D4E-26AD-9D4E-9A21-6EA50AA17C43}"/>
    <dgm:cxn modelId="{6D9430EE-926C-9D4D-A68F-DF2E76C1C880}" type="presOf" srcId="{BD4CA9B9-CA84-AB45-AE6B-84298BAA16DB}" destId="{2EF46239-1CFF-1141-813D-EF7E1B5455B2}" srcOrd="0" destOrd="0" presId="urn:microsoft.com/office/officeart/2005/8/layout/hierarchy2"/>
    <dgm:cxn modelId="{AB79E3EE-9523-E440-BD54-2D8AC628E7EC}" srcId="{2095355A-F16C-764C-B48D-93F1712A5CC4}" destId="{14295DC8-14AF-CA4A-A83E-BA164002C97B}" srcOrd="0" destOrd="0" parTransId="{3922169C-0BAF-AA4E-8584-BFA8EC9B3C29}" sibTransId="{180E4819-46F3-2542-B3F8-D67EBB94E031}"/>
    <dgm:cxn modelId="{221279EF-A8E5-AF4F-888D-5C6986BA4383}" type="presOf" srcId="{AE47C3EA-1C1E-C147-9BB9-C250510EE10D}" destId="{3E40EC64-62C6-2E49-8AE0-BD6F3EF6E88E}" srcOrd="1" destOrd="0" presId="urn:microsoft.com/office/officeart/2005/8/layout/hierarchy2"/>
    <dgm:cxn modelId="{ABACCEF1-29A3-0A45-9D3B-D6E0FA573A99}" type="presOf" srcId="{BD4CA9B9-CA84-AB45-AE6B-84298BAA16DB}" destId="{F2B9B050-C663-664B-87DB-6AC81491E0BE}" srcOrd="1" destOrd="0" presId="urn:microsoft.com/office/officeart/2005/8/layout/hierarchy2"/>
    <dgm:cxn modelId="{F9B1EEFC-09B7-114F-B229-E74AA691F870}" type="presOf" srcId="{19A8D933-FFC8-3D41-B3CD-A7CA8E12924C}" destId="{F9303EC4-7EE4-BC46-9B98-24417F60E736}" srcOrd="0" destOrd="0" presId="urn:microsoft.com/office/officeart/2005/8/layout/hierarchy2"/>
    <dgm:cxn modelId="{85AAF51A-2774-6D45-B545-E2A27E8AE454}" type="presParOf" srcId="{136EF460-44A1-CD45-B26C-4FACFEF616B0}" destId="{C3AD4C7C-ACF2-3C42-8514-766864609745}" srcOrd="0" destOrd="0" presId="urn:microsoft.com/office/officeart/2005/8/layout/hierarchy2"/>
    <dgm:cxn modelId="{30B7816B-26D3-5640-B049-1CF85A797DE7}" type="presParOf" srcId="{C3AD4C7C-ACF2-3C42-8514-766864609745}" destId="{90377597-6D91-5B42-803C-4F9B4660F3DD}" srcOrd="0" destOrd="0" presId="urn:microsoft.com/office/officeart/2005/8/layout/hierarchy2"/>
    <dgm:cxn modelId="{F2217479-3BF8-A940-ACF1-689956013064}" type="presParOf" srcId="{C3AD4C7C-ACF2-3C42-8514-766864609745}" destId="{3C12C931-61E0-4249-A474-87389D5D844C}" srcOrd="1" destOrd="0" presId="urn:microsoft.com/office/officeart/2005/8/layout/hierarchy2"/>
    <dgm:cxn modelId="{0972086B-269A-E946-9F12-479480DAAC78}" type="presParOf" srcId="{3C12C931-61E0-4249-A474-87389D5D844C}" destId="{F9303EC4-7EE4-BC46-9B98-24417F60E736}" srcOrd="0" destOrd="0" presId="urn:microsoft.com/office/officeart/2005/8/layout/hierarchy2"/>
    <dgm:cxn modelId="{608DCFD8-ED01-924E-A9BC-83E61D564C12}" type="presParOf" srcId="{F9303EC4-7EE4-BC46-9B98-24417F60E736}" destId="{0B236BD5-06A7-EF4A-9229-29FEE16B96E6}" srcOrd="0" destOrd="0" presId="urn:microsoft.com/office/officeart/2005/8/layout/hierarchy2"/>
    <dgm:cxn modelId="{E24F09DB-FDB3-2A4D-B3F6-023B74BEABD4}" type="presParOf" srcId="{3C12C931-61E0-4249-A474-87389D5D844C}" destId="{45BCD509-1B74-454C-B4CA-1A66F3443B56}" srcOrd="1" destOrd="0" presId="urn:microsoft.com/office/officeart/2005/8/layout/hierarchy2"/>
    <dgm:cxn modelId="{4DF54ED7-71C2-3641-9E4B-96A94C8271AF}" type="presParOf" srcId="{45BCD509-1B74-454C-B4CA-1A66F3443B56}" destId="{E40BDB3C-AA5C-C845-BA8D-740394D6B67D}" srcOrd="0" destOrd="0" presId="urn:microsoft.com/office/officeart/2005/8/layout/hierarchy2"/>
    <dgm:cxn modelId="{5EA779D4-2365-FF48-8ACE-D18E983F134F}" type="presParOf" srcId="{45BCD509-1B74-454C-B4CA-1A66F3443B56}" destId="{4BDC4A93-3706-C342-BFC1-B85FD4520FBC}" srcOrd="1" destOrd="0" presId="urn:microsoft.com/office/officeart/2005/8/layout/hierarchy2"/>
    <dgm:cxn modelId="{4DD0FC9F-FA49-2E41-8252-E69CB46F61FA}" type="presParOf" srcId="{4BDC4A93-3706-C342-BFC1-B85FD4520FBC}" destId="{6305B767-4A68-D14A-856F-923AFB72D129}" srcOrd="0" destOrd="0" presId="urn:microsoft.com/office/officeart/2005/8/layout/hierarchy2"/>
    <dgm:cxn modelId="{8F1F06F8-54F7-7849-9DDE-FAD6A7CF499D}" type="presParOf" srcId="{6305B767-4A68-D14A-856F-923AFB72D129}" destId="{66EDCB2C-F7C2-5144-BB19-2482D8E8D766}" srcOrd="0" destOrd="0" presId="urn:microsoft.com/office/officeart/2005/8/layout/hierarchy2"/>
    <dgm:cxn modelId="{482D19E4-409A-7A41-A8D1-D5D9F8169841}" type="presParOf" srcId="{4BDC4A93-3706-C342-BFC1-B85FD4520FBC}" destId="{615B9EE1-A4FB-CA47-9247-94411D2138D2}" srcOrd="1" destOrd="0" presId="urn:microsoft.com/office/officeart/2005/8/layout/hierarchy2"/>
    <dgm:cxn modelId="{D227C29C-C3D3-B340-BCA8-7F7F22702102}" type="presParOf" srcId="{615B9EE1-A4FB-CA47-9247-94411D2138D2}" destId="{FEABC6EE-BEE8-9241-A308-214D6DAEA773}" srcOrd="0" destOrd="0" presId="urn:microsoft.com/office/officeart/2005/8/layout/hierarchy2"/>
    <dgm:cxn modelId="{75E39DCB-65C6-1448-A8D2-B76F0E672BA7}" type="presParOf" srcId="{615B9EE1-A4FB-CA47-9247-94411D2138D2}" destId="{621D38B9-7A3A-684A-B069-D49AA5A74436}" srcOrd="1" destOrd="0" presId="urn:microsoft.com/office/officeart/2005/8/layout/hierarchy2"/>
    <dgm:cxn modelId="{ADF68FE9-8F9D-8647-9678-2577D879E277}" type="presParOf" srcId="{621D38B9-7A3A-684A-B069-D49AA5A74436}" destId="{8A247AD3-E185-8645-86EA-A7883FC96841}" srcOrd="0" destOrd="0" presId="urn:microsoft.com/office/officeart/2005/8/layout/hierarchy2"/>
    <dgm:cxn modelId="{B7B170F0-BE59-114A-8537-0BE01F757802}" type="presParOf" srcId="{8A247AD3-E185-8645-86EA-A7883FC96841}" destId="{7F1B83EE-5026-FC48-BCFE-895D07548B23}" srcOrd="0" destOrd="0" presId="urn:microsoft.com/office/officeart/2005/8/layout/hierarchy2"/>
    <dgm:cxn modelId="{48925545-264A-2244-9966-FBEFEA9DB069}" type="presParOf" srcId="{621D38B9-7A3A-684A-B069-D49AA5A74436}" destId="{16E8076A-57FF-1C43-9B44-415861C9395C}" srcOrd="1" destOrd="0" presId="urn:microsoft.com/office/officeart/2005/8/layout/hierarchy2"/>
    <dgm:cxn modelId="{78B3798A-EA2E-A248-8020-C0C3E966BF42}" type="presParOf" srcId="{16E8076A-57FF-1C43-9B44-415861C9395C}" destId="{D25E6AED-415C-EA4F-8B10-C7F521D3476C}" srcOrd="0" destOrd="0" presId="urn:microsoft.com/office/officeart/2005/8/layout/hierarchy2"/>
    <dgm:cxn modelId="{999456E9-8196-5146-8542-53721CB19554}" type="presParOf" srcId="{16E8076A-57FF-1C43-9B44-415861C9395C}" destId="{C2CED704-7432-4D42-BFB7-94B4AFC39397}" srcOrd="1" destOrd="0" presId="urn:microsoft.com/office/officeart/2005/8/layout/hierarchy2"/>
    <dgm:cxn modelId="{96BB2FDA-C997-B24F-BA1D-4AAE35DEDB97}" type="presParOf" srcId="{621D38B9-7A3A-684A-B069-D49AA5A74436}" destId="{456E1442-36EF-B648-800A-0A755EFD11EE}" srcOrd="2" destOrd="0" presId="urn:microsoft.com/office/officeart/2005/8/layout/hierarchy2"/>
    <dgm:cxn modelId="{BE28DA77-FD34-BF49-AC4B-C4D4682818D2}" type="presParOf" srcId="{456E1442-36EF-B648-800A-0A755EFD11EE}" destId="{3E40EC64-62C6-2E49-8AE0-BD6F3EF6E88E}" srcOrd="0" destOrd="0" presId="urn:microsoft.com/office/officeart/2005/8/layout/hierarchy2"/>
    <dgm:cxn modelId="{A94A7FC7-1A47-E745-8E61-CDD3D953DBDC}" type="presParOf" srcId="{621D38B9-7A3A-684A-B069-D49AA5A74436}" destId="{462529CC-22FD-384B-8AFC-C2D48B817F03}" srcOrd="3" destOrd="0" presId="urn:microsoft.com/office/officeart/2005/8/layout/hierarchy2"/>
    <dgm:cxn modelId="{A96A9642-FB0A-C14C-B059-67EBE9BE18F9}" type="presParOf" srcId="{462529CC-22FD-384B-8AFC-C2D48B817F03}" destId="{C6DA78D8-DC67-5A48-950E-FBEBF5FF53FE}" srcOrd="0" destOrd="0" presId="urn:microsoft.com/office/officeart/2005/8/layout/hierarchy2"/>
    <dgm:cxn modelId="{4CFFBC96-1A68-F94D-9450-A031948C68C4}" type="presParOf" srcId="{462529CC-22FD-384B-8AFC-C2D48B817F03}" destId="{C7F3189D-EC5A-674D-AF34-56F4A4FF6276}" srcOrd="1" destOrd="0" presId="urn:microsoft.com/office/officeart/2005/8/layout/hierarchy2"/>
    <dgm:cxn modelId="{3A47193B-C65C-A649-9B9D-246E594F6545}" type="presParOf" srcId="{4BDC4A93-3706-C342-BFC1-B85FD4520FBC}" destId="{332FADD4-EC4D-9C43-8D41-EA5673B8CA33}" srcOrd="2" destOrd="0" presId="urn:microsoft.com/office/officeart/2005/8/layout/hierarchy2"/>
    <dgm:cxn modelId="{FE240877-70B6-7A48-BD11-D27BB67BDEC4}" type="presParOf" srcId="{332FADD4-EC4D-9C43-8D41-EA5673B8CA33}" destId="{B3857CFB-5D7F-554B-BE91-797CA7399F63}" srcOrd="0" destOrd="0" presId="urn:microsoft.com/office/officeart/2005/8/layout/hierarchy2"/>
    <dgm:cxn modelId="{3ABDEFD4-EA4C-A74E-A3D0-C6A3516251C8}" type="presParOf" srcId="{4BDC4A93-3706-C342-BFC1-B85FD4520FBC}" destId="{791F32AE-34F0-524D-9DDE-C236046474D9}" srcOrd="3" destOrd="0" presId="urn:microsoft.com/office/officeart/2005/8/layout/hierarchy2"/>
    <dgm:cxn modelId="{B80657E3-A6D2-EF44-A40D-23533A77F0F5}" type="presParOf" srcId="{791F32AE-34F0-524D-9DDE-C236046474D9}" destId="{F23E4208-7542-134A-8FA0-230EBE0422B3}" srcOrd="0" destOrd="0" presId="urn:microsoft.com/office/officeart/2005/8/layout/hierarchy2"/>
    <dgm:cxn modelId="{4D483578-DC13-F04A-9635-8A4B1CEE4FA9}" type="presParOf" srcId="{791F32AE-34F0-524D-9DDE-C236046474D9}" destId="{62360809-F9C5-C64B-BD77-375CE7FF222E}" srcOrd="1" destOrd="0" presId="urn:microsoft.com/office/officeart/2005/8/layout/hierarchy2"/>
    <dgm:cxn modelId="{D0A8F4BC-DEEF-4A4D-A779-0DC092676BA2}" type="presParOf" srcId="{62360809-F9C5-C64B-BD77-375CE7FF222E}" destId="{283D96CB-451C-BA4C-AB5C-2E735CD87B2E}" srcOrd="0" destOrd="0" presId="urn:microsoft.com/office/officeart/2005/8/layout/hierarchy2"/>
    <dgm:cxn modelId="{0DF2F704-07C4-894D-818A-34F2CEF3275A}" type="presParOf" srcId="{283D96CB-451C-BA4C-AB5C-2E735CD87B2E}" destId="{89568B2A-4ADF-F249-B4C7-5A5D6923BA0B}" srcOrd="0" destOrd="0" presId="urn:microsoft.com/office/officeart/2005/8/layout/hierarchy2"/>
    <dgm:cxn modelId="{D6E84798-D225-A346-A884-858B0557BD40}" type="presParOf" srcId="{62360809-F9C5-C64B-BD77-375CE7FF222E}" destId="{4BF8E249-B06C-2D49-959C-F789F73D13AC}" srcOrd="1" destOrd="0" presId="urn:microsoft.com/office/officeart/2005/8/layout/hierarchy2"/>
    <dgm:cxn modelId="{AD54E2F4-C4B1-8B48-9D70-80BAF9B16895}" type="presParOf" srcId="{4BF8E249-B06C-2D49-959C-F789F73D13AC}" destId="{7AE9B663-9A56-D04A-9374-F36A6C2B8F1B}" srcOrd="0" destOrd="0" presId="urn:microsoft.com/office/officeart/2005/8/layout/hierarchy2"/>
    <dgm:cxn modelId="{8E14DCC3-A755-F740-85E2-56A8325271CD}" type="presParOf" srcId="{4BF8E249-B06C-2D49-959C-F789F73D13AC}" destId="{F5CEA050-E7F3-5F4D-9B6B-09EF70DC6288}" srcOrd="1" destOrd="0" presId="urn:microsoft.com/office/officeart/2005/8/layout/hierarchy2"/>
    <dgm:cxn modelId="{87EB3034-287D-0144-ABF6-B8BAC4FC3000}" type="presParOf" srcId="{62360809-F9C5-C64B-BD77-375CE7FF222E}" destId="{0C978782-7378-054A-98A9-9E9CD1B3D53D}" srcOrd="2" destOrd="0" presId="urn:microsoft.com/office/officeart/2005/8/layout/hierarchy2"/>
    <dgm:cxn modelId="{0D4D9C49-76E8-334F-AA7D-098B92F4B1BD}" type="presParOf" srcId="{0C978782-7378-054A-98A9-9E9CD1B3D53D}" destId="{21BE6527-EB78-8D4C-8BB4-EA7C52FED466}" srcOrd="0" destOrd="0" presId="urn:microsoft.com/office/officeart/2005/8/layout/hierarchy2"/>
    <dgm:cxn modelId="{65EDAF86-E336-134B-BD6A-CD2335475076}" type="presParOf" srcId="{62360809-F9C5-C64B-BD77-375CE7FF222E}" destId="{B230C06B-4D96-3345-8FE8-C6CD9AEBB29B}" srcOrd="3" destOrd="0" presId="urn:microsoft.com/office/officeart/2005/8/layout/hierarchy2"/>
    <dgm:cxn modelId="{24B0985D-2D5F-5949-BAF4-B534297C406B}" type="presParOf" srcId="{B230C06B-4D96-3345-8FE8-C6CD9AEBB29B}" destId="{090DB630-6E24-1E47-8277-D4ED0689B4E2}" srcOrd="0" destOrd="0" presId="urn:microsoft.com/office/officeart/2005/8/layout/hierarchy2"/>
    <dgm:cxn modelId="{B23F643A-51F8-C549-ACFC-0E29E4254A69}" type="presParOf" srcId="{B230C06B-4D96-3345-8FE8-C6CD9AEBB29B}" destId="{7D2B6250-06BA-EF4A-89B8-72D5A70F6161}" srcOrd="1" destOrd="0" presId="urn:microsoft.com/office/officeart/2005/8/layout/hierarchy2"/>
    <dgm:cxn modelId="{4C88C95F-EC4F-0349-A434-459454F353FE}" type="presParOf" srcId="{3C12C931-61E0-4249-A474-87389D5D844C}" destId="{2EF46239-1CFF-1141-813D-EF7E1B5455B2}" srcOrd="2" destOrd="0" presId="urn:microsoft.com/office/officeart/2005/8/layout/hierarchy2"/>
    <dgm:cxn modelId="{0D5345D0-76DB-564D-80AC-A03BCCF919A1}" type="presParOf" srcId="{2EF46239-1CFF-1141-813D-EF7E1B5455B2}" destId="{F2B9B050-C663-664B-87DB-6AC81491E0BE}" srcOrd="0" destOrd="0" presId="urn:microsoft.com/office/officeart/2005/8/layout/hierarchy2"/>
    <dgm:cxn modelId="{027ABDD7-E291-674C-8200-D3DBFB1CD680}" type="presParOf" srcId="{3C12C931-61E0-4249-A474-87389D5D844C}" destId="{91B93DC2-AF81-4543-9E70-236B4FD41B40}" srcOrd="3" destOrd="0" presId="urn:microsoft.com/office/officeart/2005/8/layout/hierarchy2"/>
    <dgm:cxn modelId="{7464409D-12C0-0042-8A8B-445A0E2BA969}" type="presParOf" srcId="{91B93DC2-AF81-4543-9E70-236B4FD41B40}" destId="{54CCF08A-A4D1-6D49-8057-FA15A086B4EC}" srcOrd="0" destOrd="0" presId="urn:microsoft.com/office/officeart/2005/8/layout/hierarchy2"/>
    <dgm:cxn modelId="{4CC73A5F-5EF5-6F4E-BED0-7A9F0CFA4D3B}" type="presParOf" srcId="{91B93DC2-AF81-4543-9E70-236B4FD41B40}" destId="{456D90F7-C1C5-3446-B5B9-741809E9B0FE}" srcOrd="1" destOrd="0" presId="urn:microsoft.com/office/officeart/2005/8/layout/hierarchy2"/>
    <dgm:cxn modelId="{844C0E3D-CD0E-5D48-BC20-880CB195F10A}" type="presParOf" srcId="{456D90F7-C1C5-3446-B5B9-741809E9B0FE}" destId="{C1386952-F782-DF48-9C43-7789CF8CF0BE}" srcOrd="0" destOrd="0" presId="urn:microsoft.com/office/officeart/2005/8/layout/hierarchy2"/>
    <dgm:cxn modelId="{BA331B78-BF5E-D248-85BE-0B1C42227097}" type="presParOf" srcId="{C1386952-F782-DF48-9C43-7789CF8CF0BE}" destId="{B1DA86C9-AC57-4949-887E-AF29F34A124F}" srcOrd="0" destOrd="0" presId="urn:microsoft.com/office/officeart/2005/8/layout/hierarchy2"/>
    <dgm:cxn modelId="{800712B0-19D9-2D42-B829-6BF7A13379E6}" type="presParOf" srcId="{456D90F7-C1C5-3446-B5B9-741809E9B0FE}" destId="{EBDABDFF-6465-1147-8958-56B6BAEF4DC5}" srcOrd="1" destOrd="0" presId="urn:microsoft.com/office/officeart/2005/8/layout/hierarchy2"/>
    <dgm:cxn modelId="{F27876E0-52A9-9542-A0BC-A1501A7E7A80}" type="presParOf" srcId="{EBDABDFF-6465-1147-8958-56B6BAEF4DC5}" destId="{4E7BB327-63AF-C446-81C8-4D74A9C2A23D}" srcOrd="0" destOrd="0" presId="urn:microsoft.com/office/officeart/2005/8/layout/hierarchy2"/>
    <dgm:cxn modelId="{D9404A16-C2C3-7843-8164-CB4BAA119B76}" type="presParOf" srcId="{EBDABDFF-6465-1147-8958-56B6BAEF4DC5}" destId="{63C0CB4C-6D8B-D941-83DF-6E95FDF0E420}" srcOrd="1" destOrd="0" presId="urn:microsoft.com/office/officeart/2005/8/layout/hierarchy2"/>
    <dgm:cxn modelId="{D773A4F7-20D0-9B4D-B73A-551D956180D4}" type="presParOf" srcId="{456D90F7-C1C5-3446-B5B9-741809E9B0FE}" destId="{FAFAE2AA-E193-FD4E-AF4E-F1FAE3D1F2D9}" srcOrd="2" destOrd="0" presId="urn:microsoft.com/office/officeart/2005/8/layout/hierarchy2"/>
    <dgm:cxn modelId="{F7516332-2040-1D4B-886B-BB0489B4E0DB}" type="presParOf" srcId="{FAFAE2AA-E193-FD4E-AF4E-F1FAE3D1F2D9}" destId="{7F93FD9C-250A-3941-B34C-C30CD9EEE696}" srcOrd="0" destOrd="0" presId="urn:microsoft.com/office/officeart/2005/8/layout/hierarchy2"/>
    <dgm:cxn modelId="{42C37684-70A3-7B48-8CD5-6E2D98075C78}" type="presParOf" srcId="{456D90F7-C1C5-3446-B5B9-741809E9B0FE}" destId="{F32E6AB0-DD1E-DA47-A741-F54758916415}" srcOrd="3" destOrd="0" presId="urn:microsoft.com/office/officeart/2005/8/layout/hierarchy2"/>
    <dgm:cxn modelId="{99600443-8260-9E41-AE34-B63EE1D3FECC}" type="presParOf" srcId="{F32E6AB0-DD1E-DA47-A741-F54758916415}" destId="{3EDEE96B-874C-A745-941A-CAC6875095F2}" srcOrd="0" destOrd="0" presId="urn:microsoft.com/office/officeart/2005/8/layout/hierarchy2"/>
    <dgm:cxn modelId="{3CD77D0F-72D3-1945-B782-C00D16922E1A}" type="presParOf" srcId="{F32E6AB0-DD1E-DA47-A741-F54758916415}" destId="{49B735A7-360C-7040-85AB-5F1729F4FC01}" srcOrd="1" destOrd="0" presId="urn:microsoft.com/office/officeart/2005/8/layout/hierarchy2"/>
    <dgm:cxn modelId="{0F413969-54A4-364C-B491-4D092FA3E031}" type="presParOf" srcId="{456D90F7-C1C5-3446-B5B9-741809E9B0FE}" destId="{537F7EA9-ADA8-E040-A621-5C9793A6B61C}" srcOrd="4" destOrd="0" presId="urn:microsoft.com/office/officeart/2005/8/layout/hierarchy2"/>
    <dgm:cxn modelId="{636E3A41-4F7E-B544-9606-639EC32CD5A0}" type="presParOf" srcId="{537F7EA9-ADA8-E040-A621-5C9793A6B61C}" destId="{0A1B6EAA-2F1D-8641-A1BB-927ED98FC5AB}" srcOrd="0" destOrd="0" presId="urn:microsoft.com/office/officeart/2005/8/layout/hierarchy2"/>
    <dgm:cxn modelId="{BE407ED8-556F-0B45-ADF6-71622C3CDF76}" type="presParOf" srcId="{456D90F7-C1C5-3446-B5B9-741809E9B0FE}" destId="{FD7F8CA2-A10A-5F4C-8274-13065C8C7B10}" srcOrd="5" destOrd="0" presId="urn:microsoft.com/office/officeart/2005/8/layout/hierarchy2"/>
    <dgm:cxn modelId="{66347F5D-F416-BC42-B768-B58E72FAD6F5}" type="presParOf" srcId="{FD7F8CA2-A10A-5F4C-8274-13065C8C7B10}" destId="{085D609D-6812-314D-AAC7-E7588AF35577}" srcOrd="0" destOrd="0" presId="urn:microsoft.com/office/officeart/2005/8/layout/hierarchy2"/>
    <dgm:cxn modelId="{47C2028B-DB52-3B4A-92EC-3BA04C42F66D}" type="presParOf" srcId="{FD7F8CA2-A10A-5F4C-8274-13065C8C7B10}" destId="{01DEF887-32BD-404C-90A1-46D7E313FC67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377597-6D91-5B42-803C-4F9B4660F3DD}">
      <dsp:nvSpPr>
        <dsp:cNvPr id="0" name=""/>
        <dsp:cNvSpPr/>
      </dsp:nvSpPr>
      <dsp:spPr>
        <a:xfrm>
          <a:off x="41003" y="3036361"/>
          <a:ext cx="1179661" cy="883946"/>
        </a:xfrm>
        <a:prstGeom prst="roundRect">
          <a:avLst>
            <a:gd name="adj" fmla="val 10000"/>
          </a:avLst>
        </a:prstGeom>
        <a:solidFill>
          <a:schemeClr val="accent1">
            <a:alpha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Public opinion and communication</a:t>
          </a:r>
        </a:p>
      </dsp:txBody>
      <dsp:txXfrm>
        <a:off x="66893" y="3062251"/>
        <a:ext cx="1127881" cy="832166"/>
      </dsp:txXfrm>
    </dsp:sp>
    <dsp:sp modelId="{F9303EC4-7EE4-BC46-9B98-24417F60E736}">
      <dsp:nvSpPr>
        <dsp:cNvPr id="0" name=""/>
        <dsp:cNvSpPr/>
      </dsp:nvSpPr>
      <dsp:spPr>
        <a:xfrm rot="17705223">
          <a:off x="740321" y="2710798"/>
          <a:ext cx="1667843" cy="24565"/>
        </a:xfrm>
        <a:custGeom>
          <a:avLst/>
          <a:gdLst/>
          <a:ahLst/>
          <a:cxnLst/>
          <a:rect l="0" t="0" r="0" b="0"/>
          <a:pathLst>
            <a:path>
              <a:moveTo>
                <a:pt x="0" y="12282"/>
              </a:moveTo>
              <a:lnTo>
                <a:pt x="1667843" y="12282"/>
              </a:lnTo>
            </a:path>
          </a:pathLst>
        </a:custGeom>
        <a:noFill/>
        <a:ln w="254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00" kern="1200"/>
        </a:p>
      </dsp:txBody>
      <dsp:txXfrm>
        <a:off x="1532546" y="2681384"/>
        <a:ext cx="83392" cy="83392"/>
      </dsp:txXfrm>
    </dsp:sp>
    <dsp:sp modelId="{E40BDB3C-AA5C-C845-BA8D-740394D6B67D}">
      <dsp:nvSpPr>
        <dsp:cNvPr id="0" name=""/>
        <dsp:cNvSpPr/>
      </dsp:nvSpPr>
      <dsp:spPr>
        <a:xfrm>
          <a:off x="1927821" y="1497254"/>
          <a:ext cx="1005877" cy="941146"/>
        </a:xfrm>
        <a:prstGeom prst="roundRect">
          <a:avLst>
            <a:gd name="adj" fmla="val 10000"/>
          </a:avLst>
        </a:prstGeom>
        <a:solidFill>
          <a:schemeClr val="accent1">
            <a:alpha val="7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Theory</a:t>
          </a:r>
        </a:p>
      </dsp:txBody>
      <dsp:txXfrm>
        <a:off x="1955386" y="1524819"/>
        <a:ext cx="950747" cy="886016"/>
      </dsp:txXfrm>
    </dsp:sp>
    <dsp:sp modelId="{6305B767-4A68-D14A-856F-923AFB72D129}">
      <dsp:nvSpPr>
        <dsp:cNvPr id="0" name=""/>
        <dsp:cNvSpPr/>
      </dsp:nvSpPr>
      <dsp:spPr>
        <a:xfrm rot="18289469">
          <a:off x="2668120" y="1447275"/>
          <a:ext cx="1238313" cy="24565"/>
        </a:xfrm>
        <a:custGeom>
          <a:avLst/>
          <a:gdLst/>
          <a:ahLst/>
          <a:cxnLst/>
          <a:rect l="0" t="0" r="0" b="0"/>
          <a:pathLst>
            <a:path>
              <a:moveTo>
                <a:pt x="0" y="12282"/>
              </a:moveTo>
              <a:lnTo>
                <a:pt x="1238313" y="12282"/>
              </a:lnTo>
            </a:path>
          </a:pathLst>
        </a:custGeom>
        <a:noFill/>
        <a:ln w="25400" cap="flat" cmpd="sng" algn="ctr">
          <a:solidFill>
            <a:schemeClr val="accent1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256319" y="1428600"/>
        <a:ext cx="61915" cy="61915"/>
      </dsp:txXfrm>
    </dsp:sp>
    <dsp:sp modelId="{FEABC6EE-BEE8-9241-A308-214D6DAEA773}">
      <dsp:nvSpPr>
        <dsp:cNvPr id="0" name=""/>
        <dsp:cNvSpPr/>
      </dsp:nvSpPr>
      <dsp:spPr>
        <a:xfrm>
          <a:off x="3640855" y="509316"/>
          <a:ext cx="1767892" cy="883946"/>
        </a:xfrm>
        <a:prstGeom prst="roundRect">
          <a:avLst>
            <a:gd name="adj" fmla="val 10000"/>
          </a:avLst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of Public opinion</a:t>
          </a:r>
        </a:p>
      </dsp:txBody>
      <dsp:txXfrm>
        <a:off x="3666745" y="535206"/>
        <a:ext cx="1716112" cy="832166"/>
      </dsp:txXfrm>
    </dsp:sp>
    <dsp:sp modelId="{8A247AD3-E185-8645-86EA-A7883FC96841}">
      <dsp:nvSpPr>
        <dsp:cNvPr id="0" name=""/>
        <dsp:cNvSpPr/>
      </dsp:nvSpPr>
      <dsp:spPr>
        <a:xfrm rot="19457599">
          <a:off x="5326893" y="684872"/>
          <a:ext cx="870866" cy="24565"/>
        </a:xfrm>
        <a:custGeom>
          <a:avLst/>
          <a:gdLst/>
          <a:ahLst/>
          <a:cxnLst/>
          <a:rect l="0" t="0" r="0" b="0"/>
          <a:pathLst>
            <a:path>
              <a:moveTo>
                <a:pt x="0" y="12282"/>
              </a:moveTo>
              <a:lnTo>
                <a:pt x="870866" y="12282"/>
              </a:lnTo>
            </a:path>
          </a:pathLst>
        </a:custGeom>
        <a:noFill/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740554" y="675383"/>
        <a:ext cx="43543" cy="43543"/>
      </dsp:txXfrm>
    </dsp:sp>
    <dsp:sp modelId="{D25E6AED-415C-EA4F-8B10-C7F521D3476C}">
      <dsp:nvSpPr>
        <dsp:cNvPr id="0" name=""/>
        <dsp:cNvSpPr/>
      </dsp:nvSpPr>
      <dsp:spPr>
        <a:xfrm>
          <a:off x="6115904" y="1047"/>
          <a:ext cx="1767892" cy="883946"/>
        </a:xfrm>
        <a:prstGeom prst="roundRect">
          <a:avLst>
            <a:gd name="adj" fmla="val 10000"/>
          </a:avLst>
        </a:prstGeom>
        <a:solidFill>
          <a:schemeClr val="accent1">
            <a:alpha val="3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1300" kern="1200" dirty="0"/>
            <a:t>Normative &amp; philosophical roots; History; Connection to public policy &amp; economy </a:t>
          </a:r>
          <a:endParaRPr lang="en-US" sz="1300" kern="1200" dirty="0"/>
        </a:p>
      </dsp:txBody>
      <dsp:txXfrm>
        <a:off x="6141794" y="26937"/>
        <a:ext cx="1716112" cy="832166"/>
      </dsp:txXfrm>
    </dsp:sp>
    <dsp:sp modelId="{456E1442-36EF-B648-800A-0A755EFD11EE}">
      <dsp:nvSpPr>
        <dsp:cNvPr id="0" name=""/>
        <dsp:cNvSpPr/>
      </dsp:nvSpPr>
      <dsp:spPr>
        <a:xfrm rot="2142401">
          <a:off x="5326893" y="1193141"/>
          <a:ext cx="870866" cy="24565"/>
        </a:xfrm>
        <a:custGeom>
          <a:avLst/>
          <a:gdLst/>
          <a:ahLst/>
          <a:cxnLst/>
          <a:rect l="0" t="0" r="0" b="0"/>
          <a:pathLst>
            <a:path>
              <a:moveTo>
                <a:pt x="0" y="12282"/>
              </a:moveTo>
              <a:lnTo>
                <a:pt x="870866" y="12282"/>
              </a:lnTo>
            </a:path>
          </a:pathLst>
        </a:custGeom>
        <a:noFill/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740554" y="1183652"/>
        <a:ext cx="43543" cy="43543"/>
      </dsp:txXfrm>
    </dsp:sp>
    <dsp:sp modelId="{C6DA78D8-DC67-5A48-950E-FBEBF5FF53FE}">
      <dsp:nvSpPr>
        <dsp:cNvPr id="0" name=""/>
        <dsp:cNvSpPr/>
      </dsp:nvSpPr>
      <dsp:spPr>
        <a:xfrm>
          <a:off x="6115904" y="1017585"/>
          <a:ext cx="1767892" cy="883946"/>
        </a:xfrm>
        <a:prstGeom prst="roundRect">
          <a:avLst>
            <a:gd name="adj" fmla="val 10000"/>
          </a:avLst>
        </a:prstGeom>
        <a:solidFill>
          <a:schemeClr val="accent1">
            <a:alpha val="3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1300" kern="1200" dirty="0"/>
            <a:t>Attitudinal and Cognitive Models - Psych; Social Influence and Social Conflict – Socio</a:t>
          </a:r>
          <a:endParaRPr lang="en-US" sz="1300" kern="1200" dirty="0"/>
        </a:p>
      </dsp:txBody>
      <dsp:txXfrm>
        <a:off x="6141794" y="1043475"/>
        <a:ext cx="1716112" cy="832166"/>
      </dsp:txXfrm>
    </dsp:sp>
    <dsp:sp modelId="{332FADD4-EC4D-9C43-8D41-EA5673B8CA33}">
      <dsp:nvSpPr>
        <dsp:cNvPr id="0" name=""/>
        <dsp:cNvSpPr/>
      </dsp:nvSpPr>
      <dsp:spPr>
        <a:xfrm rot="3310531">
          <a:off x="2668120" y="2463813"/>
          <a:ext cx="1238313" cy="24565"/>
        </a:xfrm>
        <a:custGeom>
          <a:avLst/>
          <a:gdLst/>
          <a:ahLst/>
          <a:cxnLst/>
          <a:rect l="0" t="0" r="0" b="0"/>
          <a:pathLst>
            <a:path>
              <a:moveTo>
                <a:pt x="0" y="12282"/>
              </a:moveTo>
              <a:lnTo>
                <a:pt x="1238313" y="12282"/>
              </a:lnTo>
            </a:path>
          </a:pathLst>
        </a:custGeom>
        <a:noFill/>
        <a:ln w="25400" cap="flat" cmpd="sng" algn="ctr">
          <a:solidFill>
            <a:schemeClr val="accent1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256319" y="2445138"/>
        <a:ext cx="61915" cy="61915"/>
      </dsp:txXfrm>
    </dsp:sp>
    <dsp:sp modelId="{F23E4208-7542-134A-8FA0-230EBE0422B3}">
      <dsp:nvSpPr>
        <dsp:cNvPr id="0" name=""/>
        <dsp:cNvSpPr/>
      </dsp:nvSpPr>
      <dsp:spPr>
        <a:xfrm>
          <a:off x="3640855" y="2542392"/>
          <a:ext cx="1767892" cy="883946"/>
        </a:xfrm>
        <a:prstGeom prst="roundRect">
          <a:avLst>
            <a:gd name="adj" fmla="val 10000"/>
          </a:avLst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of Media effects on public opinion</a:t>
          </a:r>
        </a:p>
      </dsp:txBody>
      <dsp:txXfrm>
        <a:off x="3666745" y="2568282"/>
        <a:ext cx="1716112" cy="832166"/>
      </dsp:txXfrm>
    </dsp:sp>
    <dsp:sp modelId="{283D96CB-451C-BA4C-AB5C-2E735CD87B2E}">
      <dsp:nvSpPr>
        <dsp:cNvPr id="0" name=""/>
        <dsp:cNvSpPr/>
      </dsp:nvSpPr>
      <dsp:spPr>
        <a:xfrm rot="19457599">
          <a:off x="5326893" y="2717948"/>
          <a:ext cx="870866" cy="24565"/>
        </a:xfrm>
        <a:custGeom>
          <a:avLst/>
          <a:gdLst/>
          <a:ahLst/>
          <a:cxnLst/>
          <a:rect l="0" t="0" r="0" b="0"/>
          <a:pathLst>
            <a:path>
              <a:moveTo>
                <a:pt x="0" y="12282"/>
              </a:moveTo>
              <a:lnTo>
                <a:pt x="870866" y="12282"/>
              </a:lnTo>
            </a:path>
          </a:pathLst>
        </a:custGeom>
        <a:noFill/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740554" y="2708459"/>
        <a:ext cx="43543" cy="43543"/>
      </dsp:txXfrm>
    </dsp:sp>
    <dsp:sp modelId="{7AE9B663-9A56-D04A-9374-F36A6C2B8F1B}">
      <dsp:nvSpPr>
        <dsp:cNvPr id="0" name=""/>
        <dsp:cNvSpPr/>
      </dsp:nvSpPr>
      <dsp:spPr>
        <a:xfrm>
          <a:off x="6115904" y="2034123"/>
          <a:ext cx="1767892" cy="883946"/>
        </a:xfrm>
        <a:prstGeom prst="roundRect">
          <a:avLst>
            <a:gd name="adj" fmla="val 10000"/>
          </a:avLst>
        </a:prstGeom>
        <a:solidFill>
          <a:schemeClr val="accent1">
            <a:alpha val="3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1300" kern="1200" dirty="0"/>
            <a:t>Models of Media Influence (ex Framing)</a:t>
          </a:r>
          <a:endParaRPr lang="en-US" sz="1300" kern="1200" dirty="0"/>
        </a:p>
      </dsp:txBody>
      <dsp:txXfrm>
        <a:off x="6141794" y="2060013"/>
        <a:ext cx="1716112" cy="832166"/>
      </dsp:txXfrm>
    </dsp:sp>
    <dsp:sp modelId="{0C978782-7378-054A-98A9-9E9CD1B3D53D}">
      <dsp:nvSpPr>
        <dsp:cNvPr id="0" name=""/>
        <dsp:cNvSpPr/>
      </dsp:nvSpPr>
      <dsp:spPr>
        <a:xfrm rot="2142401">
          <a:off x="5326893" y="3226217"/>
          <a:ext cx="870866" cy="24565"/>
        </a:xfrm>
        <a:custGeom>
          <a:avLst/>
          <a:gdLst/>
          <a:ahLst/>
          <a:cxnLst/>
          <a:rect l="0" t="0" r="0" b="0"/>
          <a:pathLst>
            <a:path>
              <a:moveTo>
                <a:pt x="0" y="12282"/>
              </a:moveTo>
              <a:lnTo>
                <a:pt x="870866" y="12282"/>
              </a:lnTo>
            </a:path>
          </a:pathLst>
        </a:custGeom>
        <a:noFill/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740554" y="3216728"/>
        <a:ext cx="43543" cy="43543"/>
      </dsp:txXfrm>
    </dsp:sp>
    <dsp:sp modelId="{090DB630-6E24-1E47-8277-D4ED0689B4E2}">
      <dsp:nvSpPr>
        <dsp:cNvPr id="0" name=""/>
        <dsp:cNvSpPr/>
      </dsp:nvSpPr>
      <dsp:spPr>
        <a:xfrm>
          <a:off x="6115904" y="3050661"/>
          <a:ext cx="1767892" cy="883946"/>
        </a:xfrm>
        <a:prstGeom prst="roundRect">
          <a:avLst>
            <a:gd name="adj" fmla="val 10000"/>
          </a:avLst>
        </a:prstGeom>
        <a:solidFill>
          <a:schemeClr val="accent1">
            <a:alpha val="3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1300" kern="1200" dirty="0"/>
            <a:t>Models of Perceptional Influence (ex S.O.S)</a:t>
          </a:r>
          <a:endParaRPr lang="en-US" sz="1300" kern="1200" dirty="0"/>
        </a:p>
      </dsp:txBody>
      <dsp:txXfrm>
        <a:off x="6141794" y="3076551"/>
        <a:ext cx="1716112" cy="832166"/>
      </dsp:txXfrm>
    </dsp:sp>
    <dsp:sp modelId="{2EF46239-1CFF-1141-813D-EF7E1B5455B2}">
      <dsp:nvSpPr>
        <dsp:cNvPr id="0" name=""/>
        <dsp:cNvSpPr/>
      </dsp:nvSpPr>
      <dsp:spPr>
        <a:xfrm rot="3919389">
          <a:off x="727348" y="4235605"/>
          <a:ext cx="1693788" cy="24565"/>
        </a:xfrm>
        <a:custGeom>
          <a:avLst/>
          <a:gdLst/>
          <a:ahLst/>
          <a:cxnLst/>
          <a:rect l="0" t="0" r="0" b="0"/>
          <a:pathLst>
            <a:path>
              <a:moveTo>
                <a:pt x="0" y="12282"/>
              </a:moveTo>
              <a:lnTo>
                <a:pt x="1693788" y="12282"/>
              </a:lnTo>
            </a:path>
          </a:pathLst>
        </a:custGeom>
        <a:noFill/>
        <a:ln w="254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00" kern="1200"/>
        </a:p>
      </dsp:txBody>
      <dsp:txXfrm>
        <a:off x="1531898" y="4205543"/>
        <a:ext cx="84689" cy="84689"/>
      </dsp:txXfrm>
    </dsp:sp>
    <dsp:sp modelId="{54CCF08A-A4D1-6D49-8057-FA15A086B4EC}">
      <dsp:nvSpPr>
        <dsp:cNvPr id="0" name=""/>
        <dsp:cNvSpPr/>
      </dsp:nvSpPr>
      <dsp:spPr>
        <a:xfrm>
          <a:off x="1927821" y="4575468"/>
          <a:ext cx="1011711" cy="883946"/>
        </a:xfrm>
        <a:prstGeom prst="roundRect">
          <a:avLst>
            <a:gd name="adj" fmla="val 10000"/>
          </a:avLst>
        </a:prstGeom>
        <a:solidFill>
          <a:schemeClr val="accent1">
            <a:alpha val="7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Research</a:t>
          </a:r>
        </a:p>
      </dsp:txBody>
      <dsp:txXfrm>
        <a:off x="1953711" y="4601358"/>
        <a:ext cx="959931" cy="832166"/>
      </dsp:txXfrm>
    </dsp:sp>
    <dsp:sp modelId="{C1386952-F782-DF48-9C43-7789CF8CF0BE}">
      <dsp:nvSpPr>
        <dsp:cNvPr id="0" name=""/>
        <dsp:cNvSpPr/>
      </dsp:nvSpPr>
      <dsp:spPr>
        <a:xfrm rot="18289469">
          <a:off x="2673954" y="4496889"/>
          <a:ext cx="1238313" cy="24565"/>
        </a:xfrm>
        <a:custGeom>
          <a:avLst/>
          <a:gdLst/>
          <a:ahLst/>
          <a:cxnLst/>
          <a:rect l="0" t="0" r="0" b="0"/>
          <a:pathLst>
            <a:path>
              <a:moveTo>
                <a:pt x="0" y="12282"/>
              </a:moveTo>
              <a:lnTo>
                <a:pt x="1238313" y="12282"/>
              </a:lnTo>
            </a:path>
          </a:pathLst>
        </a:custGeom>
        <a:noFill/>
        <a:ln w="25400" cap="flat" cmpd="sng" algn="ctr">
          <a:solidFill>
            <a:schemeClr val="accent1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262153" y="4478214"/>
        <a:ext cx="61915" cy="61915"/>
      </dsp:txXfrm>
    </dsp:sp>
    <dsp:sp modelId="{4E7BB327-63AF-C446-81C8-4D74A9C2A23D}">
      <dsp:nvSpPr>
        <dsp:cNvPr id="0" name=""/>
        <dsp:cNvSpPr/>
      </dsp:nvSpPr>
      <dsp:spPr>
        <a:xfrm>
          <a:off x="3646689" y="3558930"/>
          <a:ext cx="1767892" cy="883946"/>
        </a:xfrm>
        <a:prstGeom prst="roundRect">
          <a:avLst>
            <a:gd name="adj" fmla="val 10000"/>
          </a:avLst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Design</a:t>
          </a:r>
          <a:r>
            <a:rPr lang="en-US" sz="1300" kern="1200" baseline="0" dirty="0"/>
            <a:t> and methods</a:t>
          </a:r>
          <a:endParaRPr lang="en-US" sz="1300" kern="1200" dirty="0"/>
        </a:p>
      </dsp:txBody>
      <dsp:txXfrm>
        <a:off x="3672579" y="3584820"/>
        <a:ext cx="1716112" cy="832166"/>
      </dsp:txXfrm>
    </dsp:sp>
    <dsp:sp modelId="{FAFAE2AA-E193-FD4E-AF4E-F1FAE3D1F2D9}">
      <dsp:nvSpPr>
        <dsp:cNvPr id="0" name=""/>
        <dsp:cNvSpPr/>
      </dsp:nvSpPr>
      <dsp:spPr>
        <a:xfrm>
          <a:off x="2939532" y="5005158"/>
          <a:ext cx="707156" cy="24565"/>
        </a:xfrm>
        <a:custGeom>
          <a:avLst/>
          <a:gdLst/>
          <a:ahLst/>
          <a:cxnLst/>
          <a:rect l="0" t="0" r="0" b="0"/>
          <a:pathLst>
            <a:path>
              <a:moveTo>
                <a:pt x="0" y="12282"/>
              </a:moveTo>
              <a:lnTo>
                <a:pt x="707156" y="12282"/>
              </a:lnTo>
            </a:path>
          </a:pathLst>
        </a:custGeom>
        <a:noFill/>
        <a:ln w="25400" cap="flat" cmpd="sng" algn="ctr">
          <a:solidFill>
            <a:schemeClr val="accent1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275432" y="4999762"/>
        <a:ext cx="35357" cy="35357"/>
      </dsp:txXfrm>
    </dsp:sp>
    <dsp:sp modelId="{3EDEE96B-874C-A745-941A-CAC6875095F2}">
      <dsp:nvSpPr>
        <dsp:cNvPr id="0" name=""/>
        <dsp:cNvSpPr/>
      </dsp:nvSpPr>
      <dsp:spPr>
        <a:xfrm>
          <a:off x="3646689" y="4575468"/>
          <a:ext cx="1767892" cy="883946"/>
        </a:xfrm>
        <a:prstGeom prst="roundRect">
          <a:avLst>
            <a:gd name="adj" fmla="val 10000"/>
          </a:avLst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0" kern="1200" dirty="0"/>
            <a:t>Research procedures </a:t>
          </a:r>
        </a:p>
      </dsp:txBody>
      <dsp:txXfrm>
        <a:off x="3672579" y="4601358"/>
        <a:ext cx="1716112" cy="832166"/>
      </dsp:txXfrm>
    </dsp:sp>
    <dsp:sp modelId="{537F7EA9-ADA8-E040-A621-5C9793A6B61C}">
      <dsp:nvSpPr>
        <dsp:cNvPr id="0" name=""/>
        <dsp:cNvSpPr/>
      </dsp:nvSpPr>
      <dsp:spPr>
        <a:xfrm rot="3310531">
          <a:off x="2673954" y="5513427"/>
          <a:ext cx="1238313" cy="24565"/>
        </a:xfrm>
        <a:custGeom>
          <a:avLst/>
          <a:gdLst/>
          <a:ahLst/>
          <a:cxnLst/>
          <a:rect l="0" t="0" r="0" b="0"/>
          <a:pathLst>
            <a:path>
              <a:moveTo>
                <a:pt x="0" y="12282"/>
              </a:moveTo>
              <a:lnTo>
                <a:pt x="1238313" y="12282"/>
              </a:lnTo>
            </a:path>
          </a:pathLst>
        </a:custGeom>
        <a:noFill/>
        <a:ln w="25400" cap="flat" cmpd="sng" algn="ctr">
          <a:solidFill>
            <a:schemeClr val="accent1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262153" y="5494752"/>
        <a:ext cx="61915" cy="61915"/>
      </dsp:txXfrm>
    </dsp:sp>
    <dsp:sp modelId="{085D609D-6812-314D-AAC7-E7588AF35577}">
      <dsp:nvSpPr>
        <dsp:cNvPr id="0" name=""/>
        <dsp:cNvSpPr/>
      </dsp:nvSpPr>
      <dsp:spPr>
        <a:xfrm>
          <a:off x="3646689" y="5592006"/>
          <a:ext cx="1767892" cy="883946"/>
        </a:xfrm>
        <a:prstGeom prst="roundRect">
          <a:avLst>
            <a:gd name="adj" fmla="val 10000"/>
          </a:avLst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Problems and challenges </a:t>
          </a:r>
        </a:p>
      </dsp:txBody>
      <dsp:txXfrm>
        <a:off x="3672579" y="5617896"/>
        <a:ext cx="1716112" cy="83216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AFB7564-5F5E-4948-BA8B-ECF3CC4B1FC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Times New Roman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1739845-656E-D142-B863-CCA9AB571D35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7505E353-07C1-3348-9B27-9364E4C81AC9}" type="datetimeFigureOut">
              <a:rPr lang="en-US" altLang="en-US"/>
              <a:pPr/>
              <a:t>3/23/22</a:t>
            </a:fld>
            <a:endParaRPr lang="en-US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92DD1618-43F7-8A4A-AD36-B2E3AD10689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70BF5391-E207-A94A-BF8F-7ADDC0D9413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173A00-D778-7449-8DCC-0BC31B696BD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Times New Roman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F0C58B-720B-5D43-B819-0E8252299B9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B810D74B-CD56-9945-9E31-97C0D34E2D0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>
            <a:extLst>
              <a:ext uri="{FF2B5EF4-FFF2-40B4-BE49-F238E27FC236}">
                <a16:creationId xmlns:a16="http://schemas.microsoft.com/office/drawing/2014/main" id="{F8488635-6868-8548-83D8-59A74A9E76A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8" name="Notes Placeholder 2">
            <a:extLst>
              <a:ext uri="{FF2B5EF4-FFF2-40B4-BE49-F238E27FC236}">
                <a16:creationId xmlns:a16="http://schemas.microsoft.com/office/drawing/2014/main" id="{A6A6EB92-2828-2E46-B96B-B32A26BFC2D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9459" name="Slide Number Placeholder 3">
            <a:extLst>
              <a:ext uri="{FF2B5EF4-FFF2-40B4-BE49-F238E27FC236}">
                <a16:creationId xmlns:a16="http://schemas.microsoft.com/office/drawing/2014/main" id="{42AF549A-6F2F-9849-8E48-33420251571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F60C636E-67C6-944F-81BB-A7A81305603E}" type="slidenum">
              <a:rPr lang="en-US" altLang="en-US" sz="1200"/>
              <a:pPr/>
              <a:t>5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Image Placeholder 1">
            <a:extLst>
              <a:ext uri="{FF2B5EF4-FFF2-40B4-BE49-F238E27FC236}">
                <a16:creationId xmlns:a16="http://schemas.microsoft.com/office/drawing/2014/main" id="{A0538F6C-8FAF-AF46-8FF8-1605F1D7B8D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0" name="Notes Placeholder 2">
            <a:extLst>
              <a:ext uri="{FF2B5EF4-FFF2-40B4-BE49-F238E27FC236}">
                <a16:creationId xmlns:a16="http://schemas.microsoft.com/office/drawing/2014/main" id="{5A16F7D5-FB64-EB4B-BA6D-B1DF804A1F2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22531" name="Slide Number Placeholder 3">
            <a:extLst>
              <a:ext uri="{FF2B5EF4-FFF2-40B4-BE49-F238E27FC236}">
                <a16:creationId xmlns:a16="http://schemas.microsoft.com/office/drawing/2014/main" id="{E39167FA-18C3-3A42-AABB-4FC1E21C8C4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DD56D84B-BFC0-7445-A3BE-E0915F3156DD}" type="slidenum">
              <a:rPr lang="en-US" altLang="en-US" sz="1200"/>
              <a:pPr/>
              <a:t>7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lide Image Placeholder 1">
            <a:extLst>
              <a:ext uri="{FF2B5EF4-FFF2-40B4-BE49-F238E27FC236}">
                <a16:creationId xmlns:a16="http://schemas.microsoft.com/office/drawing/2014/main" id="{5B854549-B022-7A42-857A-F551C520131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2" name="Notes Placeholder 2">
            <a:extLst>
              <a:ext uri="{FF2B5EF4-FFF2-40B4-BE49-F238E27FC236}">
                <a16:creationId xmlns:a16="http://schemas.microsoft.com/office/drawing/2014/main" id="{AD0D92E9-045A-EF47-9BC7-325CD9F0ED7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en-US">
                <a:ea typeface="ＭＳ Ｐゴシック" panose="020B0600070205080204" pitchFamily="34" charset="-128"/>
              </a:rPr>
              <a:t>Cross sectional studies</a:t>
            </a:r>
            <a:br>
              <a:rPr lang="en-US" altLang="en-US">
                <a:ea typeface="ＭＳ Ｐゴシック" panose="020B0600070205080204" pitchFamily="34" charset="-128"/>
              </a:rPr>
            </a:br>
            <a:r>
              <a:rPr lang="en-US" altLang="en-US">
                <a:ea typeface="ＭＳ Ｐゴシック" panose="020B0600070205080204" pitchFamily="34" charset="-128"/>
              </a:rPr>
              <a:t>– Describe population at one point in time 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>
                <a:ea typeface="ＭＳ Ｐゴシック" panose="020B0600070205080204" pitchFamily="34" charset="-128"/>
              </a:rPr>
              <a:t>(snapshot)</a:t>
            </a:r>
            <a:br>
              <a:rPr lang="en-US" altLang="en-US">
                <a:ea typeface="ＭＳ Ｐゴシック" panose="020B0600070205080204" pitchFamily="34" charset="-128"/>
              </a:rPr>
            </a:br>
            <a:r>
              <a:rPr lang="en-US" altLang="en-US">
                <a:ea typeface="ＭＳ Ｐゴシック" panose="020B0600070205080204" pitchFamily="34" charset="-128"/>
              </a:rPr>
              <a:t>– Multiple snapshots from different samples 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>
                <a:ea typeface="ＭＳ Ｐゴシック" panose="020B0600070205080204" pitchFamily="34" charset="-128"/>
              </a:rPr>
              <a:t>• Longitudinal studies</a:t>
            </a:r>
            <a:br>
              <a:rPr lang="en-US" altLang="en-US">
                <a:ea typeface="ＭＳ Ｐゴシック" panose="020B0600070205080204" pitchFamily="34" charset="-128"/>
              </a:rPr>
            </a:br>
            <a:r>
              <a:rPr lang="en-US" altLang="en-US">
                <a:ea typeface="ＭＳ Ｐゴシック" panose="020B0600070205080204" pitchFamily="34" charset="-128"/>
              </a:rPr>
              <a:t>–Same sample is measured repeatedly 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>
                <a:ea typeface="ＭＳ Ｐゴシック" panose="020B0600070205080204" pitchFamily="34" charset="-128"/>
              </a:rPr>
              <a:t>–panel studies (continuous, discontinuous/omnibus) </a:t>
            </a:r>
          </a:p>
          <a:p>
            <a:pPr eaLnBrk="1" hangingPunct="1">
              <a:spcBef>
                <a:spcPct val="0"/>
              </a:spcBef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30723" name="Slide Number Placeholder 3">
            <a:extLst>
              <a:ext uri="{FF2B5EF4-FFF2-40B4-BE49-F238E27FC236}">
                <a16:creationId xmlns:a16="http://schemas.microsoft.com/office/drawing/2014/main" id="{AF6557A9-4524-5047-AC27-97F7FB90009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009D75BA-F457-5E43-8437-AC6588DBC9F9}" type="slidenum">
              <a:rPr lang="en-US" altLang="en-US" sz="1200"/>
              <a:pPr/>
              <a:t>14</a:t>
            </a:fld>
            <a:endParaRPr lang="en-US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B1101C05-ED1B-4E4A-A3A7-A88C6310ECE1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828800" cy="6856413"/>
            <a:chOff x="0" y="0"/>
            <a:chExt cx="1152" cy="4319"/>
          </a:xfrm>
        </p:grpSpPr>
        <p:sp>
          <p:nvSpPr>
            <p:cNvPr id="5" name="Rectangle 3">
              <a:extLst>
                <a:ext uri="{FF2B5EF4-FFF2-40B4-BE49-F238E27FC236}">
                  <a16:creationId xmlns:a16="http://schemas.microsoft.com/office/drawing/2014/main" id="{1156C3C3-12CC-8F4D-8DB1-8AB3F92A18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1152" cy="10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accent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50000"/>
                </a:spcBef>
              </a:pPr>
              <a:endParaRPr lang="en-US" altLang="en-US"/>
            </a:p>
          </p:txBody>
        </p:sp>
        <p:sp>
          <p:nvSpPr>
            <p:cNvPr id="6" name="Rectangle 4">
              <a:extLst>
                <a:ext uri="{FF2B5EF4-FFF2-40B4-BE49-F238E27FC236}">
                  <a16:creationId xmlns:a16="http://schemas.microsoft.com/office/drawing/2014/main" id="{9E6A9FDD-A29C-9E41-8288-CF8AAA946E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2400"/>
              <a:ext cx="1152" cy="1919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50000"/>
                </a:spcBef>
              </a:pPr>
              <a:endParaRPr lang="en-US" altLang="en-US"/>
            </a:p>
          </p:txBody>
        </p:sp>
        <p:pic>
          <p:nvPicPr>
            <p:cNvPr id="7" name="Picture 5">
              <a:extLst>
                <a:ext uri="{FF2B5EF4-FFF2-40B4-BE49-F238E27FC236}">
                  <a16:creationId xmlns:a16="http://schemas.microsoft.com/office/drawing/2014/main" id="{EE053D54-17EA-3440-ACD8-14BFA8E61023}"/>
                </a:ext>
              </a:extLst>
            </p:cNvPr>
            <p:cNvPicPr>
              <a:picLocks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1028"/>
              <a:ext cx="1152" cy="1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083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1905000" y="1676400"/>
            <a:ext cx="6934200" cy="211613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084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911350" y="3968750"/>
            <a:ext cx="6400800" cy="1752600"/>
          </a:xfrm>
        </p:spPr>
        <p:txBody>
          <a:bodyPr/>
          <a:lstStyle>
            <a:lvl1pPr marL="0" indent="0">
              <a:buFont typeface="Symbol" charset="0"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8" name="Rectangle 13">
            <a:extLst>
              <a:ext uri="{FF2B5EF4-FFF2-40B4-BE49-F238E27FC236}">
                <a16:creationId xmlns:a16="http://schemas.microsoft.com/office/drawing/2014/main" id="{520702FA-22D0-5349-A241-86ACEA63BFDF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xfrm>
            <a:off x="1828800" y="6400800"/>
            <a:ext cx="1905000" cy="457200"/>
          </a:xfrm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4">
            <a:extLst>
              <a:ext uri="{FF2B5EF4-FFF2-40B4-BE49-F238E27FC236}">
                <a16:creationId xmlns:a16="http://schemas.microsoft.com/office/drawing/2014/main" id="{63803902-0943-1748-AB4D-7EA460BD7A3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962400" y="6400800"/>
            <a:ext cx="2895600" cy="457200"/>
          </a:xfrm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Rectangle 15">
            <a:extLst>
              <a:ext uri="{FF2B5EF4-FFF2-40B4-BE49-F238E27FC236}">
                <a16:creationId xmlns:a16="http://schemas.microsoft.com/office/drawing/2014/main" id="{E5C51951-3709-844C-8AD7-F4B0FF40A01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/>
            </a:lvl1pPr>
          </a:lstStyle>
          <a:p>
            <a:fld id="{44ED4E8D-34CA-9B4D-9352-0FFC9B285DE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273429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908B9559-BB00-A54C-B05B-DE322CEEB17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6401F576-5826-5945-92EA-F335C5FB3E3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">
            <a:extLst>
              <a:ext uri="{FF2B5EF4-FFF2-40B4-BE49-F238E27FC236}">
                <a16:creationId xmlns:a16="http://schemas.microsoft.com/office/drawing/2014/main" id="{4099DB47-32DF-6746-AE8A-E7F439CCFFE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6C57E13-5AE2-8141-AED4-BF5DA05A4CE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612735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00" y="304800"/>
            <a:ext cx="194310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9200" y="304800"/>
            <a:ext cx="567690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D9D1F440-CB0F-B845-A3C1-D322ACB2373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F486E721-3E8F-C846-BCA8-263F5E0A55D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">
            <a:extLst>
              <a:ext uri="{FF2B5EF4-FFF2-40B4-BE49-F238E27FC236}">
                <a16:creationId xmlns:a16="http://schemas.microsoft.com/office/drawing/2014/main" id="{255378D4-771C-0E45-8D4D-FC8892B4B85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A114D16-3E90-664F-A99C-5D4CCE81148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37490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11E49476-5F59-5744-9C7B-AD9FDB231FF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863D9FA1-6243-1F41-85AF-9B52B860B4B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">
            <a:extLst>
              <a:ext uri="{FF2B5EF4-FFF2-40B4-BE49-F238E27FC236}">
                <a16:creationId xmlns:a16="http://schemas.microsoft.com/office/drawing/2014/main" id="{E6F259B0-3499-5849-A57C-C227F23A42F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87FB95-C946-7640-BFC9-26B8FF94D50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401924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DA781BEA-7FC1-D148-BAB6-3E4489F7EB8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9CE2C984-D77D-C44B-B2E8-5BE862F4379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">
            <a:extLst>
              <a:ext uri="{FF2B5EF4-FFF2-40B4-BE49-F238E27FC236}">
                <a16:creationId xmlns:a16="http://schemas.microsoft.com/office/drawing/2014/main" id="{2AC0B07C-F3D1-9349-818C-6A157707BCF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A7A0D1-718E-B742-A252-16DCDB7B9FF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20525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192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816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8B786950-0A93-B14D-ABAF-F487539EC77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726B3426-F95E-FC42-A6D3-42D6C276EA0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5">
            <a:extLst>
              <a:ext uri="{FF2B5EF4-FFF2-40B4-BE49-F238E27FC236}">
                <a16:creationId xmlns:a16="http://schemas.microsoft.com/office/drawing/2014/main" id="{9CA4F452-8C21-FD4B-8341-76FC7B9D63D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001FCB2-E16E-1549-A278-F7513D38B8A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336256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7DF164F9-40B8-2249-8657-D827779E36F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4">
            <a:extLst>
              <a:ext uri="{FF2B5EF4-FFF2-40B4-BE49-F238E27FC236}">
                <a16:creationId xmlns:a16="http://schemas.microsoft.com/office/drawing/2014/main" id="{A20F0B37-C7FC-9946-9FB9-4BAD9FB83BA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5">
            <a:extLst>
              <a:ext uri="{FF2B5EF4-FFF2-40B4-BE49-F238E27FC236}">
                <a16:creationId xmlns:a16="http://schemas.microsoft.com/office/drawing/2014/main" id="{4B941B4D-051C-A748-8E0C-E7187BA99D8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3E3FB3F-DB11-864C-B0CB-0FFF5B0AEE9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75189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3">
            <a:extLst>
              <a:ext uri="{FF2B5EF4-FFF2-40B4-BE49-F238E27FC236}">
                <a16:creationId xmlns:a16="http://schemas.microsoft.com/office/drawing/2014/main" id="{5CF5FD41-EFF4-8040-94E8-77854D1F9F7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4">
            <a:extLst>
              <a:ext uri="{FF2B5EF4-FFF2-40B4-BE49-F238E27FC236}">
                <a16:creationId xmlns:a16="http://schemas.microsoft.com/office/drawing/2014/main" id="{AE28F2E6-B2F7-4549-88DE-58E2FF59400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">
            <a:extLst>
              <a:ext uri="{FF2B5EF4-FFF2-40B4-BE49-F238E27FC236}">
                <a16:creationId xmlns:a16="http://schemas.microsoft.com/office/drawing/2014/main" id="{DF496368-EB18-6B43-8367-CD58BD1505E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48DA46-66AD-B74F-99A1-B1E61882E1A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43347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">
            <a:extLst>
              <a:ext uri="{FF2B5EF4-FFF2-40B4-BE49-F238E27FC236}">
                <a16:creationId xmlns:a16="http://schemas.microsoft.com/office/drawing/2014/main" id="{4D42B44A-3212-B047-9447-F8966BFAEB8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4">
            <a:extLst>
              <a:ext uri="{FF2B5EF4-FFF2-40B4-BE49-F238E27FC236}">
                <a16:creationId xmlns:a16="http://schemas.microsoft.com/office/drawing/2014/main" id="{796CBDB2-CCDD-B245-A7FF-2750B6FFC2C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5">
            <a:extLst>
              <a:ext uri="{FF2B5EF4-FFF2-40B4-BE49-F238E27FC236}">
                <a16:creationId xmlns:a16="http://schemas.microsoft.com/office/drawing/2014/main" id="{78F47BDC-9AE8-5247-9737-E029C15E8FD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7186081-3DD4-FE45-B2DC-C570BE40A01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34837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5A2A1452-1382-D34A-BAA0-16184624234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3D793173-57E0-F346-9B4C-C45DA46AFA0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5">
            <a:extLst>
              <a:ext uri="{FF2B5EF4-FFF2-40B4-BE49-F238E27FC236}">
                <a16:creationId xmlns:a16="http://schemas.microsoft.com/office/drawing/2014/main" id="{795CA7F2-5C2E-9445-B2D7-798C6BEE6CB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CF9F143-A31C-DF40-B0E5-455405F5F72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8327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CEEBE091-31A3-6E4D-A821-A38A6C36233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6133C47A-7453-674B-8FF3-28E36B160B0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5">
            <a:extLst>
              <a:ext uri="{FF2B5EF4-FFF2-40B4-BE49-F238E27FC236}">
                <a16:creationId xmlns:a16="http://schemas.microsoft.com/office/drawing/2014/main" id="{5B1C9BDF-86EC-6746-A70A-24FB1229BCA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49151F3-01EF-834F-9C8A-6F92E880C78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844517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D83C7ECC-61EE-784F-8F71-E292934572AA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143000" cy="6856413"/>
            <a:chOff x="0" y="0"/>
            <a:chExt cx="720" cy="4319"/>
          </a:xfrm>
        </p:grpSpPr>
        <p:sp>
          <p:nvSpPr>
            <p:cNvPr id="1032" name="Rectangle 3">
              <a:extLst>
                <a:ext uri="{FF2B5EF4-FFF2-40B4-BE49-F238E27FC236}">
                  <a16:creationId xmlns:a16="http://schemas.microsoft.com/office/drawing/2014/main" id="{93460185-3795-F646-96FB-58109F9AC4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720" cy="33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accent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50000"/>
                </a:spcBef>
              </a:pPr>
              <a:endParaRPr lang="en-US" altLang="en-US"/>
            </a:p>
          </p:txBody>
        </p:sp>
        <p:sp>
          <p:nvSpPr>
            <p:cNvPr id="1033" name="Rectangle 4">
              <a:extLst>
                <a:ext uri="{FF2B5EF4-FFF2-40B4-BE49-F238E27FC236}">
                  <a16:creationId xmlns:a16="http://schemas.microsoft.com/office/drawing/2014/main" id="{7D82C8B2-4E69-6447-82C9-7F68F4EB66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2016"/>
              <a:ext cx="720" cy="2303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50000"/>
                </a:spcBef>
              </a:pPr>
              <a:endParaRPr lang="en-US" altLang="en-US"/>
            </a:p>
          </p:txBody>
        </p:sp>
        <p:pic>
          <p:nvPicPr>
            <p:cNvPr id="1034" name="Picture 5">
              <a:extLst>
                <a:ext uri="{FF2B5EF4-FFF2-40B4-BE49-F238E27FC236}">
                  <a16:creationId xmlns:a16="http://schemas.microsoft.com/office/drawing/2014/main" id="{A2FE8C33-6163-3A47-A42F-ADDB3F6F1829}"/>
                </a:ext>
              </a:extLst>
            </p:cNvPr>
            <p:cNvPicPr>
              <a:picLocks noChangeArrowheads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12"/>
              <a:ext cx="720" cy="18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27" name="Rectangle 11">
            <a:extLst>
              <a:ext uri="{FF2B5EF4-FFF2-40B4-BE49-F238E27FC236}">
                <a16:creationId xmlns:a16="http://schemas.microsoft.com/office/drawing/2014/main" id="{E861D9C6-3DDC-D54F-975B-5471A5C6EE8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219200" y="304800"/>
            <a:ext cx="7772400" cy="1206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12">
            <a:extLst>
              <a:ext uri="{FF2B5EF4-FFF2-40B4-BE49-F238E27FC236}">
                <a16:creationId xmlns:a16="http://schemas.microsoft.com/office/drawing/2014/main" id="{148AA25F-8A99-434E-B83B-2B08DCBA0F1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219200" y="16002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061" name="Rectangle 13">
            <a:extLst>
              <a:ext uri="{FF2B5EF4-FFF2-40B4-BE49-F238E27FC236}">
                <a16:creationId xmlns:a16="http://schemas.microsoft.com/office/drawing/2014/main" id="{1B485F90-104D-9C47-9DF8-9F2B25202F4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43000" y="64008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 smtClean="0">
                <a:latin typeface="Times New Roman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62" name="Rectangle 14">
            <a:extLst>
              <a:ext uri="{FF2B5EF4-FFF2-40B4-BE49-F238E27FC236}">
                <a16:creationId xmlns:a16="http://schemas.microsoft.com/office/drawing/2014/main" id="{487C233F-7C79-AF4C-B651-3F1A5E1F5EC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4008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>
                <a:latin typeface="Times New Roman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63" name="Rectangle 15">
            <a:extLst>
              <a:ext uri="{FF2B5EF4-FFF2-40B4-BE49-F238E27FC236}">
                <a16:creationId xmlns:a16="http://schemas.microsoft.com/office/drawing/2014/main" id="{3682D601-3E16-7040-BFE6-3963B7F3DC1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4008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3696E985-D557-1647-8971-866ED1720F1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32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90000"/>
        <a:buFont typeface="Symbol" pitchFamily="2" charset="2"/>
        <a:buChar char="¨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>
            <a:extLst>
              <a:ext uri="{FF2B5EF4-FFF2-40B4-BE49-F238E27FC236}">
                <a16:creationId xmlns:a16="http://schemas.microsoft.com/office/drawing/2014/main" id="{8A705D8E-613D-924D-9BF6-9382FEB48C3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752600" y="1676400"/>
            <a:ext cx="7391400" cy="2116138"/>
          </a:xfrm>
        </p:spPr>
        <p:txBody>
          <a:bodyPr/>
          <a:lstStyle/>
          <a:p>
            <a:pPr eaLnBrk="1" hangingPunct="1"/>
            <a:r>
              <a:rPr lang="en-US" altLang="en-US" dirty="0"/>
              <a:t>Journalism 566:</a:t>
            </a:r>
            <a:br>
              <a:rPr lang="en-US" altLang="en-US" dirty="0"/>
            </a:br>
            <a:r>
              <a:rPr lang="en-US" altLang="en-US" dirty="0"/>
              <a:t>Public Opinion &amp; </a:t>
            </a:r>
            <a:br>
              <a:rPr lang="en-US" altLang="en-US" dirty="0"/>
            </a:br>
            <a:r>
              <a:rPr lang="en-US" altLang="en-US" dirty="0"/>
              <a:t>Research Design </a:t>
            </a:r>
          </a:p>
        </p:txBody>
      </p:sp>
      <p:sp>
        <p:nvSpPr>
          <p:cNvPr id="14338" name="Rectangle 3">
            <a:extLst>
              <a:ext uri="{FF2B5EF4-FFF2-40B4-BE49-F238E27FC236}">
                <a16:creationId xmlns:a16="http://schemas.microsoft.com/office/drawing/2014/main" id="{48673909-EB2A-F746-8C51-5A80CAE80C47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buFont typeface="Symbol" pitchFamily="2" charset="2"/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>
            <a:extLst>
              <a:ext uri="{FF2B5EF4-FFF2-40B4-BE49-F238E27FC236}">
                <a16:creationId xmlns:a16="http://schemas.microsoft.com/office/drawing/2014/main" id="{33915828-FBFA-3648-8B65-729BDEEB50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Outline</a:t>
            </a:r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E68CC2B0-2D9A-5A4C-A1D0-8A8A60F5BD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solidFill>
                  <a:schemeClr val="accent1"/>
                </a:solidFill>
              </a:rPr>
              <a:t>Nature of research</a:t>
            </a:r>
          </a:p>
          <a:p>
            <a:r>
              <a:rPr lang="en-US" altLang="en-US">
                <a:solidFill>
                  <a:schemeClr val="accent1"/>
                </a:solidFill>
              </a:rPr>
              <a:t>Functions of research: What to achieve?</a:t>
            </a:r>
          </a:p>
          <a:p>
            <a:r>
              <a:rPr lang="en-US" altLang="en-US"/>
              <a:t>Unit of observation: What to observe?</a:t>
            </a:r>
          </a:p>
          <a:p>
            <a:r>
              <a:rPr lang="en-US" altLang="en-US"/>
              <a:t>Design (time): How to observe?</a:t>
            </a:r>
          </a:p>
          <a:p>
            <a:r>
              <a:rPr lang="en-US" altLang="en-US"/>
              <a:t>Method (tool): How to observe?</a:t>
            </a:r>
          </a:p>
          <a:p>
            <a:r>
              <a:rPr lang="en-US" altLang="en-US"/>
              <a:t>Correlation vs Causality</a:t>
            </a:r>
          </a:p>
          <a:p>
            <a:endParaRPr lang="en-US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>
            <a:extLst>
              <a:ext uri="{FF2B5EF4-FFF2-40B4-BE49-F238E27FC236}">
                <a16:creationId xmlns:a16="http://schemas.microsoft.com/office/drawing/2014/main" id="{225A87F6-6D41-6144-B4B0-F96BF378A9B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Functions of Research</a:t>
            </a:r>
          </a:p>
        </p:txBody>
      </p:sp>
      <p:sp>
        <p:nvSpPr>
          <p:cNvPr id="26626" name="Rectangle 3">
            <a:extLst>
              <a:ext uri="{FF2B5EF4-FFF2-40B4-BE49-F238E27FC236}">
                <a16:creationId xmlns:a16="http://schemas.microsoft.com/office/drawing/2014/main" id="{BADD8C7D-08F9-CB4C-8F32-CAA0CFEE28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1. Exploration</a:t>
            </a:r>
          </a:p>
          <a:p>
            <a:pPr eaLnBrk="1" hangingPunct="1"/>
            <a:r>
              <a:rPr lang="en-US" altLang="en-US"/>
              <a:t>2. Description</a:t>
            </a:r>
          </a:p>
          <a:p>
            <a:pPr eaLnBrk="1" hangingPunct="1"/>
            <a:r>
              <a:rPr lang="en-US" altLang="en-US"/>
              <a:t>3. Explanation</a:t>
            </a:r>
          </a:p>
          <a:p>
            <a:pPr eaLnBrk="1" hangingPunct="1"/>
            <a:r>
              <a:rPr lang="en-US" altLang="en-US"/>
              <a:t>Most research involves all three</a:t>
            </a:r>
          </a:p>
          <a:p>
            <a:pPr lvl="1" eaLnBrk="1" hangingPunct="1"/>
            <a:r>
              <a:rPr lang="en-US" altLang="en-US"/>
              <a:t>Studies move from exploration toward explanation as knowledge accumulates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>
            <a:extLst>
              <a:ext uri="{FF2B5EF4-FFF2-40B4-BE49-F238E27FC236}">
                <a16:creationId xmlns:a16="http://schemas.microsoft.com/office/drawing/2014/main" id="{F4AE026C-E1CA-F745-BB34-A79D5A69010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1. Exploration</a:t>
            </a:r>
          </a:p>
        </p:txBody>
      </p:sp>
      <p:sp>
        <p:nvSpPr>
          <p:cNvPr id="27650" name="Rectangle 3">
            <a:extLst>
              <a:ext uri="{FF2B5EF4-FFF2-40B4-BE49-F238E27FC236}">
                <a16:creationId xmlns:a16="http://schemas.microsoft.com/office/drawing/2014/main" id="{1EFD4066-893A-DF4D-9656-852F124738A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ja-JP" altLang="en-US">
                <a:latin typeface="Arial" panose="020B0604020202020204" pitchFamily="34" charset="0"/>
              </a:rPr>
              <a:t>“</a:t>
            </a:r>
            <a:r>
              <a:rPr lang="en-US" altLang="ja-JP"/>
              <a:t>Learn about</a:t>
            </a:r>
            <a:r>
              <a:rPr lang="ja-JP" altLang="en-US">
                <a:latin typeface="Arial" panose="020B0604020202020204" pitchFamily="34" charset="0"/>
              </a:rPr>
              <a:t>”</a:t>
            </a:r>
            <a:r>
              <a:rPr lang="en-US" altLang="ja-JP"/>
              <a:t> or </a:t>
            </a:r>
            <a:r>
              <a:rPr lang="ja-JP" altLang="en-US">
                <a:latin typeface="Arial" panose="020B0604020202020204" pitchFamily="34" charset="0"/>
              </a:rPr>
              <a:t>“</a:t>
            </a:r>
            <a:r>
              <a:rPr lang="en-US" altLang="ja-JP"/>
              <a:t>familiarize</a:t>
            </a:r>
            <a:r>
              <a:rPr lang="ja-JP" altLang="en-US">
                <a:latin typeface="Arial" panose="020B0604020202020204" pitchFamily="34" charset="0"/>
              </a:rPr>
              <a:t>”</a:t>
            </a:r>
            <a:r>
              <a:rPr lang="en-US" altLang="ja-JP"/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Asking basic questions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How does the public feel about term limits?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Do people support the death penalty?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Purposes: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1. General understanding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2. Test feasibility of further research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3. Pretest methods of further research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>
            <a:extLst>
              <a:ext uri="{FF2B5EF4-FFF2-40B4-BE49-F238E27FC236}">
                <a16:creationId xmlns:a16="http://schemas.microsoft.com/office/drawing/2014/main" id="{597E95E1-51F0-844E-A998-00D836E8E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1. Exploration</a:t>
            </a:r>
          </a:p>
        </p:txBody>
      </p:sp>
      <p:sp>
        <p:nvSpPr>
          <p:cNvPr id="28674" name="Content Placeholder 2">
            <a:extLst>
              <a:ext uri="{FF2B5EF4-FFF2-40B4-BE49-F238E27FC236}">
                <a16:creationId xmlns:a16="http://schemas.microsoft.com/office/drawing/2014/main" id="{6C36888C-4EDF-E24C-A8BE-3206E0FC8D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Characteristics:</a:t>
            </a:r>
          </a:p>
          <a:p>
            <a:pPr>
              <a:buFont typeface="Symbol" pitchFamily="2" charset="2"/>
              <a:buNone/>
            </a:pPr>
            <a:r>
              <a:rPr lang="en-US" altLang="en-US"/>
              <a:t>• Usually done at the initial stage of research </a:t>
            </a:r>
          </a:p>
          <a:p>
            <a:pPr>
              <a:buFont typeface="Symbol" pitchFamily="2" charset="2"/>
              <a:buNone/>
            </a:pPr>
            <a:r>
              <a:rPr lang="en-US" altLang="en-US"/>
              <a:t>• Less structured</a:t>
            </a:r>
            <a:br>
              <a:rPr lang="en-US" altLang="en-US"/>
            </a:br>
            <a:r>
              <a:rPr lang="en-US" altLang="en-US"/>
              <a:t>• Small sample sizes; not representative </a:t>
            </a:r>
          </a:p>
          <a:p>
            <a:pPr>
              <a:buFont typeface="Symbol" pitchFamily="2" charset="2"/>
              <a:buNone/>
            </a:pPr>
            <a:r>
              <a:rPr lang="en-US" altLang="en-US"/>
              <a:t>• Focus groups and in-depth interviews </a:t>
            </a:r>
          </a:p>
          <a:p>
            <a:pPr>
              <a:buFont typeface="Symbol" pitchFamily="2" charset="2"/>
              <a:buNone/>
            </a:pPr>
            <a:r>
              <a:rPr lang="en-US" altLang="en-US"/>
              <a:t>useful for exploration</a:t>
            </a:r>
          </a:p>
          <a:p>
            <a:pPr>
              <a:buFont typeface="Symbol" pitchFamily="2" charset="2"/>
              <a:buNone/>
            </a:pPr>
            <a:endParaRPr lang="en-US" altLang="en-US"/>
          </a:p>
          <a:p>
            <a:endParaRPr lang="en-US" alt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>
            <a:extLst>
              <a:ext uri="{FF2B5EF4-FFF2-40B4-BE49-F238E27FC236}">
                <a16:creationId xmlns:a16="http://schemas.microsoft.com/office/drawing/2014/main" id="{753F529A-7EE3-8D46-B160-42C79A090B5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2. Description</a:t>
            </a:r>
          </a:p>
        </p:txBody>
      </p:sp>
      <p:sp>
        <p:nvSpPr>
          <p:cNvPr id="29698" name="Rectangle 3">
            <a:extLst>
              <a:ext uri="{FF2B5EF4-FFF2-40B4-BE49-F238E27FC236}">
                <a16:creationId xmlns:a16="http://schemas.microsoft.com/office/drawing/2014/main" id="{F91C7353-6761-2647-9DC1-610671B4D38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/>
              <a:t>Describing situations and events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More deliberate than exploratory research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Precise, measured description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Orientation toward enumerating the details that lie behind a particular event or action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In which ways has the population of the U.S. changed? - US Census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In which ways has public support for the War in Iraq eroded? - Roper Poll Database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>
            <a:extLst>
              <a:ext uri="{FF2B5EF4-FFF2-40B4-BE49-F238E27FC236}">
                <a16:creationId xmlns:a16="http://schemas.microsoft.com/office/drawing/2014/main" id="{D02000A0-8AB4-F941-B546-D2DEE1CBF6D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3. Explanation</a:t>
            </a:r>
          </a:p>
        </p:txBody>
      </p:sp>
      <p:sp>
        <p:nvSpPr>
          <p:cNvPr id="31746" name="Rectangle 3">
            <a:extLst>
              <a:ext uri="{FF2B5EF4-FFF2-40B4-BE49-F238E27FC236}">
                <a16:creationId xmlns:a16="http://schemas.microsoft.com/office/drawing/2014/main" id="{9E409C0A-AD8F-7743-832F-42C2A4E7ED0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Getting at the question of </a:t>
            </a:r>
            <a:r>
              <a:rPr lang="ja-JP" altLang="en-US">
                <a:latin typeface="Arial" panose="020B0604020202020204" pitchFamily="34" charset="0"/>
              </a:rPr>
              <a:t>“</a:t>
            </a:r>
            <a:r>
              <a:rPr lang="en-US" altLang="ja-JP"/>
              <a:t>why</a:t>
            </a:r>
            <a:r>
              <a:rPr lang="ja-JP" altLang="en-US">
                <a:latin typeface="Arial" panose="020B0604020202020204" pitchFamily="34" charset="0"/>
              </a:rPr>
              <a:t>”</a:t>
            </a:r>
            <a:endParaRPr lang="en-US" altLang="ja-JP"/>
          </a:p>
          <a:p>
            <a:pPr lvl="1" eaLnBrk="1" hangingPunct="1"/>
            <a:r>
              <a:rPr lang="en-US" altLang="en-US"/>
              <a:t>More than describing events</a:t>
            </a:r>
          </a:p>
          <a:p>
            <a:pPr lvl="2" eaLnBrk="1" hangingPunct="1"/>
            <a:r>
              <a:rPr lang="en-US" altLang="en-US"/>
              <a:t>Explain why they occur in a certain way</a:t>
            </a:r>
          </a:p>
          <a:p>
            <a:pPr eaLnBrk="1" hangingPunct="1"/>
            <a:r>
              <a:rPr lang="en-US" altLang="en-US"/>
              <a:t>Orientation toward discovering key reasons</a:t>
            </a:r>
          </a:p>
          <a:p>
            <a:pPr lvl="1" eaLnBrk="1" hangingPunct="1"/>
            <a:r>
              <a:rPr lang="en-US" altLang="en-US"/>
              <a:t>Laws that govern nature of relationships</a:t>
            </a:r>
          </a:p>
          <a:p>
            <a:pPr eaLnBrk="1" hangingPunct="1"/>
            <a:r>
              <a:rPr lang="en-US" altLang="en-US"/>
              <a:t>E.g., Going beyond opinion polls:</a:t>
            </a:r>
          </a:p>
          <a:p>
            <a:pPr lvl="1" eaLnBrk="1" hangingPunct="1"/>
            <a:r>
              <a:rPr lang="en-US" altLang="en-US"/>
              <a:t>Why are people voting for a certain candidate?</a:t>
            </a:r>
          </a:p>
          <a:p>
            <a:pPr lvl="1" eaLnBrk="1" hangingPunct="1"/>
            <a:r>
              <a:rPr lang="en-US" altLang="en-US"/>
              <a:t>Why has the population changed in these ways?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>
            <a:extLst>
              <a:ext uri="{FF2B5EF4-FFF2-40B4-BE49-F238E27FC236}">
                <a16:creationId xmlns:a16="http://schemas.microsoft.com/office/drawing/2014/main" id="{095DA7D8-BF3D-4040-90FD-D7633CDE2F2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Creating Explanations</a:t>
            </a:r>
          </a:p>
        </p:txBody>
      </p:sp>
      <p:sp>
        <p:nvSpPr>
          <p:cNvPr id="32770" name="Rectangle 3">
            <a:extLst>
              <a:ext uri="{FF2B5EF4-FFF2-40B4-BE49-F238E27FC236}">
                <a16:creationId xmlns:a16="http://schemas.microsoft.com/office/drawing/2014/main" id="{86586362-5E02-EC43-8328-1AB9F826D0D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600200"/>
            <a:ext cx="7924800" cy="4495800"/>
          </a:xfrm>
        </p:spPr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en-US" altLang="en-US" sz="3600"/>
              <a:t>Research often seeks explanations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en-US" sz="3200"/>
              <a:t>Examine relationships between variables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en-US" sz="3200"/>
              <a:t>Ex. Is gender related to voting behavior?</a:t>
            </a:r>
          </a:p>
          <a:p>
            <a:pPr lvl="2" eaLnBrk="1" hangingPunct="1">
              <a:lnSpc>
                <a:spcPct val="110000"/>
              </a:lnSpc>
            </a:pPr>
            <a:r>
              <a:rPr lang="en-US" altLang="en-US" sz="2800"/>
              <a:t>Unit of analysis: Voters</a:t>
            </a:r>
          </a:p>
          <a:p>
            <a:pPr lvl="2" eaLnBrk="1" hangingPunct="1">
              <a:lnSpc>
                <a:spcPct val="110000"/>
              </a:lnSpc>
            </a:pPr>
            <a:r>
              <a:rPr lang="en-US" altLang="en-US" sz="2800"/>
              <a:t>Could further explore gender/voting link</a:t>
            </a:r>
          </a:p>
          <a:p>
            <a:pPr lvl="3" eaLnBrk="1" hangingPunct="1">
              <a:lnSpc>
                <a:spcPct val="110000"/>
              </a:lnSpc>
            </a:pPr>
            <a:r>
              <a:rPr lang="en-US" altLang="en-US" sz="2400"/>
              <a:t>Why is there a gender gap in voting?</a:t>
            </a:r>
          </a:p>
          <a:p>
            <a:pPr lvl="2" eaLnBrk="1" hangingPunct="1">
              <a:lnSpc>
                <a:spcPct val="110000"/>
              </a:lnSpc>
            </a:pPr>
            <a:r>
              <a:rPr lang="en-US" altLang="en-US" sz="2800"/>
              <a:t>Explanation of why is a theory</a:t>
            </a:r>
            <a:r>
              <a:rPr lang="en-US" altLang="en-US" sz="2000"/>
              <a:t>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>
            <a:extLst>
              <a:ext uri="{FF2B5EF4-FFF2-40B4-BE49-F238E27FC236}">
                <a16:creationId xmlns:a16="http://schemas.microsoft.com/office/drawing/2014/main" id="{92E439DD-BDD6-6D4A-80EE-646922201C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Outline</a:t>
            </a:r>
          </a:p>
        </p:txBody>
      </p:sp>
      <p:sp>
        <p:nvSpPr>
          <p:cNvPr id="33794" name="Content Placeholder 2">
            <a:extLst>
              <a:ext uri="{FF2B5EF4-FFF2-40B4-BE49-F238E27FC236}">
                <a16:creationId xmlns:a16="http://schemas.microsoft.com/office/drawing/2014/main" id="{7419C90C-5010-654F-981F-5AB082D2E1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solidFill>
                  <a:schemeClr val="accent1"/>
                </a:solidFill>
              </a:rPr>
              <a:t>Nature of research</a:t>
            </a:r>
          </a:p>
          <a:p>
            <a:r>
              <a:rPr lang="en-US" altLang="en-US">
                <a:solidFill>
                  <a:schemeClr val="accent1"/>
                </a:solidFill>
              </a:rPr>
              <a:t>Functions of research: What to achieve?</a:t>
            </a:r>
          </a:p>
          <a:p>
            <a:r>
              <a:rPr lang="en-US" altLang="en-US">
                <a:solidFill>
                  <a:schemeClr val="accent1"/>
                </a:solidFill>
              </a:rPr>
              <a:t>Unit of observation: What to observe?</a:t>
            </a:r>
          </a:p>
          <a:p>
            <a:r>
              <a:rPr lang="en-US" altLang="en-US"/>
              <a:t>Design (time): How to observe?</a:t>
            </a:r>
          </a:p>
          <a:p>
            <a:r>
              <a:rPr lang="en-US" altLang="en-US"/>
              <a:t>Method (tool): How to observe?</a:t>
            </a:r>
          </a:p>
          <a:p>
            <a:r>
              <a:rPr lang="en-US" altLang="en-US"/>
              <a:t>Correlation vs Causality</a:t>
            </a:r>
          </a:p>
          <a:p>
            <a:endParaRPr lang="en-US" alt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>
            <a:extLst>
              <a:ext uri="{FF2B5EF4-FFF2-40B4-BE49-F238E27FC236}">
                <a16:creationId xmlns:a16="http://schemas.microsoft.com/office/drawing/2014/main" id="{D8DC3BFA-42EA-EA4D-9BA3-F37882D9C16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Unit of Observation</a:t>
            </a:r>
          </a:p>
        </p:txBody>
      </p:sp>
      <p:sp>
        <p:nvSpPr>
          <p:cNvPr id="34818" name="Rectangle 3">
            <a:extLst>
              <a:ext uri="{FF2B5EF4-FFF2-40B4-BE49-F238E27FC236}">
                <a16:creationId xmlns:a16="http://schemas.microsoft.com/office/drawing/2014/main" id="{67EB8E24-E9FA-9B42-9C5C-750DA82E32F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What we look at to make observation</a:t>
            </a:r>
          </a:p>
          <a:p>
            <a:pPr lvl="1" eaLnBrk="1" hangingPunct="1"/>
            <a:r>
              <a:rPr lang="en-US" altLang="en-US"/>
              <a:t>E.g., respondents in a survey</a:t>
            </a:r>
          </a:p>
          <a:p>
            <a:pPr eaLnBrk="1" hangingPunct="1"/>
            <a:r>
              <a:rPr lang="en-US" altLang="en-US"/>
              <a:t>Usually same as unit of analysis</a:t>
            </a:r>
          </a:p>
          <a:p>
            <a:pPr eaLnBrk="1" hangingPunct="1"/>
            <a:r>
              <a:rPr lang="en-US" altLang="en-US"/>
              <a:t>Sometimes different:</a:t>
            </a:r>
          </a:p>
          <a:p>
            <a:pPr lvl="1" eaLnBrk="1" hangingPunct="1"/>
            <a:r>
              <a:rPr lang="en-US" altLang="en-US"/>
              <a:t>E.g., predicting the winner of presidential election</a:t>
            </a:r>
            <a:endParaRPr lang="en-US" altLang="ja-JP"/>
          </a:p>
          <a:p>
            <a:pPr lvl="2" eaLnBrk="1" hangingPunct="1"/>
            <a:r>
              <a:rPr lang="en-US" altLang="en-US"/>
              <a:t>Unit of observation: voters </a:t>
            </a:r>
          </a:p>
          <a:p>
            <a:pPr lvl="2" eaLnBrk="1" hangingPunct="1"/>
            <a:r>
              <a:rPr lang="en-US" altLang="en-US"/>
              <a:t>Unit of analysis: states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2">
            <a:extLst>
              <a:ext uri="{FF2B5EF4-FFF2-40B4-BE49-F238E27FC236}">
                <a16:creationId xmlns:a16="http://schemas.microsoft.com/office/drawing/2014/main" id="{5FAB9D46-44F4-6D45-96A5-C2BD568776F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Types of Units of Analysis</a:t>
            </a:r>
          </a:p>
        </p:txBody>
      </p:sp>
      <p:sp>
        <p:nvSpPr>
          <p:cNvPr id="35842" name="Rectangle 3">
            <a:extLst>
              <a:ext uri="{FF2B5EF4-FFF2-40B4-BE49-F238E27FC236}">
                <a16:creationId xmlns:a16="http://schemas.microsoft.com/office/drawing/2014/main" id="{58ED98E3-C674-504D-91DD-9632E30856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Individuals</a:t>
            </a:r>
          </a:p>
          <a:p>
            <a:pPr eaLnBrk="1" hangingPunct="1"/>
            <a:r>
              <a:rPr lang="en-US" altLang="en-US"/>
              <a:t>Groups</a:t>
            </a:r>
          </a:p>
          <a:p>
            <a:pPr eaLnBrk="1" hangingPunct="1"/>
            <a:r>
              <a:rPr lang="en-US" altLang="en-US"/>
              <a:t>Organizations</a:t>
            </a:r>
          </a:p>
          <a:p>
            <a:pPr eaLnBrk="1" hangingPunct="1"/>
            <a:r>
              <a:rPr lang="en-US" altLang="en-US"/>
              <a:t>Social Artifacts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DC83C64F-3E4F-9B4A-BD84-6AD3B762F39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22729538"/>
              </p:ext>
            </p:extLst>
          </p:nvPr>
        </p:nvGraphicFramePr>
        <p:xfrm>
          <a:off x="1143000" y="152400"/>
          <a:ext cx="7924800" cy="6477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>
            <a:extLst>
              <a:ext uri="{FF2B5EF4-FFF2-40B4-BE49-F238E27FC236}">
                <a16:creationId xmlns:a16="http://schemas.microsoft.com/office/drawing/2014/main" id="{EB79B212-3865-2C46-B37F-AC2C3ED5AD8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Units of Analysis: Individuals</a:t>
            </a:r>
          </a:p>
        </p:txBody>
      </p:sp>
      <p:sp>
        <p:nvSpPr>
          <p:cNvPr id="36866" name="Rectangle 3">
            <a:extLst>
              <a:ext uri="{FF2B5EF4-FFF2-40B4-BE49-F238E27FC236}">
                <a16:creationId xmlns:a16="http://schemas.microsoft.com/office/drawing/2014/main" id="{26F51F1D-C244-4D48-AAA0-CCF9FE42E77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Most common unit of analysis in:</a:t>
            </a:r>
          </a:p>
          <a:p>
            <a:pPr lvl="1" eaLnBrk="1" hangingPunct="1"/>
            <a:r>
              <a:rPr lang="en-US" altLang="en-US"/>
              <a:t>social science/public opinion research</a:t>
            </a:r>
          </a:p>
          <a:p>
            <a:pPr eaLnBrk="1" hangingPunct="1"/>
            <a:r>
              <a:rPr lang="en-US" altLang="en-US" sz="2800"/>
              <a:t>Studies explain differences between individuals</a:t>
            </a:r>
          </a:p>
          <a:p>
            <a:pPr eaLnBrk="1" hangingPunct="1"/>
            <a:r>
              <a:rPr lang="en-US" altLang="en-US" sz="2800"/>
              <a:t>Variables:</a:t>
            </a:r>
          </a:p>
          <a:p>
            <a:pPr lvl="1" eaLnBrk="1" hangingPunct="1"/>
            <a:r>
              <a:rPr lang="en-US" altLang="en-US" sz="2400"/>
              <a:t>Income, Age, Gender, Race, &amp; Opinion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2">
            <a:extLst>
              <a:ext uri="{FF2B5EF4-FFF2-40B4-BE49-F238E27FC236}">
                <a16:creationId xmlns:a16="http://schemas.microsoft.com/office/drawing/2014/main" id="{451FD28A-B645-2649-BE82-0611D17BFFE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Units of Analysis: Groups</a:t>
            </a:r>
          </a:p>
        </p:txBody>
      </p:sp>
      <p:sp>
        <p:nvSpPr>
          <p:cNvPr id="37890" name="Rectangle 3">
            <a:extLst>
              <a:ext uri="{FF2B5EF4-FFF2-40B4-BE49-F238E27FC236}">
                <a16:creationId xmlns:a16="http://schemas.microsoft.com/office/drawing/2014/main" id="{E5524918-DD50-5E48-9330-0AD2BBD42D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Examples:</a:t>
            </a:r>
          </a:p>
          <a:p>
            <a:pPr lvl="1" eaLnBrk="1" hangingPunct="1"/>
            <a:r>
              <a:rPr lang="en-US" altLang="en-US"/>
              <a:t>Households, families</a:t>
            </a:r>
          </a:p>
          <a:p>
            <a:pPr eaLnBrk="1" hangingPunct="1"/>
            <a:r>
              <a:rPr lang="en-US" altLang="en-US"/>
              <a:t>Studies explain differences between groups</a:t>
            </a:r>
          </a:p>
          <a:p>
            <a:pPr eaLnBrk="1" hangingPunct="1"/>
            <a:r>
              <a:rPr lang="en-US" altLang="en-US"/>
              <a:t>Variables:</a:t>
            </a:r>
          </a:p>
          <a:p>
            <a:pPr lvl="1" eaLnBrk="1" hangingPunct="1"/>
            <a:r>
              <a:rPr lang="en-US" altLang="en-US"/>
              <a:t>Households:  income, media use (Nielsen)</a:t>
            </a:r>
          </a:p>
          <a:p>
            <a:pPr lvl="1" eaLnBrk="1" hangingPunct="1"/>
            <a:r>
              <a:rPr lang="en-US" altLang="en-US"/>
              <a:t>Marriages:  types, communication patterns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2">
            <a:extLst>
              <a:ext uri="{FF2B5EF4-FFF2-40B4-BE49-F238E27FC236}">
                <a16:creationId xmlns:a16="http://schemas.microsoft.com/office/drawing/2014/main" id="{AE6D336C-EB00-7149-8E50-B90D7BC0D65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Units of Analysis: Organizations</a:t>
            </a:r>
          </a:p>
        </p:txBody>
      </p:sp>
      <p:sp>
        <p:nvSpPr>
          <p:cNvPr id="38914" name="Rectangle 3">
            <a:extLst>
              <a:ext uri="{FF2B5EF4-FFF2-40B4-BE49-F238E27FC236}">
                <a16:creationId xmlns:a16="http://schemas.microsoft.com/office/drawing/2014/main" id="{734034FF-C6D3-8F4C-B7F9-293F4889002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Examples:</a:t>
            </a:r>
          </a:p>
          <a:p>
            <a:pPr lvl="1" eaLnBrk="1" hangingPunct="1"/>
            <a:r>
              <a:rPr lang="en-US" altLang="en-US"/>
              <a:t>Corporations, Non-profits, Universities</a:t>
            </a:r>
          </a:p>
          <a:p>
            <a:pPr lvl="2" eaLnBrk="1" hangingPunct="1"/>
            <a:r>
              <a:rPr lang="en-US" altLang="en-US"/>
              <a:t>Groups with formal organizational structures</a:t>
            </a:r>
          </a:p>
          <a:p>
            <a:pPr eaLnBrk="1" hangingPunct="1"/>
            <a:r>
              <a:rPr lang="en-US" altLang="en-US"/>
              <a:t>Studies explain differences between orgs</a:t>
            </a:r>
          </a:p>
          <a:p>
            <a:pPr eaLnBrk="1" hangingPunct="1"/>
            <a:r>
              <a:rPr lang="en-US" altLang="en-US"/>
              <a:t>Variables:</a:t>
            </a:r>
          </a:p>
          <a:p>
            <a:pPr lvl="1" eaLnBrk="1" hangingPunct="1"/>
            <a:r>
              <a:rPr lang="en-US" altLang="en-US"/>
              <a:t>Corporations: # employees, profits</a:t>
            </a:r>
          </a:p>
          <a:p>
            <a:pPr lvl="1" eaLnBrk="1" hangingPunct="1"/>
            <a:r>
              <a:rPr lang="en-US" altLang="en-US"/>
              <a:t>Universities: graduation rates, average GPA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2">
            <a:extLst>
              <a:ext uri="{FF2B5EF4-FFF2-40B4-BE49-F238E27FC236}">
                <a16:creationId xmlns:a16="http://schemas.microsoft.com/office/drawing/2014/main" id="{58B9F509-48A3-CC40-9131-462DD996F9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19200" y="304800"/>
            <a:ext cx="8001000" cy="1206500"/>
          </a:xfrm>
        </p:spPr>
        <p:txBody>
          <a:bodyPr/>
          <a:lstStyle/>
          <a:p>
            <a:pPr eaLnBrk="1" hangingPunct="1"/>
            <a:r>
              <a:rPr lang="en-US" altLang="en-US"/>
              <a:t>Units of Analysis: Social Artifacts</a:t>
            </a:r>
            <a:endParaRPr lang="en-US" altLang="en-US" sz="4800"/>
          </a:p>
        </p:txBody>
      </p:sp>
      <p:sp>
        <p:nvSpPr>
          <p:cNvPr id="39938" name="Rectangle 3">
            <a:extLst>
              <a:ext uri="{FF2B5EF4-FFF2-40B4-BE49-F238E27FC236}">
                <a16:creationId xmlns:a16="http://schemas.microsoft.com/office/drawing/2014/main" id="{B7AFBCA8-7632-FA4E-A217-95D59EB473A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Examples:</a:t>
            </a:r>
          </a:p>
          <a:p>
            <a:pPr lvl="1" eaLnBrk="1" hangingPunct="1"/>
            <a:r>
              <a:rPr lang="en-US" altLang="en-US"/>
              <a:t>TV programs, newspaper articles, documents</a:t>
            </a:r>
          </a:p>
          <a:p>
            <a:pPr eaLnBrk="1" hangingPunct="1"/>
            <a:r>
              <a:rPr lang="en-US" altLang="en-US"/>
              <a:t>Studies explain differences between:</a:t>
            </a:r>
          </a:p>
          <a:p>
            <a:pPr lvl="1" eaLnBrk="1" hangingPunct="1"/>
            <a:r>
              <a:rPr lang="en-US" altLang="en-US"/>
              <a:t>different social artifacts</a:t>
            </a:r>
          </a:p>
          <a:p>
            <a:pPr lvl="1" eaLnBrk="1" hangingPunct="1"/>
            <a:r>
              <a:rPr lang="en-US" altLang="en-US"/>
              <a:t>artifacts produced by different sources</a:t>
            </a:r>
          </a:p>
          <a:p>
            <a:pPr eaLnBrk="1" hangingPunct="1"/>
            <a:r>
              <a:rPr lang="en-US" altLang="en-US"/>
              <a:t>Variables:</a:t>
            </a:r>
          </a:p>
          <a:p>
            <a:pPr lvl="1" eaLnBrk="1" hangingPunct="1"/>
            <a:r>
              <a:rPr lang="en-US" altLang="en-US"/>
              <a:t>TV programs: Level of violence</a:t>
            </a:r>
          </a:p>
          <a:p>
            <a:pPr lvl="1" eaLnBrk="1" hangingPunct="1"/>
            <a:r>
              <a:rPr lang="en-US" altLang="en-US"/>
              <a:t>Newspaper articles: number of sources used 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itle 1">
            <a:extLst>
              <a:ext uri="{FF2B5EF4-FFF2-40B4-BE49-F238E27FC236}">
                <a16:creationId xmlns:a16="http://schemas.microsoft.com/office/drawing/2014/main" id="{9537A289-A3D2-9149-92ED-69D1C72726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Outline</a:t>
            </a:r>
          </a:p>
        </p:txBody>
      </p:sp>
      <p:sp>
        <p:nvSpPr>
          <p:cNvPr id="40962" name="Content Placeholder 2">
            <a:extLst>
              <a:ext uri="{FF2B5EF4-FFF2-40B4-BE49-F238E27FC236}">
                <a16:creationId xmlns:a16="http://schemas.microsoft.com/office/drawing/2014/main" id="{3567ED63-9DD8-5E42-8374-554794F2C3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solidFill>
                  <a:schemeClr val="accent1"/>
                </a:solidFill>
              </a:rPr>
              <a:t>Nature of research</a:t>
            </a:r>
          </a:p>
          <a:p>
            <a:r>
              <a:rPr lang="en-US" altLang="en-US">
                <a:solidFill>
                  <a:schemeClr val="accent1"/>
                </a:solidFill>
              </a:rPr>
              <a:t>Functions of research: What to achieve?</a:t>
            </a:r>
          </a:p>
          <a:p>
            <a:r>
              <a:rPr lang="en-US" altLang="en-US">
                <a:solidFill>
                  <a:schemeClr val="accent1"/>
                </a:solidFill>
              </a:rPr>
              <a:t>Unit of observation: What to observe?</a:t>
            </a:r>
          </a:p>
          <a:p>
            <a:r>
              <a:rPr lang="en-US" altLang="en-US">
                <a:solidFill>
                  <a:schemeClr val="accent1"/>
                </a:solidFill>
              </a:rPr>
              <a:t>Design (time): How to observe?</a:t>
            </a:r>
          </a:p>
          <a:p>
            <a:r>
              <a:rPr lang="en-US" altLang="en-US"/>
              <a:t>Method (tool): How to observe?</a:t>
            </a:r>
          </a:p>
          <a:p>
            <a:r>
              <a:rPr lang="en-US" altLang="en-US"/>
              <a:t>Correlation vs Causality</a:t>
            </a:r>
          </a:p>
          <a:p>
            <a:endParaRPr lang="en-US" alt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2">
            <a:extLst>
              <a:ext uri="{FF2B5EF4-FFF2-40B4-BE49-F238E27FC236}">
                <a16:creationId xmlns:a16="http://schemas.microsoft.com/office/drawing/2014/main" id="{1805EE79-B8FC-C646-908F-D5BFDA48A6F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Time and Research Design</a:t>
            </a:r>
          </a:p>
        </p:txBody>
      </p:sp>
      <p:sp>
        <p:nvSpPr>
          <p:cNvPr id="41986" name="Rectangle 3">
            <a:extLst>
              <a:ext uri="{FF2B5EF4-FFF2-40B4-BE49-F238E27FC236}">
                <a16:creationId xmlns:a16="http://schemas.microsoft.com/office/drawing/2014/main" id="{3DBE8519-BF53-0B43-A60B-20B30F0A42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Static designs:</a:t>
            </a:r>
          </a:p>
          <a:p>
            <a:pPr lvl="1" eaLnBrk="1" hangingPunct="1"/>
            <a:r>
              <a:rPr lang="en-US" altLang="en-US"/>
              <a:t>Cross-sectional study</a:t>
            </a:r>
          </a:p>
          <a:p>
            <a:pPr eaLnBrk="1" hangingPunct="1"/>
            <a:r>
              <a:rPr lang="en-US" altLang="en-US"/>
              <a:t>Longitudinal designs:</a:t>
            </a:r>
          </a:p>
          <a:p>
            <a:pPr lvl="1" eaLnBrk="1" hangingPunct="1"/>
            <a:r>
              <a:rPr lang="en-US" altLang="en-US"/>
              <a:t>Trend studies</a:t>
            </a:r>
          </a:p>
          <a:p>
            <a:pPr lvl="1" eaLnBrk="1" hangingPunct="1"/>
            <a:r>
              <a:rPr lang="en-US" altLang="en-US"/>
              <a:t>Cohort studies</a:t>
            </a:r>
          </a:p>
          <a:p>
            <a:pPr lvl="1" eaLnBrk="1" hangingPunct="1"/>
            <a:r>
              <a:rPr lang="en-US" altLang="en-US"/>
              <a:t>Panel studies 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2">
            <a:extLst>
              <a:ext uri="{FF2B5EF4-FFF2-40B4-BE49-F238E27FC236}">
                <a16:creationId xmlns:a16="http://schemas.microsoft.com/office/drawing/2014/main" id="{77870F00-321D-934E-9BC5-68939FCA278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Cross-sectional Study</a:t>
            </a:r>
          </a:p>
        </p:txBody>
      </p:sp>
      <p:sp>
        <p:nvSpPr>
          <p:cNvPr id="43010" name="Rectangle 3">
            <a:extLst>
              <a:ext uri="{FF2B5EF4-FFF2-40B4-BE49-F238E27FC236}">
                <a16:creationId xmlns:a16="http://schemas.microsoft.com/office/drawing/2014/main" id="{AC505ECB-2B1D-D84C-908D-8AEF9E4658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Static snapshot</a:t>
            </a:r>
          </a:p>
          <a:p>
            <a:pPr eaLnBrk="1" hangingPunct="1"/>
            <a:r>
              <a:rPr lang="en-US" altLang="en-US"/>
              <a:t>Slice of population at one point in time</a:t>
            </a:r>
          </a:p>
          <a:p>
            <a:pPr lvl="1" eaLnBrk="1" hangingPunct="1"/>
            <a:r>
              <a:rPr lang="en-US" altLang="en-US"/>
              <a:t>E.g., an opinion poll</a:t>
            </a:r>
          </a:p>
          <a:p>
            <a:pPr eaLnBrk="1" hangingPunct="1"/>
            <a:r>
              <a:rPr lang="en-US" altLang="en-US"/>
              <a:t>Inherent limitation:</a:t>
            </a:r>
          </a:p>
          <a:p>
            <a:pPr lvl="1" eaLnBrk="1" hangingPunct="1"/>
            <a:r>
              <a:rPr lang="en-US" altLang="en-US"/>
              <a:t>Inability to capture change over time</a:t>
            </a:r>
          </a:p>
          <a:p>
            <a:pPr lvl="1" eaLnBrk="1" hangingPunct="1"/>
            <a:r>
              <a:rPr lang="en-US" altLang="en-US"/>
              <a:t>Usually giving correlations not causal inferences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2">
            <a:extLst>
              <a:ext uri="{FF2B5EF4-FFF2-40B4-BE49-F238E27FC236}">
                <a16:creationId xmlns:a16="http://schemas.microsoft.com/office/drawing/2014/main" id="{DDA41290-4546-8344-84A5-CBE79A98064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Trend Studies</a:t>
            </a:r>
          </a:p>
        </p:txBody>
      </p:sp>
      <p:sp>
        <p:nvSpPr>
          <p:cNvPr id="44034" name="Rectangle 3">
            <a:extLst>
              <a:ext uri="{FF2B5EF4-FFF2-40B4-BE49-F238E27FC236}">
                <a16:creationId xmlns:a16="http://schemas.microsoft.com/office/drawing/2014/main" id="{A46F7A08-3B5F-104D-85DD-671B05D77EC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Measures changes over time</a:t>
            </a:r>
          </a:p>
          <a:p>
            <a:pPr eaLnBrk="1" hangingPunct="1"/>
            <a:r>
              <a:rPr lang="en-US" altLang="en-US"/>
              <a:t>Sequential cross-sections of the population</a:t>
            </a:r>
          </a:p>
          <a:p>
            <a:pPr lvl="1" eaLnBrk="1" hangingPunct="1"/>
            <a:r>
              <a:rPr lang="en-US" altLang="en-US"/>
              <a:t>E.g., Changes over time in:</a:t>
            </a:r>
          </a:p>
          <a:p>
            <a:pPr lvl="2" eaLnBrk="1" hangingPunct="1"/>
            <a:r>
              <a:rPr lang="en-US" altLang="en-US"/>
              <a:t>Political knowledge levels</a:t>
            </a:r>
          </a:p>
          <a:p>
            <a:pPr lvl="2" eaLnBrk="1" hangingPunct="1"/>
            <a:r>
              <a:rPr lang="en-US" altLang="en-US"/>
              <a:t>Concern about global warming</a:t>
            </a:r>
          </a:p>
          <a:p>
            <a:pPr lvl="2" eaLnBrk="1" hangingPunct="1"/>
            <a:r>
              <a:rPr lang="en-US" altLang="en-US"/>
              <a:t>Presidential approval rating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2">
            <a:extLst>
              <a:ext uri="{FF2B5EF4-FFF2-40B4-BE49-F238E27FC236}">
                <a16:creationId xmlns:a16="http://schemas.microsoft.com/office/drawing/2014/main" id="{68E9747C-89CC-EB40-8CA6-519AF8612F2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Cohort Studies</a:t>
            </a:r>
          </a:p>
        </p:txBody>
      </p:sp>
      <p:sp>
        <p:nvSpPr>
          <p:cNvPr id="45058" name="Rectangle 3">
            <a:extLst>
              <a:ext uri="{FF2B5EF4-FFF2-40B4-BE49-F238E27FC236}">
                <a16:creationId xmlns:a16="http://schemas.microsoft.com/office/drawing/2014/main" id="{96282A4D-5143-C94C-972B-D710111F265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43000" y="1371600"/>
            <a:ext cx="7848600" cy="4495800"/>
          </a:xfrm>
        </p:spPr>
        <p:txBody>
          <a:bodyPr/>
          <a:lstStyle/>
          <a:p>
            <a:pPr eaLnBrk="1" hangingPunct="1"/>
            <a:r>
              <a:rPr lang="en-US" altLang="en-US"/>
              <a:t>Tracking changes in a group as they age</a:t>
            </a:r>
          </a:p>
          <a:p>
            <a:pPr lvl="1" eaLnBrk="1" hangingPunct="1"/>
            <a:r>
              <a:rPr lang="en-US" altLang="en-US" sz="2400"/>
              <a:t>Baby boomers (born during the post–World War II baby boom, approximately between 1946 and 1964)</a:t>
            </a:r>
          </a:p>
          <a:p>
            <a:pPr lvl="1" eaLnBrk="1" hangingPunct="1"/>
            <a:r>
              <a:rPr lang="en-US" altLang="en-US" sz="2400"/>
              <a:t>Generation X</a:t>
            </a:r>
          </a:p>
          <a:p>
            <a:pPr lvl="1" eaLnBrk="1" hangingPunct="1"/>
            <a:r>
              <a:rPr lang="en-US" altLang="en-US" sz="2400"/>
              <a:t>Millennials </a:t>
            </a:r>
            <a:endParaRPr lang="en-US" altLang="ja-JP" sz="2400"/>
          </a:p>
          <a:p>
            <a:pPr eaLnBrk="1" hangingPunct="1"/>
            <a:r>
              <a:rPr lang="en-US" altLang="en-US"/>
              <a:t>Measure change across the aging process</a:t>
            </a:r>
          </a:p>
          <a:p>
            <a:pPr lvl="1" eaLnBrk="1" hangingPunct="1"/>
            <a:r>
              <a:rPr lang="en-US" altLang="en-US" sz="2400"/>
              <a:t>Do millenials become more conservative?</a:t>
            </a:r>
          </a:p>
          <a:p>
            <a:pPr lvl="1" eaLnBrk="1" hangingPunct="1"/>
            <a:r>
              <a:rPr lang="en-US" altLang="en-US" sz="2400"/>
              <a:t>Why can</a:t>
            </a:r>
            <a:r>
              <a:rPr lang="ja-JP" altLang="en-US" sz="2400">
                <a:latin typeface="Arial" panose="020B0604020202020204" pitchFamily="34" charset="0"/>
              </a:rPr>
              <a:t>’</a:t>
            </a:r>
            <a:r>
              <a:rPr lang="en-US" altLang="ja-JP" sz="2400"/>
              <a:t>t you answer this question with a cross-sectional design?</a:t>
            </a:r>
          </a:p>
          <a:p>
            <a:pPr lvl="1" eaLnBrk="1" hangingPunct="1"/>
            <a:r>
              <a:rPr lang="en-US" altLang="en-US" sz="2400"/>
              <a:t>Untangle lifecycle vs. cohort differences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2">
            <a:extLst>
              <a:ext uri="{FF2B5EF4-FFF2-40B4-BE49-F238E27FC236}">
                <a16:creationId xmlns:a16="http://schemas.microsoft.com/office/drawing/2014/main" id="{C3572E72-59E8-1141-9F25-2AD81420049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Panel Studies</a:t>
            </a:r>
          </a:p>
        </p:txBody>
      </p:sp>
      <p:sp>
        <p:nvSpPr>
          <p:cNvPr id="46082" name="Rectangle 3">
            <a:extLst>
              <a:ext uri="{FF2B5EF4-FFF2-40B4-BE49-F238E27FC236}">
                <a16:creationId xmlns:a16="http://schemas.microsoft.com/office/drawing/2014/main" id="{A54F6C3F-6D74-3D44-A210-FEC02F76079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/>
              <a:t>Goes a step further: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interviewing the same people more than once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Captures change in individuals over time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E.g., NES Election Study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/>
              <a:t>Pre-election and post-election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Can begin to explain which individuals are changing and why they are changing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The respondent mortality problem: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Are those who drop out different?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>
            <a:extLst>
              <a:ext uri="{FF2B5EF4-FFF2-40B4-BE49-F238E27FC236}">
                <a16:creationId xmlns:a16="http://schemas.microsoft.com/office/drawing/2014/main" id="{2E4C2E04-41DB-3342-99E3-43B4F13526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What is research?</a:t>
            </a:r>
          </a:p>
        </p:txBody>
      </p:sp>
      <p:sp>
        <p:nvSpPr>
          <p:cNvPr id="16386" name="Content Placeholder 2">
            <a:extLst>
              <a:ext uri="{FF2B5EF4-FFF2-40B4-BE49-F238E27FC236}">
                <a16:creationId xmlns:a16="http://schemas.microsoft.com/office/drawing/2014/main" id="{7D67474B-CD20-564E-B120-283E0C7B43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Scientific research?</a:t>
            </a:r>
          </a:p>
          <a:p>
            <a:pPr lvl="1"/>
            <a:r>
              <a:rPr lang="en-US" altLang="en-US"/>
              <a:t>Chemistry or Bacteriology?</a:t>
            </a:r>
          </a:p>
          <a:p>
            <a:r>
              <a:rPr lang="en-US" altLang="en-US"/>
              <a:t>Social research?</a:t>
            </a:r>
          </a:p>
          <a:p>
            <a:pPr lvl="1"/>
            <a:r>
              <a:rPr lang="en-US" altLang="en-US"/>
              <a:t>Quantitative or Qualitative?</a:t>
            </a:r>
          </a:p>
          <a:p>
            <a:pPr lvl="1"/>
            <a:endParaRPr lang="en-US" altLang="en-US"/>
          </a:p>
          <a:p>
            <a:r>
              <a:rPr lang="en-US" altLang="en-US"/>
              <a:t>Key feature: A systematic plan of inquiry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itle 1">
            <a:extLst>
              <a:ext uri="{FF2B5EF4-FFF2-40B4-BE49-F238E27FC236}">
                <a16:creationId xmlns:a16="http://schemas.microsoft.com/office/drawing/2014/main" id="{177E48DB-8DC2-574D-A35A-50571A423A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Outline</a:t>
            </a:r>
          </a:p>
        </p:txBody>
      </p:sp>
      <p:sp>
        <p:nvSpPr>
          <p:cNvPr id="47106" name="Content Placeholder 2">
            <a:extLst>
              <a:ext uri="{FF2B5EF4-FFF2-40B4-BE49-F238E27FC236}">
                <a16:creationId xmlns:a16="http://schemas.microsoft.com/office/drawing/2014/main" id="{2A6BF937-532A-4D47-9298-377B44BAF9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solidFill>
                  <a:schemeClr val="accent1"/>
                </a:solidFill>
              </a:rPr>
              <a:t>Nature of research</a:t>
            </a:r>
          </a:p>
          <a:p>
            <a:r>
              <a:rPr lang="en-US" altLang="en-US">
                <a:solidFill>
                  <a:schemeClr val="accent1"/>
                </a:solidFill>
              </a:rPr>
              <a:t>Functions of research: What to achieve?</a:t>
            </a:r>
          </a:p>
          <a:p>
            <a:r>
              <a:rPr lang="en-US" altLang="en-US">
                <a:solidFill>
                  <a:schemeClr val="accent1"/>
                </a:solidFill>
              </a:rPr>
              <a:t>Unit of observation: What to observe?</a:t>
            </a:r>
          </a:p>
          <a:p>
            <a:r>
              <a:rPr lang="en-US" altLang="en-US">
                <a:solidFill>
                  <a:schemeClr val="accent1"/>
                </a:solidFill>
              </a:rPr>
              <a:t>Design (time): How to observe?</a:t>
            </a:r>
          </a:p>
          <a:p>
            <a:r>
              <a:rPr lang="en-US" altLang="en-US">
                <a:solidFill>
                  <a:schemeClr val="accent1"/>
                </a:solidFill>
              </a:rPr>
              <a:t>Method (tool): How to observe?</a:t>
            </a:r>
          </a:p>
          <a:p>
            <a:r>
              <a:rPr lang="en-US" altLang="en-US"/>
              <a:t>Correlation vs Causality</a:t>
            </a:r>
          </a:p>
          <a:p>
            <a:endParaRPr lang="en-US" alt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2">
            <a:extLst>
              <a:ext uri="{FF2B5EF4-FFF2-40B4-BE49-F238E27FC236}">
                <a16:creationId xmlns:a16="http://schemas.microsoft.com/office/drawing/2014/main" id="{214F1FD1-8C25-EA45-B368-6B6A65EC3CA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Research methods</a:t>
            </a:r>
          </a:p>
        </p:txBody>
      </p:sp>
      <p:sp>
        <p:nvSpPr>
          <p:cNvPr id="48130" name="Rectangle 3">
            <a:extLst>
              <a:ext uri="{FF2B5EF4-FFF2-40B4-BE49-F238E27FC236}">
                <a16:creationId xmlns:a16="http://schemas.microsoft.com/office/drawing/2014/main" id="{FE3260C2-68B4-9A48-8EB7-0B39AA988FD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Content Analysis</a:t>
            </a:r>
          </a:p>
          <a:p>
            <a:pPr eaLnBrk="1" hangingPunct="1"/>
            <a:r>
              <a:rPr lang="en-US" altLang="en-US"/>
              <a:t>Survey Research</a:t>
            </a:r>
          </a:p>
          <a:p>
            <a:pPr eaLnBrk="1" hangingPunct="1"/>
            <a:r>
              <a:rPr lang="en-US" altLang="en-US"/>
              <a:t>Experimental Methods</a:t>
            </a:r>
          </a:p>
          <a:p>
            <a:pPr eaLnBrk="1" hangingPunct="1"/>
            <a:r>
              <a:rPr lang="en-US" altLang="en-US"/>
              <a:t>Trend Analyses</a:t>
            </a:r>
          </a:p>
          <a:p>
            <a:pPr eaLnBrk="1" hangingPunct="1"/>
            <a:r>
              <a:rPr lang="en-US" altLang="en-US"/>
              <a:t>In-depth Interviews</a:t>
            </a:r>
          </a:p>
          <a:p>
            <a:pPr eaLnBrk="1" hangingPunct="1"/>
            <a:r>
              <a:rPr lang="en-US" altLang="en-US"/>
              <a:t>Observation</a:t>
            </a:r>
          </a:p>
          <a:p>
            <a:pPr eaLnBrk="1" hangingPunct="1"/>
            <a:r>
              <a:rPr lang="en-US" altLang="en-US"/>
              <a:t>Life Narratives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itle 1">
            <a:extLst>
              <a:ext uri="{FF2B5EF4-FFF2-40B4-BE49-F238E27FC236}">
                <a16:creationId xmlns:a16="http://schemas.microsoft.com/office/drawing/2014/main" id="{4C1A9DDC-9F34-F149-9D49-77E9137C3B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Outline</a:t>
            </a:r>
          </a:p>
        </p:txBody>
      </p:sp>
      <p:sp>
        <p:nvSpPr>
          <p:cNvPr id="49154" name="Content Placeholder 2">
            <a:extLst>
              <a:ext uri="{FF2B5EF4-FFF2-40B4-BE49-F238E27FC236}">
                <a16:creationId xmlns:a16="http://schemas.microsoft.com/office/drawing/2014/main" id="{1ED0C474-A914-F24F-84A1-652F6A3C58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solidFill>
                  <a:schemeClr val="accent1"/>
                </a:solidFill>
              </a:rPr>
              <a:t>Nature of research</a:t>
            </a:r>
          </a:p>
          <a:p>
            <a:r>
              <a:rPr lang="en-US" altLang="en-US">
                <a:solidFill>
                  <a:schemeClr val="accent1"/>
                </a:solidFill>
              </a:rPr>
              <a:t>Functions of research: What to achieve?</a:t>
            </a:r>
          </a:p>
          <a:p>
            <a:r>
              <a:rPr lang="en-US" altLang="en-US">
                <a:solidFill>
                  <a:schemeClr val="accent1"/>
                </a:solidFill>
              </a:rPr>
              <a:t>Unit of observation: What to observe?</a:t>
            </a:r>
          </a:p>
          <a:p>
            <a:r>
              <a:rPr lang="en-US" altLang="en-US">
                <a:solidFill>
                  <a:schemeClr val="accent1"/>
                </a:solidFill>
              </a:rPr>
              <a:t>Design (time): How to observe?</a:t>
            </a:r>
          </a:p>
          <a:p>
            <a:r>
              <a:rPr lang="en-US" altLang="en-US">
                <a:solidFill>
                  <a:schemeClr val="accent1"/>
                </a:solidFill>
              </a:rPr>
              <a:t>Method (tool): How to observe?</a:t>
            </a:r>
          </a:p>
          <a:p>
            <a:r>
              <a:rPr lang="en-US" altLang="en-US">
                <a:solidFill>
                  <a:schemeClr val="accent1"/>
                </a:solidFill>
              </a:rPr>
              <a:t>Correlation vs Causality</a:t>
            </a:r>
          </a:p>
          <a:p>
            <a:endParaRPr lang="en-US" altLang="en-US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2">
            <a:extLst>
              <a:ext uri="{FF2B5EF4-FFF2-40B4-BE49-F238E27FC236}">
                <a16:creationId xmlns:a16="http://schemas.microsoft.com/office/drawing/2014/main" id="{87F81728-91E8-8C49-83A2-7D175E45E2B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Finding Causes in Social Science</a:t>
            </a:r>
          </a:p>
        </p:txBody>
      </p:sp>
      <p:sp>
        <p:nvSpPr>
          <p:cNvPr id="50178" name="Rectangle 3">
            <a:extLst>
              <a:ext uri="{FF2B5EF4-FFF2-40B4-BE49-F238E27FC236}">
                <a16:creationId xmlns:a16="http://schemas.microsoft.com/office/drawing/2014/main" id="{99D7E0FE-2BFB-7842-A6B9-EC4238E06FA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19200" y="1600200"/>
            <a:ext cx="7772400" cy="4648200"/>
          </a:xfrm>
        </p:spPr>
        <p:txBody>
          <a:bodyPr/>
          <a:lstStyle/>
          <a:p>
            <a:pPr eaLnBrk="1" hangingPunct="1"/>
            <a:r>
              <a:rPr lang="en-US" altLang="en-US"/>
              <a:t>Modeled after the natural sciences</a:t>
            </a:r>
          </a:p>
          <a:p>
            <a:pPr lvl="1" eaLnBrk="1" hangingPunct="1"/>
            <a:r>
              <a:rPr lang="en-US" altLang="en-US"/>
              <a:t>Cause and effect - deterministic model</a:t>
            </a:r>
          </a:p>
          <a:p>
            <a:pPr eaLnBrk="1" hangingPunct="1"/>
            <a:r>
              <a:rPr lang="en-US" altLang="en-US"/>
              <a:t>E.g., determining what causes prejudice </a:t>
            </a:r>
          </a:p>
          <a:p>
            <a:pPr eaLnBrk="1" hangingPunct="1"/>
            <a:r>
              <a:rPr lang="en-US" altLang="en-US"/>
              <a:t>Focus on the factors that contribute to prejudice</a:t>
            </a:r>
          </a:p>
          <a:p>
            <a:pPr lvl="1" eaLnBrk="1" hangingPunct="1"/>
            <a:r>
              <a:rPr lang="en-US" altLang="en-US"/>
              <a:t>Assumes that all explanatory factors can be traced back through a complex chain of reasons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2">
            <a:extLst>
              <a:ext uri="{FF2B5EF4-FFF2-40B4-BE49-F238E27FC236}">
                <a16:creationId xmlns:a16="http://schemas.microsoft.com/office/drawing/2014/main" id="{D69F653D-44F6-2F47-8F67-F4D0E9068B5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Criteria for Causality</a:t>
            </a:r>
          </a:p>
        </p:txBody>
      </p:sp>
      <p:sp>
        <p:nvSpPr>
          <p:cNvPr id="51202" name="Rectangle 3">
            <a:extLst>
              <a:ext uri="{FF2B5EF4-FFF2-40B4-BE49-F238E27FC236}">
                <a16:creationId xmlns:a16="http://schemas.microsoft.com/office/drawing/2014/main" id="{AC8C420E-1378-4445-A884-F34C7FA039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/>
              <a:t>Simple relationship does not establish that the connection is causal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Observed associations ≠ Causal explanations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Must judge credibility, or believability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Must consider alternative explanations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Conditions of causality: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1) Cause must precede effect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2) Two variables must be empirically correlated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3) Effect cannot be explained by some third variable</a:t>
            </a:r>
            <a:endParaRPr lang="en-US" altLang="en-US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225" name="Picture 2">
            <a:extLst>
              <a:ext uri="{FF2B5EF4-FFF2-40B4-BE49-F238E27FC236}">
                <a16:creationId xmlns:a16="http://schemas.microsoft.com/office/drawing/2014/main" id="{2F2F84DB-287E-9A4F-BDAE-0D80D9EA1D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0"/>
            <a:ext cx="61722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2">
            <a:extLst>
              <a:ext uri="{FF2B5EF4-FFF2-40B4-BE49-F238E27FC236}">
                <a16:creationId xmlns:a16="http://schemas.microsoft.com/office/drawing/2014/main" id="{1DE07FB4-CDF1-9A40-A9F5-071A2D60023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Necessary and Sufficient Conditions</a:t>
            </a:r>
            <a:endParaRPr lang="en-US" altLang="en-US"/>
          </a:p>
        </p:txBody>
      </p:sp>
      <p:sp>
        <p:nvSpPr>
          <p:cNvPr id="53250" name="Rectangle 3">
            <a:extLst>
              <a:ext uri="{FF2B5EF4-FFF2-40B4-BE49-F238E27FC236}">
                <a16:creationId xmlns:a16="http://schemas.microsoft.com/office/drawing/2014/main" id="{2687E503-51DE-554D-B79A-7950945D350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19200" y="1600200"/>
            <a:ext cx="7772400" cy="4800600"/>
          </a:xfrm>
        </p:spPr>
        <p:txBody>
          <a:bodyPr/>
          <a:lstStyle/>
          <a:p>
            <a:pPr eaLnBrk="1" hangingPunct="1"/>
            <a:r>
              <a:rPr lang="en-US" altLang="en-US"/>
              <a:t>Necessary Cause: A condition that must be present for the effect to follow</a:t>
            </a:r>
          </a:p>
          <a:p>
            <a:pPr lvl="1" eaLnBrk="1" hangingPunct="1"/>
            <a:r>
              <a:rPr lang="en-US" altLang="en-US"/>
              <a:t>Necessary to be female to become pregnant</a:t>
            </a:r>
          </a:p>
          <a:p>
            <a:pPr lvl="1" eaLnBrk="1" hangingPunct="1"/>
            <a:endParaRPr lang="en-US" altLang="en-US" sz="2400"/>
          </a:p>
          <a:p>
            <a:pPr eaLnBrk="1" hangingPunct="1"/>
            <a:r>
              <a:rPr lang="en-US" altLang="en-US"/>
              <a:t>Sufficient Cause: A condition that, if it is present, guarantees the effect in question</a:t>
            </a:r>
          </a:p>
          <a:p>
            <a:pPr lvl="1" eaLnBrk="1" hangingPunct="1"/>
            <a:r>
              <a:rPr lang="en-US" altLang="en-US"/>
              <a:t>Skipping exam is a sufficient cause for failing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273" name="Picture 2">
            <a:extLst>
              <a:ext uri="{FF2B5EF4-FFF2-40B4-BE49-F238E27FC236}">
                <a16:creationId xmlns:a16="http://schemas.microsoft.com/office/drawing/2014/main" id="{A92F605A-2F87-7743-A311-D33BE2135E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119063"/>
            <a:ext cx="6781800" cy="6738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>
            <a:extLst>
              <a:ext uri="{FF2B5EF4-FFF2-40B4-BE49-F238E27FC236}">
                <a16:creationId xmlns:a16="http://schemas.microsoft.com/office/drawing/2014/main" id="{89E2434C-A64E-6742-9E87-4527D1BCC0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Outline</a:t>
            </a:r>
          </a:p>
        </p:txBody>
      </p:sp>
      <p:sp>
        <p:nvSpPr>
          <p:cNvPr id="17410" name="Content Placeholder 2">
            <a:extLst>
              <a:ext uri="{FF2B5EF4-FFF2-40B4-BE49-F238E27FC236}">
                <a16:creationId xmlns:a16="http://schemas.microsoft.com/office/drawing/2014/main" id="{EA357977-DBC3-6641-826F-E4CD9D3182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solidFill>
                  <a:schemeClr val="accent1"/>
                </a:solidFill>
              </a:rPr>
              <a:t>Nature of research</a:t>
            </a:r>
          </a:p>
          <a:p>
            <a:r>
              <a:rPr lang="en-US" altLang="en-US"/>
              <a:t>Functions of research: What to achieve?</a:t>
            </a:r>
          </a:p>
          <a:p>
            <a:r>
              <a:rPr lang="en-US" altLang="en-US"/>
              <a:t>Unit of observation: What to observe?</a:t>
            </a:r>
          </a:p>
          <a:p>
            <a:r>
              <a:rPr lang="en-US" altLang="en-US"/>
              <a:t>Design (time): How to observe?</a:t>
            </a:r>
          </a:p>
          <a:p>
            <a:r>
              <a:rPr lang="en-US" altLang="en-US"/>
              <a:t>Method (tool): How to observe?</a:t>
            </a:r>
          </a:p>
          <a:p>
            <a:r>
              <a:rPr lang="en-US" altLang="en-US"/>
              <a:t>Correlation vs Causality</a:t>
            </a:r>
          </a:p>
          <a:p>
            <a:endParaRPr lang="en-US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>
            <a:extLst>
              <a:ext uri="{FF2B5EF4-FFF2-40B4-BE49-F238E27FC236}">
                <a16:creationId xmlns:a16="http://schemas.microsoft.com/office/drawing/2014/main" id="{DCCC2362-0877-E64B-9280-CCB550205E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Epistemology </a:t>
            </a:r>
          </a:p>
        </p:txBody>
      </p:sp>
      <p:sp>
        <p:nvSpPr>
          <p:cNvPr id="18434" name="Content Placeholder 2">
            <a:extLst>
              <a:ext uri="{FF2B5EF4-FFF2-40B4-BE49-F238E27FC236}">
                <a16:creationId xmlns:a16="http://schemas.microsoft.com/office/drawing/2014/main" id="{1EB7BFA0-60B1-CC48-BF29-E4E976C2EC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/>
              <a:t>“</a:t>
            </a:r>
            <a:r>
              <a:rPr lang="en-US" altLang="ja-JP"/>
              <a:t>the theory of knowledge, especially with regard to its methods, validity, and scope. Epistemology is the investigation of what distinguishes justified belief from opinion.</a:t>
            </a:r>
            <a:r>
              <a:rPr lang="ja-JP" altLang="en-US"/>
              <a:t>”</a:t>
            </a:r>
            <a:endParaRPr lang="en-US" altLang="ja-JP"/>
          </a:p>
          <a:p>
            <a:pPr lvl="1"/>
            <a:r>
              <a:rPr lang="ja-JP" altLang="en-US"/>
              <a:t>“</a:t>
            </a:r>
            <a:r>
              <a:rPr lang="en-US" altLang="ja-JP"/>
              <a:t>the study of knowledge and justified belief</a:t>
            </a:r>
            <a:r>
              <a:rPr lang="ja-JP" altLang="en-US"/>
              <a:t>”</a:t>
            </a:r>
            <a:endParaRPr lang="en-US" altLang="ja-JP"/>
          </a:p>
          <a:p>
            <a:endParaRPr lang="en-US" altLang="en-US"/>
          </a:p>
          <a:p>
            <a:pPr>
              <a:buFont typeface="Symbol" pitchFamily="2" charset="2"/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>
            <a:extLst>
              <a:ext uri="{FF2B5EF4-FFF2-40B4-BE49-F238E27FC236}">
                <a16:creationId xmlns:a16="http://schemas.microsoft.com/office/drawing/2014/main" id="{CF763E04-E101-964B-97E3-135C031D32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Epistemology</a:t>
            </a:r>
          </a:p>
        </p:txBody>
      </p:sp>
      <p:sp>
        <p:nvSpPr>
          <p:cNvPr id="20482" name="Content Placeholder 2">
            <a:extLst>
              <a:ext uri="{FF2B5EF4-FFF2-40B4-BE49-F238E27FC236}">
                <a16:creationId xmlns:a16="http://schemas.microsoft.com/office/drawing/2014/main" id="{CAB4A593-BF63-7746-998E-47034409DB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Sources of knowledge:</a:t>
            </a:r>
          </a:p>
          <a:p>
            <a:r>
              <a:rPr lang="en-US" altLang="en-US"/>
              <a:t>Reason: a priori (or non-empirical)</a:t>
            </a:r>
          </a:p>
          <a:p>
            <a:r>
              <a:rPr lang="en-US" altLang="en-US"/>
              <a:t>Perception: a posteriori (or empirical)</a:t>
            </a:r>
          </a:p>
          <a:p>
            <a:r>
              <a:rPr lang="en-US" altLang="en-US"/>
              <a:t>Introspection </a:t>
            </a:r>
          </a:p>
          <a:p>
            <a:r>
              <a:rPr lang="en-US" altLang="en-US"/>
              <a:t>Memory</a:t>
            </a:r>
          </a:p>
          <a:p>
            <a:r>
              <a:rPr lang="en-US" altLang="en-US"/>
              <a:t>Testimony</a:t>
            </a:r>
          </a:p>
          <a:p>
            <a:r>
              <a:rPr lang="en-US" altLang="en-US"/>
              <a:t>Etc.</a:t>
            </a:r>
          </a:p>
          <a:p>
            <a:endParaRPr lang="en-US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>
            <a:extLst>
              <a:ext uri="{FF2B5EF4-FFF2-40B4-BE49-F238E27FC236}">
                <a16:creationId xmlns:a16="http://schemas.microsoft.com/office/drawing/2014/main" id="{93FDCBDB-0F6B-F14C-AC76-2DDF75B86B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Epistemology </a:t>
            </a:r>
          </a:p>
        </p:txBody>
      </p:sp>
      <p:sp>
        <p:nvSpPr>
          <p:cNvPr id="21506" name="Content Placeholder 2">
            <a:extLst>
              <a:ext uri="{FF2B5EF4-FFF2-40B4-BE49-F238E27FC236}">
                <a16:creationId xmlns:a16="http://schemas.microsoft.com/office/drawing/2014/main" id="{4DB5563E-E8EA-9645-9820-18F2A528BD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the study of knowledge and justified belief</a:t>
            </a:r>
          </a:p>
          <a:p>
            <a:r>
              <a:rPr lang="en-US" altLang="en-US"/>
              <a:t>Sources of knowledge:</a:t>
            </a:r>
          </a:p>
          <a:p>
            <a:r>
              <a:rPr lang="en-US" altLang="en-US"/>
              <a:t>Reason: a priori (or non-empirical)</a:t>
            </a:r>
          </a:p>
          <a:p>
            <a:r>
              <a:rPr lang="en-US" altLang="en-US">
                <a:solidFill>
                  <a:schemeClr val="accent1"/>
                </a:solidFill>
              </a:rPr>
              <a:t>Perception: a posteriori (or empirical)</a:t>
            </a:r>
          </a:p>
          <a:p>
            <a:r>
              <a:rPr lang="en-US" altLang="en-US"/>
              <a:t>Introspection </a:t>
            </a:r>
          </a:p>
          <a:p>
            <a:r>
              <a:rPr lang="en-US" altLang="en-US"/>
              <a:t>Memory</a:t>
            </a:r>
          </a:p>
          <a:p>
            <a:r>
              <a:rPr lang="en-US" altLang="en-US"/>
              <a:t>Testimony</a:t>
            </a:r>
          </a:p>
          <a:p>
            <a:r>
              <a:rPr lang="en-US" altLang="en-US"/>
              <a:t>Etc.</a:t>
            </a:r>
          </a:p>
          <a:p>
            <a:endParaRPr lang="en-US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>
            <a:extLst>
              <a:ext uri="{FF2B5EF4-FFF2-40B4-BE49-F238E27FC236}">
                <a16:creationId xmlns:a16="http://schemas.microsoft.com/office/drawing/2014/main" id="{2D70685E-BE3D-8740-83EA-9121BDD3A2F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Scientific Empirical Investigation</a:t>
            </a:r>
          </a:p>
        </p:txBody>
      </p:sp>
      <p:sp>
        <p:nvSpPr>
          <p:cNvPr id="23554" name="Rectangle 3">
            <a:extLst>
              <a:ext uri="{FF2B5EF4-FFF2-40B4-BE49-F238E27FC236}">
                <a16:creationId xmlns:a16="http://schemas.microsoft.com/office/drawing/2014/main" id="{0C4F2E79-D4AB-B244-8FAD-172095C2495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3600"/>
              <a:t>Basic steps in most research:</a:t>
            </a:r>
          </a:p>
          <a:p>
            <a:pPr lvl="1" eaLnBrk="1" hangingPunct="1"/>
            <a:r>
              <a:rPr lang="en-US" altLang="en-US" sz="3200"/>
              <a:t>Offering explanations</a:t>
            </a:r>
          </a:p>
          <a:p>
            <a:pPr lvl="1" eaLnBrk="1" hangingPunct="1"/>
            <a:r>
              <a:rPr lang="en-US" altLang="en-US" sz="3200"/>
              <a:t>Making observations</a:t>
            </a:r>
          </a:p>
          <a:p>
            <a:pPr lvl="1" eaLnBrk="1" hangingPunct="1"/>
            <a:r>
              <a:rPr lang="en-US" altLang="en-US" sz="3200"/>
              <a:t>Interpreting the results</a:t>
            </a:r>
          </a:p>
          <a:p>
            <a:pPr lvl="1" eaLnBrk="1" hangingPunct="1"/>
            <a:r>
              <a:rPr lang="en-US" altLang="en-US" sz="3200"/>
              <a:t>Refining explanations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>
            <a:extLst>
              <a:ext uri="{FF2B5EF4-FFF2-40B4-BE49-F238E27FC236}">
                <a16:creationId xmlns:a16="http://schemas.microsoft.com/office/drawing/2014/main" id="{C75EA3B5-02A9-5545-ADFB-ABF90A68D4C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Scientific Empirical Investigation</a:t>
            </a:r>
          </a:p>
        </p:txBody>
      </p:sp>
      <p:sp>
        <p:nvSpPr>
          <p:cNvPr id="24578" name="Rectangle 3">
            <a:extLst>
              <a:ext uri="{FF2B5EF4-FFF2-40B4-BE49-F238E27FC236}">
                <a16:creationId xmlns:a16="http://schemas.microsoft.com/office/drawing/2014/main" id="{B8565D06-D3C8-F542-A820-F0DCA9D64E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90613" y="1295400"/>
            <a:ext cx="7924800" cy="4660900"/>
          </a:xfrm>
        </p:spPr>
        <p:txBody>
          <a:bodyPr/>
          <a:lstStyle/>
          <a:p>
            <a:pPr eaLnBrk="1" hangingPunct="1"/>
            <a:r>
              <a:rPr lang="en-US" altLang="en-US" sz="2800" dirty="0"/>
              <a:t>Your project: </a:t>
            </a:r>
            <a:endParaRPr lang="en-US" altLang="en-US" dirty="0"/>
          </a:p>
          <a:p>
            <a:pPr lvl="1" eaLnBrk="1" hangingPunct="1"/>
            <a:r>
              <a:rPr lang="en-US" altLang="en-US" sz="2400" dirty="0"/>
              <a:t>Starting with a public opinion phenomenon: describing an opinion trend</a:t>
            </a:r>
          </a:p>
          <a:p>
            <a:pPr lvl="1" eaLnBrk="1" hangingPunct="1"/>
            <a:r>
              <a:rPr lang="en-US" altLang="en-US" sz="2400" dirty="0"/>
              <a:t>Offering explanations (standing on the shoulders of giants): making media predictions</a:t>
            </a:r>
          </a:p>
          <a:p>
            <a:pPr lvl="1" eaLnBrk="1" hangingPunct="1"/>
            <a:r>
              <a:rPr lang="en-US" altLang="en-US" sz="2400" dirty="0"/>
              <a:t>Making observations (accumulating empirical evidence): content-analyzing media content &amp; experimental testing of language shifts; </a:t>
            </a:r>
          </a:p>
          <a:p>
            <a:pPr lvl="1" eaLnBrk="1" hangingPunct="1"/>
            <a:r>
              <a:rPr lang="en-US" altLang="en-US" sz="2400" dirty="0"/>
              <a:t>Interpreting the results: conducting data analysis</a:t>
            </a:r>
          </a:p>
          <a:p>
            <a:pPr lvl="1" eaLnBrk="1" hangingPunct="1"/>
            <a:r>
              <a:rPr lang="en-US" altLang="en-US" sz="2400" dirty="0"/>
              <a:t>Refining explanations: confirming/disconfirming/making new media predictions</a:t>
            </a:r>
          </a:p>
          <a:p>
            <a:pPr lvl="1" eaLnBrk="1" hangingPunct="1"/>
            <a:endParaRPr lang="en-US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ock And Key">
  <a:themeElements>
    <a:clrScheme name="Lock And Key 1">
      <a:dk1>
        <a:srgbClr val="200B5B"/>
      </a:dk1>
      <a:lt1>
        <a:srgbClr val="EAEAEA"/>
      </a:lt1>
      <a:dk2>
        <a:srgbClr val="6600FF"/>
      </a:dk2>
      <a:lt2>
        <a:srgbClr val="FFCC66"/>
      </a:lt2>
      <a:accent1>
        <a:srgbClr val="EEB00B"/>
      </a:accent1>
      <a:accent2>
        <a:srgbClr val="6600CC"/>
      </a:accent2>
      <a:accent3>
        <a:srgbClr val="B8AAFF"/>
      </a:accent3>
      <a:accent4>
        <a:srgbClr val="C8C8C8"/>
      </a:accent4>
      <a:accent5>
        <a:srgbClr val="F5D4AA"/>
      </a:accent5>
      <a:accent6>
        <a:srgbClr val="5C00B9"/>
      </a:accent6>
      <a:hlink>
        <a:srgbClr val="FF33CC"/>
      </a:hlink>
      <a:folHlink>
        <a:srgbClr val="CC99FF"/>
      </a:folHlink>
    </a:clrScheme>
    <a:fontScheme name="Lock And Key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Lock And Key 1">
        <a:dk1>
          <a:srgbClr val="200B5B"/>
        </a:dk1>
        <a:lt1>
          <a:srgbClr val="EAEAEA"/>
        </a:lt1>
        <a:dk2>
          <a:srgbClr val="6600FF"/>
        </a:dk2>
        <a:lt2>
          <a:srgbClr val="FFCC66"/>
        </a:lt2>
        <a:accent1>
          <a:srgbClr val="EEB00B"/>
        </a:accent1>
        <a:accent2>
          <a:srgbClr val="6600CC"/>
        </a:accent2>
        <a:accent3>
          <a:srgbClr val="B8AAFF"/>
        </a:accent3>
        <a:accent4>
          <a:srgbClr val="C8C8C8"/>
        </a:accent4>
        <a:accent5>
          <a:srgbClr val="F5D4AA"/>
        </a:accent5>
        <a:accent6>
          <a:srgbClr val="5C00B9"/>
        </a:accent6>
        <a:hlink>
          <a:srgbClr val="FF33CC"/>
        </a:hlink>
        <a:folHlink>
          <a:srgbClr val="CC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ock And Key 2">
        <a:dk1>
          <a:srgbClr val="393939"/>
        </a:dk1>
        <a:lt1>
          <a:srgbClr val="FFFFFF"/>
        </a:lt1>
        <a:dk2>
          <a:srgbClr val="6600CC"/>
        </a:dk2>
        <a:lt2>
          <a:srgbClr val="CCCCFF"/>
        </a:lt2>
        <a:accent1>
          <a:srgbClr val="F9D87E"/>
        </a:accent1>
        <a:accent2>
          <a:srgbClr val="FFCCCC"/>
        </a:accent2>
        <a:accent3>
          <a:srgbClr val="FFFFFF"/>
        </a:accent3>
        <a:accent4>
          <a:srgbClr val="2F2F2F"/>
        </a:accent4>
        <a:accent5>
          <a:srgbClr val="FBE9C0"/>
        </a:accent5>
        <a:accent6>
          <a:srgbClr val="E7B9B9"/>
        </a:accent6>
        <a:hlink>
          <a:srgbClr val="FFCC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ock And Key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BCBCB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555555"/>
        </a:accent6>
        <a:hlink>
          <a:srgbClr val="969696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ock And Key 4">
        <a:dk1>
          <a:srgbClr val="330000"/>
        </a:dk1>
        <a:lt1>
          <a:srgbClr val="FFFFCC"/>
        </a:lt1>
        <a:dk2>
          <a:srgbClr val="000000"/>
        </a:dk2>
        <a:lt2>
          <a:srgbClr val="FFCC00"/>
        </a:lt2>
        <a:accent1>
          <a:srgbClr val="FF9900"/>
        </a:accent1>
        <a:accent2>
          <a:srgbClr val="330099"/>
        </a:accent2>
        <a:accent3>
          <a:srgbClr val="AAAAAA"/>
        </a:accent3>
        <a:accent4>
          <a:srgbClr val="DADAAE"/>
        </a:accent4>
        <a:accent5>
          <a:srgbClr val="FFCAAA"/>
        </a:accent5>
        <a:accent6>
          <a:srgbClr val="2D008A"/>
        </a:accent6>
        <a:hlink>
          <a:srgbClr val="FF6633"/>
        </a:hlink>
        <a:folHlink>
          <a:srgbClr val="66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ock And Key 5">
        <a:dk1>
          <a:srgbClr val="333300"/>
        </a:dk1>
        <a:lt1>
          <a:srgbClr val="DDDDDD"/>
        </a:lt1>
        <a:dk2>
          <a:srgbClr val="996600"/>
        </a:dk2>
        <a:lt2>
          <a:srgbClr val="FFCC66"/>
        </a:lt2>
        <a:accent1>
          <a:srgbClr val="EEB00B"/>
        </a:accent1>
        <a:accent2>
          <a:srgbClr val="330099"/>
        </a:accent2>
        <a:accent3>
          <a:srgbClr val="CAB8AA"/>
        </a:accent3>
        <a:accent4>
          <a:srgbClr val="BDBDBD"/>
        </a:accent4>
        <a:accent5>
          <a:srgbClr val="F5D4AA"/>
        </a:accent5>
        <a:accent6>
          <a:srgbClr val="2D008A"/>
        </a:accent6>
        <a:hlink>
          <a:srgbClr val="FF6633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ock And Key 6">
        <a:dk1>
          <a:srgbClr val="003300"/>
        </a:dk1>
        <a:lt1>
          <a:srgbClr val="FFFFCC"/>
        </a:lt1>
        <a:dk2>
          <a:srgbClr val="999933"/>
        </a:dk2>
        <a:lt2>
          <a:srgbClr val="FFFF66"/>
        </a:lt2>
        <a:accent1>
          <a:srgbClr val="CC9900"/>
        </a:accent1>
        <a:accent2>
          <a:srgbClr val="330099"/>
        </a:accent2>
        <a:accent3>
          <a:srgbClr val="CACAAD"/>
        </a:accent3>
        <a:accent4>
          <a:srgbClr val="DADAAE"/>
        </a:accent4>
        <a:accent5>
          <a:srgbClr val="E2CAAA"/>
        </a:accent5>
        <a:accent6>
          <a:srgbClr val="2D008A"/>
        </a:accent6>
        <a:hlink>
          <a:srgbClr val="FF9900"/>
        </a:hlink>
        <a:folHlink>
          <a:srgbClr val="FF66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Designs\Lock And Key.pot</Template>
  <TotalTime>12</TotalTime>
  <Words>1421</Words>
  <Application>Microsoft Macintosh PowerPoint</Application>
  <PresentationFormat>On-screen Show (4:3)</PresentationFormat>
  <Paragraphs>258</Paragraphs>
  <Slides>37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2" baseType="lpstr">
      <vt:lpstr>Arial</vt:lpstr>
      <vt:lpstr>Calibri</vt:lpstr>
      <vt:lpstr>Symbol</vt:lpstr>
      <vt:lpstr>Times New Roman</vt:lpstr>
      <vt:lpstr>Lock And Key</vt:lpstr>
      <vt:lpstr>Journalism 566: Public Opinion &amp;  Research Design </vt:lpstr>
      <vt:lpstr>PowerPoint Presentation</vt:lpstr>
      <vt:lpstr>What is research?</vt:lpstr>
      <vt:lpstr>Outline</vt:lpstr>
      <vt:lpstr>Epistemology </vt:lpstr>
      <vt:lpstr>Epistemology</vt:lpstr>
      <vt:lpstr>Epistemology </vt:lpstr>
      <vt:lpstr>Scientific Empirical Investigation</vt:lpstr>
      <vt:lpstr>Scientific Empirical Investigation</vt:lpstr>
      <vt:lpstr>Outline</vt:lpstr>
      <vt:lpstr>Functions of Research</vt:lpstr>
      <vt:lpstr>1. Exploration</vt:lpstr>
      <vt:lpstr>1. Exploration</vt:lpstr>
      <vt:lpstr>2. Description</vt:lpstr>
      <vt:lpstr>3. Explanation</vt:lpstr>
      <vt:lpstr>Creating Explanations</vt:lpstr>
      <vt:lpstr>Outline</vt:lpstr>
      <vt:lpstr>Unit of Observation</vt:lpstr>
      <vt:lpstr>Types of Units of Analysis</vt:lpstr>
      <vt:lpstr>Units of Analysis: Individuals</vt:lpstr>
      <vt:lpstr>Units of Analysis: Groups</vt:lpstr>
      <vt:lpstr>Units of Analysis: Organizations</vt:lpstr>
      <vt:lpstr>Units of Analysis: Social Artifacts</vt:lpstr>
      <vt:lpstr>Outline</vt:lpstr>
      <vt:lpstr>Time and Research Design</vt:lpstr>
      <vt:lpstr>Cross-sectional Study</vt:lpstr>
      <vt:lpstr>Trend Studies</vt:lpstr>
      <vt:lpstr>Cohort Studies</vt:lpstr>
      <vt:lpstr>Panel Studies</vt:lpstr>
      <vt:lpstr>Outline</vt:lpstr>
      <vt:lpstr>Research methods</vt:lpstr>
      <vt:lpstr>Outline</vt:lpstr>
      <vt:lpstr>Finding Causes in Social Science</vt:lpstr>
      <vt:lpstr>Criteria for Causality</vt:lpstr>
      <vt:lpstr>PowerPoint Presentation</vt:lpstr>
      <vt:lpstr>Necessary and Sufficient Conditions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Journalism 614: Public Opinion &amp;  Research Design </dc:title>
  <dc:creator>YINI ZHANG</dc:creator>
  <cp:lastModifiedBy>Dhavan Shah</cp:lastModifiedBy>
  <cp:revision>4</cp:revision>
  <cp:lastPrinted>2009-04-22T19:24:48Z</cp:lastPrinted>
  <dcterms:created xsi:type="dcterms:W3CDTF">2017-03-02T23:40:34Z</dcterms:created>
  <dcterms:modified xsi:type="dcterms:W3CDTF">2022-03-24T04:40:10Z</dcterms:modified>
</cp:coreProperties>
</file>