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3" r:id="rId1"/>
  </p:sldMasterIdLst>
  <p:notesMasterIdLst>
    <p:notesMasterId r:id="rId25"/>
  </p:notesMasterIdLst>
  <p:sldIdLst>
    <p:sldId id="256" r:id="rId2"/>
    <p:sldId id="371" r:id="rId3"/>
    <p:sldId id="374" r:id="rId4"/>
    <p:sldId id="339" r:id="rId5"/>
    <p:sldId id="355" r:id="rId6"/>
    <p:sldId id="375" r:id="rId7"/>
    <p:sldId id="356" r:id="rId8"/>
    <p:sldId id="373" r:id="rId9"/>
    <p:sldId id="357" r:id="rId10"/>
    <p:sldId id="358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9"/>
    <p:restoredTop sz="94755"/>
  </p:normalViewPr>
  <p:slideViewPr>
    <p:cSldViewPr>
      <p:cViewPr varScale="1">
        <p:scale>
          <a:sx n="92" d="100"/>
          <a:sy n="92" d="100"/>
        </p:scale>
        <p:origin x="112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71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06" charset="-128"/>
        <a:cs typeface="ＭＳ Ｐゴシック" pitchFamily="-106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1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F8A18C4-38F0-4C46-AC92-6F21C66EDA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E0E07-42ED-9B4F-88E2-F771671169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26232-A6C4-A145-B495-DE8DBC9DA2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40B2F-E078-534D-BC3E-D490BAE34A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694E4EC-1D58-D143-9F18-5E1E799DB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9837FED5-029C-B84D-92EF-63217573E4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CA90DDEE-0F2B-0545-8417-B27F0FB230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0A780-0644-D147-BB95-6325CC70C9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813EB1-B818-FA48-B01C-524DE7EF46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417CEC-7B49-CD46-AABC-4376BFBF98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3C8749A-C448-A84E-A415-B74AF1F2DB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6597062-868F-8343-9633-644E820D16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37538" cy="943928"/>
          </a:xfrm>
          <a:noFill/>
        </p:spPr>
        <p:txBody>
          <a:bodyPr lIns="0" tIns="0" rIns="0" bIns="0" anchor="t">
            <a:normAutofit fontScale="90000"/>
          </a:bodyPr>
          <a:lstStyle/>
          <a:p>
            <a:pPr eaLnBrk="1" hangingPunct="1"/>
            <a:r>
              <a:rPr lang="en-US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Public Relations Execution</a:t>
            </a:r>
            <a:endParaRPr lang="en-US" sz="4400" b="1" dirty="0">
              <a:solidFill>
                <a:srgbClr val="BF9FE1"/>
              </a:solidFill>
              <a:latin typeface="Arial Black" panose="020B0604020202020204" pitchFamily="34" charset="0"/>
              <a:ea typeface="ＭＳ Ｐゴシック" charset="0"/>
              <a:cs typeface="Arial Black" panose="020B0604020202020204" pitchFamily="34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5814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54944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Content Analysis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Frequency of coverage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Placement within paper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People reached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Messages conveyed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Editing of releases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Attitude conveyed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Computational Tracking Tools Allow More Flexibility and Depth of Analysis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Tools like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Synthesio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Infegy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Atlas</a:t>
            </a:r>
          </a:p>
        </p:txBody>
      </p:sp>
    </p:spTree>
    <p:extLst>
      <p:ext uri="{BB962C8B-B14F-4D97-AF65-F5344CB8AC3E}">
        <p14:creationId xmlns:p14="http://schemas.microsoft.com/office/powerpoint/2010/main" val="31151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The Press Release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Primary tool used to deliver messages to editors, producers, and reporters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Produced by company, used by press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Must be tailored to medium, written well, and, generally, tight and simple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Print news release, Video news release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37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Print Press Release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News Values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charset="0"/>
                <a:ea typeface="ＭＳ Ｐゴシック" charset="0"/>
              </a:rPr>
              <a:t>Conflict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charset="0"/>
                <a:ea typeface="ＭＳ Ｐゴシック" charset="0"/>
              </a:rPr>
              <a:t>Impact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charset="0"/>
                <a:ea typeface="ＭＳ Ｐゴシック" charset="0"/>
              </a:rPr>
              <a:t>Novelty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charset="0"/>
                <a:ea typeface="ＭＳ Ｐゴシック" charset="0"/>
              </a:rPr>
              <a:t>Distance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charset="0"/>
                <a:ea typeface="ＭＳ Ｐゴシック" charset="0"/>
              </a:rPr>
              <a:t>Eminence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Helvetica" charset="0"/>
                <a:ea typeface="ＭＳ Ｐゴシック" charset="0"/>
              </a:rPr>
              <a:t>Recency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CINDER - The spark but not the fire</a:t>
            </a: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90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Role of the Reporter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9235" y="16764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Reporter just needs to write the story</a:t>
            </a:r>
          </a:p>
          <a:p>
            <a:pPr lvl="1" eaLnBrk="1" hangingPunct="1"/>
            <a:r>
              <a:rPr lang="en-US" dirty="0">
                <a:latin typeface="Helvetica" charset="0"/>
                <a:ea typeface="ＭＳ Ｐゴシック" charset="0"/>
              </a:rPr>
              <a:t>Have to think about how they will see you press release -  what is the peg and hook</a:t>
            </a:r>
          </a:p>
          <a:p>
            <a:pPr lvl="1" eaLnBrk="1" hangingPunct="1"/>
            <a:endParaRPr lang="en-US" dirty="0">
              <a:latin typeface="Helvetica" charset="0"/>
              <a:ea typeface="ＭＳ Ｐゴシック" charset="0"/>
            </a:endParaRPr>
          </a:p>
          <a:p>
            <a:pPr lvl="1" eaLnBrk="1" hangingPunct="1"/>
            <a:r>
              <a:rPr lang="en-US" dirty="0">
                <a:latin typeface="Helvetica" charset="0"/>
                <a:ea typeface="ＭＳ Ｐゴシック" charset="0"/>
              </a:rPr>
              <a:t>The Peg, this is what makes it news</a:t>
            </a:r>
          </a:p>
          <a:p>
            <a:pPr lvl="1" eaLnBrk="1" hangingPunct="1"/>
            <a:r>
              <a:rPr lang="en-US" dirty="0">
                <a:latin typeface="Helvetica" charset="0"/>
                <a:ea typeface="ＭＳ Ｐゴシック" charset="0"/>
              </a:rPr>
              <a:t>The Hook, this is what makes it interesting</a:t>
            </a:r>
          </a:p>
          <a:p>
            <a:pPr lvl="1" eaLnBrk="1" hangingPunct="1"/>
            <a:endParaRPr lang="en-US" dirty="0">
              <a:latin typeface="Helvetica" charset="0"/>
              <a:ea typeface="ＭＳ Ｐゴシック" charset="0"/>
            </a:endParaRPr>
          </a:p>
          <a:p>
            <a:pPr lvl="1" eaLnBrk="1" hangingPunct="1"/>
            <a:r>
              <a:rPr lang="en-US" dirty="0">
                <a:latin typeface="Helvetica" charset="0"/>
                <a:ea typeface="ＭＳ Ｐゴシック" charset="0"/>
              </a:rPr>
              <a:t>They may decide not to write about you, write something you don’t want, or write something tangential to your goals</a:t>
            </a:r>
          </a:p>
        </p:txBody>
      </p:sp>
    </p:spTree>
    <p:extLst>
      <p:ext uri="{BB962C8B-B14F-4D97-AF65-F5344CB8AC3E}">
        <p14:creationId xmlns:p14="http://schemas.microsoft.com/office/powerpoint/2010/main" val="1860540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Press Release Format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Double Spaced on 8.5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by 11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Provide name, address, &amp; phone number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Release date, typically no embargoes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Margins should be 1.5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Length – short paragraphs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Slug lines – 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more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/ 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###</a:t>
            </a:r>
            <a:r>
              <a:rPr lang="ja-JP" altLang="en-US" sz="280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at the bottom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Include a headline and cutlines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Timing – be sensitive to editorial deadlines</a:t>
            </a:r>
          </a:p>
        </p:txBody>
      </p:sp>
    </p:spTree>
    <p:extLst>
      <p:ext uri="{BB962C8B-B14F-4D97-AF65-F5344CB8AC3E}">
        <p14:creationId xmlns:p14="http://schemas.microsoft.com/office/powerpoint/2010/main" val="2034934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Press Release Style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 fair and try to be objective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Use quotes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AP Style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Inverted pyramid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Do not misspell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Proofread</a:t>
            </a:r>
          </a:p>
        </p:txBody>
      </p:sp>
    </p:spTree>
    <p:extLst>
      <p:ext uri="{BB962C8B-B14F-4D97-AF65-F5344CB8AC3E}">
        <p14:creationId xmlns:p14="http://schemas.microsoft.com/office/powerpoint/2010/main" val="263943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D186824-2FF2-9E44-8E3E-821FFFAEF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90500"/>
            <a:ext cx="464116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50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Media/Press Kits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010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Structures a successful press conference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Normally in folder form - easy access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Provides important background info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Given before or at press conference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News release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Backgrounder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Biography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Photographs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Fact Sheets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Q &amp; A sheets</a:t>
            </a:r>
          </a:p>
          <a:p>
            <a:pPr lvl="1" eaLnBrk="1" hangingPunct="1">
              <a:lnSpc>
                <a:spcPct val="90000"/>
              </a:lnSpc>
            </a:pPr>
            <a:endParaRPr lang="en-US" sz="240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9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Media Kits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Make sure information is accurate and answers most fundamental questions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Sufficient background information to allow editor to select a story angle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Not too commercial. Balance and fair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Confine opinions to credible sources</a:t>
            </a: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Have visually arresting graphics</a:t>
            </a: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8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Backgrounder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Provide additional information to complement the shorter news release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Longer and more general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4-5 page backgrounder provides editors with more depth and details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Unlimited latitude for the writer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Subject matter dictates the 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News Release Style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Descriptive, narrative style</a:t>
            </a:r>
          </a:p>
        </p:txBody>
      </p:sp>
    </p:spTree>
    <p:extLst>
      <p:ext uri="{BB962C8B-B14F-4D97-AF65-F5344CB8AC3E}">
        <p14:creationId xmlns:p14="http://schemas.microsoft.com/office/powerpoint/2010/main" val="339738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39C1EB33-5834-504B-9537-408F76B8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768350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Campaign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5C114-3DEE-4D42-9A93-0298FABF3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6238"/>
            <a:ext cx="8382000" cy="4906962"/>
          </a:xfrm>
        </p:spPr>
        <p:txBody>
          <a:bodyPr>
            <a:normAutofit/>
          </a:bodyPr>
          <a:lstStyle/>
          <a:p>
            <a:pPr marL="0" indent="0" eaLnBrk="1" hangingPunct="1">
              <a:spcAft>
                <a:spcPts val="1800"/>
              </a:spcAft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Objectives – What are your goals?</a:t>
            </a:r>
          </a:p>
          <a:p>
            <a:pPr marL="0" indent="0" eaLnBrk="1" hangingPunct="1">
              <a:spcAft>
                <a:spcPts val="1800"/>
              </a:spcAft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Targeting – Who are your best prospects?</a:t>
            </a:r>
          </a:p>
          <a:p>
            <a:pPr marL="0" indent="0" eaLnBrk="1" hangingPunct="1">
              <a:spcAft>
                <a:spcPts val="1800"/>
              </a:spcAft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Timing – When to market the product/service?</a:t>
            </a:r>
          </a:p>
          <a:p>
            <a:pPr marL="0" indent="0" eaLnBrk="1" hangingPunct="1">
              <a:spcAft>
                <a:spcPts val="1800"/>
              </a:spcAft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Geography – Where to concentrate your efforts?</a:t>
            </a:r>
          </a:p>
          <a:p>
            <a:pPr marL="0" indent="0" eaLnBrk="1" hangingPunct="1">
              <a:spcAft>
                <a:spcPts val="1800"/>
              </a:spcAft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Positioning – What’s your place relative to competition?</a:t>
            </a:r>
          </a:p>
          <a:p>
            <a:pPr marL="0" indent="0" eaLnBrk="1" hangingPunct="1">
              <a:spcAft>
                <a:spcPts val="1800"/>
              </a:spcAft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Brand personality – Human characteristics of your brand?</a:t>
            </a:r>
          </a:p>
          <a:p>
            <a:pPr marL="0" indent="0" eaLnBrk="1" hangingPunct="1">
              <a:spcAft>
                <a:spcPts val="1800"/>
              </a:spcAft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Competitive Advantage – What differentiate your brand?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Then do the Creative Brief</a:t>
            </a:r>
          </a:p>
          <a:p>
            <a:pPr marL="0" indent="0"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Biography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Biographical summary of key person/s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Can take many forms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Straight Biography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Narrative Biography</a:t>
            </a:r>
          </a:p>
        </p:txBody>
      </p:sp>
    </p:spTree>
    <p:extLst>
      <p:ext uri="{BB962C8B-B14F-4D97-AF65-F5344CB8AC3E}">
        <p14:creationId xmlns:p14="http://schemas.microsoft.com/office/powerpoint/2010/main" val="4244284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Fact Sheet or Q&amp;A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64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Fact Sheet is a document that compactly profiles an organization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Company, product lines, top managers, location, sales, leading product, history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Q &amp; A either substitutes for or complements a fact sheet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Lists the FAQs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May substitute for a personal interview</a:t>
            </a:r>
          </a:p>
        </p:txBody>
      </p:sp>
    </p:spTree>
    <p:extLst>
      <p:ext uri="{BB962C8B-B14F-4D97-AF65-F5344CB8AC3E}">
        <p14:creationId xmlns:p14="http://schemas.microsoft.com/office/powerpoint/2010/main" val="1838686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Supporting Materials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Photographs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In real environments, but eye-catching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Focus on product/issue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Have an underlying message</a:t>
            </a:r>
          </a:p>
        </p:txBody>
      </p:sp>
    </p:spTree>
    <p:extLst>
      <p:ext uri="{BB962C8B-B14F-4D97-AF65-F5344CB8AC3E}">
        <p14:creationId xmlns:p14="http://schemas.microsoft.com/office/powerpoint/2010/main" val="3320147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Press Conference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Convene media representatives to make a statement/answer questions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Risky PR activity - must be taken seriously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Will the press show up?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Will they ask the right questions?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Do you want to answer them?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Do you know how to answer?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How will you react if you are cornered or unable to field the question?</a:t>
            </a:r>
          </a:p>
        </p:txBody>
      </p:sp>
    </p:spTree>
    <p:extLst>
      <p:ext uri="{BB962C8B-B14F-4D97-AF65-F5344CB8AC3E}">
        <p14:creationId xmlns:p14="http://schemas.microsoft.com/office/powerpoint/2010/main" val="1419805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355A1-B98F-AF32-5EB8-2105D02C6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5A348EE8-08FC-F9A0-DCDC-10C1A839C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79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Public Relations Planning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DFAAE956-055A-DBC2-120F-5CC5808DF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36675"/>
            <a:ext cx="8229600" cy="5292725"/>
          </a:xfrm>
        </p:spPr>
        <p:txBody>
          <a:bodyPr>
            <a:normAutofit fontScale="70000" lnSpcReduction="20000"/>
          </a:bodyPr>
          <a:lstStyle/>
          <a:p>
            <a:pPr marL="533400" indent="-533400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 cohesive public relations strategy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Who are your stakeholders and why do they care about your brand?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What issues are important to your publics?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How do you intend to influence or manage opinion around these issues?</a:t>
            </a:r>
          </a:p>
          <a:p>
            <a:pPr marL="533400" indent="-533400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Discussion of media relations strategy and target vehicle selection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How will you encourage media to cover events and releases?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Who are your contacts at various news outlets?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Why will you direct attention toward these outlets?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Will you engage in any product placement efforts?</a:t>
            </a:r>
          </a:p>
          <a:p>
            <a:pPr marL="533400" indent="-533400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Discussion of social media strategy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How will you use social media to support your brand?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What strategies will you use to engage with stakeholders?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Will you run any social media promotions?</a:t>
            </a:r>
          </a:p>
          <a:p>
            <a:pPr marL="533400" indent="-533400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Discussion of public relations tactics (publicity generating events)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What specific events, publicity programs, corporate ads are planned?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How do these efforts reinforce the core message and brand position?</a:t>
            </a:r>
          </a:p>
          <a:p>
            <a:pPr marL="533400" indent="-533400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Discussion of promotional activities to be executed (sales incentives)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What are the key promotional efforts?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How does these efforts support the core message and brand position?</a:t>
            </a:r>
          </a:p>
          <a:p>
            <a:pPr marL="881380" lvl="1" indent="-533400">
              <a:lnSpc>
                <a:spcPct val="90000"/>
              </a:lnSpc>
              <a:spcBef>
                <a:spcPts val="900"/>
              </a:spcBef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How will Promotional and PR elements generate “buzz” or ‘go viral.”</a:t>
            </a:r>
            <a:endParaRPr lang="en-US" sz="800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6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Traditional PR Tools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House Ads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In-House Publications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Public Service Announcements (PSAs)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Corporate Advertising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Speakers, Photographs, Films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Displays, Exhibits, Staged Events</a:t>
            </a:r>
          </a:p>
        </p:txBody>
      </p:sp>
    </p:spTree>
    <p:extLst>
      <p:ext uri="{BB962C8B-B14F-4D97-AF65-F5344CB8AC3E}">
        <p14:creationId xmlns:p14="http://schemas.microsoft.com/office/powerpoint/2010/main" val="3791241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879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Online Communications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Allows direct, instantaneous connection between organization and audience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Press Kits becoming digital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On-line interviews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On-line product launches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Investor relations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“Close friends” networks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No media gatekeepers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Development of corporate web sites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Extranets / closed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Hate Sites, Chat room terrorists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Email and Intranets - can be dangerous</a:t>
            </a:r>
          </a:p>
        </p:txBody>
      </p:sp>
    </p:spTree>
    <p:extLst>
      <p:ext uri="{BB962C8B-B14F-4D97-AF65-F5344CB8AC3E}">
        <p14:creationId xmlns:p14="http://schemas.microsoft.com/office/powerpoint/2010/main" val="2754287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or - Social - Close Friends">
            <a:hlinkClick r:id="" action="ppaction://media"/>
            <a:extLst>
              <a:ext uri="{FF2B5EF4-FFF2-40B4-BE49-F238E27FC236}">
                <a16:creationId xmlns:a16="http://schemas.microsoft.com/office/drawing/2014/main" id="{CFCABC68-E5C1-B377-8630-75B10088CA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190499"/>
            <a:ext cx="3643313" cy="64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Broadcasting and PR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9248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Television Interviews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CEO Media Training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Organizational Video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Employees, Customers, Shareholders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Other publics/stakeholders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Video News Releases (VNRs)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PSAs – Public Service Announcements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Satellite Media Tours (Back-to-back interviews)</a:t>
            </a: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Video Conferencing with Analysts </a:t>
            </a:r>
          </a:p>
        </p:txBody>
      </p:sp>
    </p:spTree>
    <p:extLst>
      <p:ext uri="{BB962C8B-B14F-4D97-AF65-F5344CB8AC3E}">
        <p14:creationId xmlns:p14="http://schemas.microsoft.com/office/powerpoint/2010/main" val="3119992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ktok PR Management">
            <a:hlinkClick r:id="" action="ppaction://media"/>
            <a:extLst>
              <a:ext uri="{FF2B5EF4-FFF2-40B4-BE49-F238E27FC236}">
                <a16:creationId xmlns:a16="http://schemas.microsoft.com/office/drawing/2014/main" id="{D0CB1214-21BD-8E64-06DC-6C7B206B6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5184" y="228600"/>
            <a:ext cx="3600450" cy="64008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829A85F-E568-0EA8-B0C6-BF405929777B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371600"/>
            <a:ext cx="3962400" cy="3124200"/>
          </a:xfrm>
          <a:prstGeom prst="rect">
            <a:avLst/>
          </a:prstGeom>
        </p:spPr>
        <p:txBody>
          <a:bodyPr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CEOs/spokespeople must be able to manage interviews, handle scrutiny under crisis, even Congressional testimony</a:t>
            </a:r>
          </a:p>
        </p:txBody>
      </p:sp>
    </p:spTree>
    <p:extLst>
      <p:ext uri="{BB962C8B-B14F-4D97-AF65-F5344CB8AC3E}">
        <p14:creationId xmlns:p14="http://schemas.microsoft.com/office/powerpoint/2010/main" val="35867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879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Assessing Effectiveness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Hard to track the effects of PR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Particularly for unpaid placements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Takes effort to find output of campaign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Process Evaluation - number of placements, number of articles, number of appearances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Outcome Evaluation - measure change in audience knowledge, attitudes, and behaviors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Becoming easier with news and social media monitoring tools, but also means more accountability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Try to tie change to PR efforts</a:t>
            </a:r>
          </a:p>
        </p:txBody>
      </p:sp>
    </p:spTree>
    <p:extLst>
      <p:ext uri="{BB962C8B-B14F-4D97-AF65-F5344CB8AC3E}">
        <p14:creationId xmlns:p14="http://schemas.microsoft.com/office/powerpoint/2010/main" val="10671954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3267</TotalTime>
  <Words>989</Words>
  <Application>Microsoft Macintosh PowerPoint</Application>
  <PresentationFormat>On-screen Show (4:3)</PresentationFormat>
  <Paragraphs>167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Arial Black</vt:lpstr>
      <vt:lpstr>Helvetica</vt:lpstr>
      <vt:lpstr>Rockwell</vt:lpstr>
      <vt:lpstr>Times New Roman</vt:lpstr>
      <vt:lpstr>Wingdings 2</vt:lpstr>
      <vt:lpstr>Foundry</vt:lpstr>
      <vt:lpstr>Public Relations Execution</vt:lpstr>
      <vt:lpstr>Campaign Strategy</vt:lpstr>
      <vt:lpstr>Public Relations Planning</vt:lpstr>
      <vt:lpstr>Traditional PR Tools</vt:lpstr>
      <vt:lpstr>Online Communications</vt:lpstr>
      <vt:lpstr>PowerPoint Presentation</vt:lpstr>
      <vt:lpstr>Broadcasting and PR</vt:lpstr>
      <vt:lpstr>PowerPoint Presentation</vt:lpstr>
      <vt:lpstr>Assessing Effectiveness</vt:lpstr>
      <vt:lpstr>Content Analysis</vt:lpstr>
      <vt:lpstr>The Press Release</vt:lpstr>
      <vt:lpstr>Print Press Release</vt:lpstr>
      <vt:lpstr>Role of the Reporter</vt:lpstr>
      <vt:lpstr>Press Release Format</vt:lpstr>
      <vt:lpstr>Press Release Style</vt:lpstr>
      <vt:lpstr>PowerPoint Presentation</vt:lpstr>
      <vt:lpstr>Media/Press Kits</vt:lpstr>
      <vt:lpstr>Media Kits</vt:lpstr>
      <vt:lpstr>Backgrounder</vt:lpstr>
      <vt:lpstr>Biography</vt:lpstr>
      <vt:lpstr>Fact Sheet or Q&amp;A</vt:lpstr>
      <vt:lpstr>Supporting Materials</vt:lpstr>
      <vt:lpstr>Press Conference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48</cp:revision>
  <dcterms:created xsi:type="dcterms:W3CDTF">2009-11-24T05:52:46Z</dcterms:created>
  <dcterms:modified xsi:type="dcterms:W3CDTF">2025-10-21T03:08:45Z</dcterms:modified>
</cp:coreProperties>
</file>