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3" r:id="rId1"/>
  </p:sldMasterIdLst>
  <p:notesMasterIdLst>
    <p:notesMasterId r:id="rId36"/>
  </p:notesMasterIdLst>
  <p:sldIdLst>
    <p:sldId id="256" r:id="rId2"/>
    <p:sldId id="259" r:id="rId3"/>
    <p:sldId id="261" r:id="rId4"/>
    <p:sldId id="262" r:id="rId5"/>
    <p:sldId id="265" r:id="rId6"/>
    <p:sldId id="266" r:id="rId7"/>
    <p:sldId id="268" r:id="rId8"/>
    <p:sldId id="270" r:id="rId9"/>
    <p:sldId id="312" r:id="rId10"/>
    <p:sldId id="313" r:id="rId11"/>
    <p:sldId id="314" r:id="rId12"/>
    <p:sldId id="315" r:id="rId13"/>
    <p:sldId id="336" r:id="rId14"/>
    <p:sldId id="316" r:id="rId15"/>
    <p:sldId id="317" r:id="rId16"/>
    <p:sldId id="411" r:id="rId17"/>
    <p:sldId id="318" r:id="rId18"/>
    <p:sldId id="319" r:id="rId19"/>
    <p:sldId id="320" r:id="rId20"/>
    <p:sldId id="321" r:id="rId21"/>
    <p:sldId id="322" r:id="rId22"/>
    <p:sldId id="332" r:id="rId23"/>
    <p:sldId id="407" r:id="rId24"/>
    <p:sldId id="331" r:id="rId25"/>
    <p:sldId id="408" r:id="rId26"/>
    <p:sldId id="412" r:id="rId27"/>
    <p:sldId id="413" r:id="rId28"/>
    <p:sldId id="324" r:id="rId29"/>
    <p:sldId id="409" r:id="rId30"/>
    <p:sldId id="325" r:id="rId31"/>
    <p:sldId id="326" r:id="rId32"/>
    <p:sldId id="410" r:id="rId33"/>
    <p:sldId id="327" r:id="rId34"/>
    <p:sldId id="334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43"/>
  </p:normalViewPr>
  <p:slideViewPr>
    <p:cSldViewPr>
      <p:cViewPr varScale="1">
        <p:scale>
          <a:sx n="95" d="100"/>
          <a:sy n="95" d="100"/>
        </p:scale>
        <p:origin x="13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71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06" charset="-128"/>
        <a:cs typeface="ＭＳ Ｐゴシック" pitchFamily="-106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10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254790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98701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7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3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51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62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3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18501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78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0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38047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F8A18C4-38F0-4C46-AC92-6F21C66EDA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E0E07-42ED-9B4F-88E2-F771671169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26232-A6C4-A145-B495-DE8DBC9DA2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40B2F-E078-534D-BC3E-D490BAE34A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694E4EC-1D58-D143-9F18-5E1E799DB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9837FED5-029C-B84D-92EF-63217573E4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CA90DDEE-0F2B-0545-8417-B27F0FB230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0A780-0644-D147-BB95-6325CC70C9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813EB1-B818-FA48-B01C-524DE7EF46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417CEC-7B49-CD46-AABC-4376BFBF98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3C8749A-C448-A84E-A415-B74AF1F2DB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6597062-868F-8343-9633-644E820D16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snbc.msn.com/id/35240466/ns/business-autos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37538" cy="943928"/>
          </a:xfrm>
          <a:noFill/>
        </p:spPr>
        <p:txBody>
          <a:bodyPr lIns="0" tIns="0" rIns="0" bIns="0" anchor="t">
            <a:normAutofit/>
          </a:bodyPr>
          <a:lstStyle/>
          <a:p>
            <a:pPr eaLnBrk="1" hangingPunct="1"/>
            <a:r>
              <a:rPr lang="en-US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Public Relations Planning</a:t>
            </a:r>
            <a:endParaRPr lang="en-US" sz="4400" b="1" dirty="0">
              <a:solidFill>
                <a:srgbClr val="BF9FE1"/>
              </a:solidFill>
              <a:latin typeface="Arial Black" panose="020B0604020202020204" pitchFamily="34" charset="0"/>
              <a:ea typeface="ＭＳ Ｐゴシック" charset="0"/>
              <a:cs typeface="Arial Black" panose="020B0604020202020204" pitchFamily="34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5814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54944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6017"/>
            <a:ext cx="7772400" cy="7694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Key Stakeholders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467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051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Aspects of PR Planning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Issue Management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Know opinion on key issues of interest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Image and Reputation Management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Avoid, manage, and counter poor publicity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Relationship Management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Communication with key stakeholders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Crisis Management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Have a plan of action and lead communications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Marketing Public Relations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Most of what you will propose and publicize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17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666875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Public Opinion and </a:t>
            </a:r>
            <a:br>
              <a:rPr lang="en-US">
                <a:latin typeface="Arial Black" charset="0"/>
              </a:rPr>
            </a:br>
            <a:r>
              <a:rPr lang="en-US">
                <a:latin typeface="Arial Black" charset="0"/>
              </a:rPr>
              <a:t>Issues Management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686800" cy="4114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Arial" charset="0"/>
              </a:rPr>
              <a:t>Monitor public opinion and news coverage about issues that are central to the organization’s interests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What publics are important?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What do these publics think?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What media are important and how do they cover?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What is the ongoing social media discourse about us?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Encompass the evolution of the issue in planning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Potential, emerging issues?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Obvious possible hurdles?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Current stage challenges?</a:t>
            </a:r>
          </a:p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3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400734"/>
            <a:ext cx="8382000" cy="646331"/>
          </a:xfrm>
        </p:spPr>
        <p:txBody>
          <a:bodyPr/>
          <a:lstStyle/>
          <a:p>
            <a:pPr eaLnBrk="1" hangingPunct="1"/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How to Do Issue Management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Develop programs to communicate to and with the public about the issues</a:t>
            </a:r>
          </a:p>
          <a:p>
            <a:pPr lvl="1"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 issue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</a:p>
          <a:p>
            <a:pPr lvl="1"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 company’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 (or industry’s) position</a:t>
            </a:r>
          </a:p>
          <a:p>
            <a:pPr lvl="1"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issue evolution and develop a strategy </a:t>
            </a:r>
          </a:p>
          <a:p>
            <a:pPr marL="366713" lvl="1" indent="0" eaLnBrk="1" hangingPunct="1">
              <a:buNone/>
            </a:pPr>
            <a:r>
              <a:rPr lang="en-US" sz="2400" dirty="0"/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C4682-5CD3-F347-BE6F-0436F18A5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3467100"/>
            <a:ext cx="5016500" cy="318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59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77957" y="-29817"/>
            <a:ext cx="7772400" cy="1524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Corporate Image and Reputation Management</a:t>
            </a:r>
            <a:endParaRPr lang="en-US" dirty="0">
              <a:latin typeface="Arial Black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Takes a long time to build; one slip can create a negative public impression</a:t>
            </a:r>
          </a:p>
          <a:p>
            <a:pPr eaLnBrk="1" hangingPunct="1"/>
            <a:r>
              <a:rPr lang="en-US" dirty="0">
                <a:latin typeface="Arial" charset="0"/>
              </a:rPr>
              <a:t>Corporate image is fragile; requires a reputation management program</a:t>
            </a:r>
          </a:p>
          <a:p>
            <a:pPr eaLnBrk="1" hangingPunct="1"/>
            <a:r>
              <a:rPr lang="en-US" dirty="0">
                <a:latin typeface="Arial" charset="0"/>
              </a:rPr>
              <a:t>It is the sum total of a company’s identity efforts and stakeholder images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It is earned, not created</a:t>
            </a:r>
          </a:p>
        </p:txBody>
      </p:sp>
    </p:spTree>
    <p:extLst>
      <p:ext uri="{BB962C8B-B14F-4D97-AF65-F5344CB8AC3E}">
        <p14:creationId xmlns:p14="http://schemas.microsoft.com/office/powerpoint/2010/main" val="2790680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Identity to Reputation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8000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97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is - PR Problem - Pop Up">
            <a:hlinkClick r:id="" action="ppaction://media"/>
            <a:extLst>
              <a:ext uri="{FF2B5EF4-FFF2-40B4-BE49-F238E27FC236}">
                <a16:creationId xmlns:a16="http://schemas.microsoft.com/office/drawing/2014/main" id="{F625124F-7EB5-13FE-4D09-174B81F61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673" y="318655"/>
            <a:ext cx="3657600" cy="65024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9A7EC46-B979-D076-840D-0A449D1B1E6D}"/>
              </a:ext>
            </a:extLst>
          </p:cNvPr>
          <p:cNvSpPr txBox="1">
            <a:spLocks noChangeArrowheads="1"/>
          </p:cNvSpPr>
          <p:nvPr/>
        </p:nvSpPr>
        <p:spPr>
          <a:xfrm>
            <a:off x="4454236" y="304800"/>
            <a:ext cx="4384964" cy="4526280"/>
          </a:xfrm>
          <a:prstGeom prst="rect">
            <a:avLst/>
          </a:prstGeom>
        </p:spPr>
        <p:txBody>
          <a:bodyPr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</a:pPr>
            <a:r>
              <a:rPr lang="en-US" sz="2800" dirty="0">
                <a:latin typeface="Arial" charset="0"/>
              </a:rPr>
              <a:t>Reputation management requires constant media monitoring</a:t>
            </a:r>
          </a:p>
          <a:p>
            <a:pPr fontAlgn="auto">
              <a:spcAft>
                <a:spcPts val="0"/>
              </a:spcAft>
            </a:pPr>
            <a:endParaRPr lang="en-US" sz="2800" dirty="0">
              <a:latin typeface="Arial" charset="0"/>
            </a:endParaRPr>
          </a:p>
          <a:p>
            <a:pPr fontAlgn="auto">
              <a:spcAft>
                <a:spcPts val="0"/>
              </a:spcAft>
            </a:pPr>
            <a:r>
              <a:rPr lang="en-US" sz="2800" dirty="0" err="1">
                <a:latin typeface="Arial" charset="0"/>
              </a:rPr>
              <a:t>Béis</a:t>
            </a:r>
            <a:r>
              <a:rPr lang="en-US" sz="2800" dirty="0">
                <a:latin typeface="Arial" charset="0"/>
              </a:rPr>
              <a:t> Travel tackles negative online comments with pop up “car wash” for bags</a:t>
            </a:r>
          </a:p>
          <a:p>
            <a:pPr fontAlgn="auto">
              <a:spcAft>
                <a:spcPts val="0"/>
              </a:spcAft>
            </a:pPr>
            <a:endParaRPr lang="en-US" sz="2800" dirty="0">
              <a:latin typeface="Arial" charset="0"/>
            </a:endParaRPr>
          </a:p>
          <a:p>
            <a:pPr fontAlgn="auto">
              <a:spcAft>
                <a:spcPts val="0"/>
              </a:spcAft>
            </a:pPr>
            <a:r>
              <a:rPr lang="en-US" sz="2800" dirty="0">
                <a:latin typeface="Arial" charset="0"/>
              </a:rPr>
              <a:t>Opportunity to advance new partnerships, inform consumers, and go viral with consumers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81270" y="609600"/>
            <a:ext cx="7772400" cy="808037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Relationship Management</a:t>
            </a:r>
            <a:endParaRPr lang="en-US" dirty="0">
              <a:latin typeface="Arial Black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Managing relationship with stakeholders</a:t>
            </a:r>
          </a:p>
          <a:p>
            <a:pPr lvl="1" eaLnBrk="1" hangingPunct="1">
              <a:spcBef>
                <a:spcPts val="10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Government relations - regulators, legislators, and activists - lobbying</a:t>
            </a:r>
          </a:p>
          <a:p>
            <a:pPr lvl="1" eaLnBrk="1" hangingPunct="1">
              <a:spcBef>
                <a:spcPts val="10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Employee relations - human resources and employee unions - internal market</a:t>
            </a:r>
          </a:p>
          <a:p>
            <a:pPr lvl="1" eaLnBrk="1" hangingPunct="1">
              <a:spcBef>
                <a:spcPts val="10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Financial relations - financial markets, financial press, analysts, investors - annual reports</a:t>
            </a:r>
          </a:p>
          <a:p>
            <a:pPr lvl="1" eaLnBrk="1" hangingPunct="1">
              <a:spcBef>
                <a:spcPts val="10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Media relations - media contacts who cover stories on your category - publicity</a:t>
            </a:r>
          </a:p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67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07774" y="5334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Government Relations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Executive and legislature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Federal Government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State Government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Local Government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Lobbying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Legislative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Grass-roots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Political Action Committees</a:t>
            </a:r>
          </a:p>
        </p:txBody>
      </p:sp>
    </p:spTree>
    <p:extLst>
      <p:ext uri="{BB962C8B-B14F-4D97-AF65-F5344CB8AC3E}">
        <p14:creationId xmlns:p14="http://schemas.microsoft.com/office/powerpoint/2010/main" val="2632509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84583" y="5334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Employee Relations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Online Communication</a:t>
            </a:r>
          </a:p>
          <a:p>
            <a:pPr eaLnBrk="1" hangingPunct="1"/>
            <a:r>
              <a:rPr lang="en-US" dirty="0">
                <a:latin typeface="Arial" charset="0"/>
              </a:rPr>
              <a:t>Print Newsletters</a:t>
            </a:r>
          </a:p>
          <a:p>
            <a:pPr eaLnBrk="1" hangingPunct="1"/>
            <a:r>
              <a:rPr lang="en-US" dirty="0">
                <a:latin typeface="Arial" charset="0"/>
              </a:rPr>
              <a:t>Management Publications</a:t>
            </a:r>
          </a:p>
          <a:p>
            <a:pPr eaLnBrk="1" hangingPunct="1"/>
            <a:r>
              <a:rPr lang="en-US" dirty="0">
                <a:latin typeface="Arial" charset="0"/>
              </a:rPr>
              <a:t>Employee Annual Reports</a:t>
            </a:r>
          </a:p>
          <a:p>
            <a:pPr eaLnBrk="1" hangingPunct="1"/>
            <a:r>
              <a:rPr lang="en-US" dirty="0">
                <a:latin typeface="Arial" charset="0"/>
              </a:rPr>
              <a:t>Bulletin Boards</a:t>
            </a:r>
          </a:p>
          <a:p>
            <a:pPr eaLnBrk="1" hangingPunct="1"/>
            <a:r>
              <a:rPr lang="en-US" dirty="0">
                <a:latin typeface="Arial" charset="0"/>
              </a:rPr>
              <a:t>Internal Video</a:t>
            </a:r>
          </a:p>
          <a:p>
            <a:pPr eaLnBrk="1" hangingPunct="1"/>
            <a:r>
              <a:rPr lang="en-US" dirty="0">
                <a:latin typeface="Arial" charset="0"/>
              </a:rPr>
              <a:t>Supervisory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223892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rise of PR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19100" y="1600200"/>
            <a:ext cx="8382000" cy="4526280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Industry Forecast: PR and Word of Mouth Spending increasing 12% annually; employment 6% annually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 can be more effective than advertising in the highly cluttered new media environment with skeptical audiences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231776"/>
            <a:ext cx="6629400" cy="42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17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Financial Relations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Shareholders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Annual reports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Company mailing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Analysts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Annual reports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Company visits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Presentations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Financial Markets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Business press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Financial News channels</a:t>
            </a:r>
          </a:p>
        </p:txBody>
      </p:sp>
    </p:spTree>
    <p:extLst>
      <p:ext uri="{BB962C8B-B14F-4D97-AF65-F5344CB8AC3E}">
        <p14:creationId xmlns:p14="http://schemas.microsoft.com/office/powerpoint/2010/main" val="1022529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Crisis Management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Surprise</a:t>
            </a:r>
          </a:p>
          <a:p>
            <a:pPr eaLnBrk="1" hangingPunct="1"/>
            <a:r>
              <a:rPr lang="en-US" dirty="0">
                <a:latin typeface="Arial" charset="0"/>
              </a:rPr>
              <a:t>Insufficient information</a:t>
            </a:r>
          </a:p>
          <a:p>
            <a:pPr eaLnBrk="1" hangingPunct="1"/>
            <a:r>
              <a:rPr lang="en-US" dirty="0">
                <a:latin typeface="Arial" charset="0"/>
              </a:rPr>
              <a:t>Escalating events</a:t>
            </a:r>
          </a:p>
          <a:p>
            <a:pPr eaLnBrk="1" hangingPunct="1"/>
            <a:r>
              <a:rPr lang="en-US" dirty="0">
                <a:latin typeface="Arial" charset="0"/>
              </a:rPr>
              <a:t>Loss of control</a:t>
            </a:r>
          </a:p>
          <a:p>
            <a:pPr eaLnBrk="1" hangingPunct="1"/>
            <a:r>
              <a:rPr lang="en-US" dirty="0">
                <a:latin typeface="Arial" charset="0"/>
              </a:rPr>
              <a:t>Increased outside scrutiny</a:t>
            </a:r>
          </a:p>
          <a:p>
            <a:pPr eaLnBrk="1" hangingPunct="1"/>
            <a:r>
              <a:rPr lang="en-US" dirty="0">
                <a:latin typeface="Arial" charset="0"/>
              </a:rPr>
              <a:t>Siege mentality</a:t>
            </a:r>
          </a:p>
          <a:p>
            <a:pPr eaLnBrk="1" hangingPunct="1"/>
            <a:r>
              <a:rPr lang="en-US" dirty="0">
                <a:latin typeface="Arial" charset="0"/>
              </a:rPr>
              <a:t>Panic</a:t>
            </a:r>
          </a:p>
        </p:txBody>
      </p:sp>
    </p:spTree>
    <p:extLst>
      <p:ext uri="{BB962C8B-B14F-4D97-AF65-F5344CB8AC3E}">
        <p14:creationId xmlns:p14="http://schemas.microsoft.com/office/powerpoint/2010/main" val="858185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04800" y="266521"/>
            <a:ext cx="8534400" cy="1200329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 Black" panose="020B0604020202020204" pitchFamily="34" charset="0"/>
                <a:cs typeface="Arial Black" panose="020B0604020202020204" pitchFamily="34" charset="0"/>
              </a:rPr>
              <a:t>Crisis Management: Tylenol Case </a:t>
            </a:r>
          </a:p>
        </p:txBody>
      </p:sp>
      <p:sp>
        <p:nvSpPr>
          <p:cNvPr id="32771" name="Content Placeholder 8"/>
          <p:cNvSpPr>
            <a:spLocks noGrp="1"/>
          </p:cNvSpPr>
          <p:nvPr>
            <p:ph sz="quarter" idx="1"/>
          </p:nvPr>
        </p:nvSpPr>
        <p:spPr>
          <a:xfrm>
            <a:off x="471487" y="1645443"/>
            <a:ext cx="8229600" cy="585311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people died—poisoned Tylenol in Chicago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Immediately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alerted media, health pros, FDA, &amp; public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Recalled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Tylenol from entire US (cost $100 million)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Halted production and advertising immediately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Involved Chicago PD &amp; FBI in the search for the killer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Offered up a $100,000 reward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Reintroduced: triple-sealed tamper resistant package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Introduced with $2.50-off coupons.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0"/>
            <a:ext cx="21621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995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/>
          <p:cNvSpPr>
            <a:spLocks noGrp="1"/>
          </p:cNvSpPr>
          <p:nvPr>
            <p:ph type="title"/>
          </p:nvPr>
        </p:nvSpPr>
        <p:spPr>
          <a:xfrm>
            <a:off x="612775" y="431512"/>
            <a:ext cx="8153400" cy="584776"/>
          </a:xfrm>
        </p:spPr>
        <p:txBody>
          <a:bodyPr/>
          <a:lstStyle/>
          <a:p>
            <a:pPr eaLnBrk="1" hangingPunct="1"/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2009–11 Toyota Recall Timeline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15790" r="34856" b="7896"/>
          <a:stretch>
            <a:fillRect/>
          </a:stretch>
        </p:blipFill>
        <p:spPr>
          <a:xfrm>
            <a:off x="107950" y="1524000"/>
            <a:ext cx="9034463" cy="4648200"/>
          </a:xfrm>
        </p:spPr>
      </p:pic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381000" y="651986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hlinkClick r:id="rId4"/>
              </a:rPr>
              <a:t>http://www.msnbc.msn.com/id/35240466/ns/business-autos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9108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5175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Toyota’s Crisis Mismanagement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Too slow! Always behind 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Invisible CEO until one-month after the accident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Pre-commitment to a narrow position, </a:t>
            </a:r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No defect exists</a:t>
            </a:r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Upset important stakeholders—NHTSA, media, dealers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Evasive: withheld information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Long term: Offered extended warranties and pumped up marketing, leveraging its long-term track record </a:t>
            </a:r>
          </a:p>
        </p:txBody>
      </p:sp>
    </p:spTree>
    <p:extLst>
      <p:ext uri="{BB962C8B-B14F-4D97-AF65-F5344CB8AC3E}">
        <p14:creationId xmlns:p14="http://schemas.microsoft.com/office/powerpoint/2010/main" val="265606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3F2B6-D7E7-114C-A265-45F8DE52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0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Recent PR Disasters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0354A-AB9A-B546-82FB-04659E9C1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96536"/>
            <a:ext cx="8610600" cy="4958228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Wells Fargo - After $3 billion fine for illegally targeting senior citizens, CEO blamed the bank’s lack of diversity on the “very limited pool of Black talent.”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Tyson Foods - Managers at an Iowa Tyson Foods plant ordered employees to work while they secretly wagered on the number who would contract COVID-19 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CrossFit - The founder and CEO of CrossFit, Greg Glassman, resigned after making inflammatory comments online about the death of George Floyd. 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Girl Scouts - The non-political, non-partisan organization tweeted about the confirmation of Amy Coney Barrett, a controversial Supreme Court nominee.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Subway - Ireland’s Supreme Court ruled that the rolls sold by the fast-food chain contain so much sugar that they do not legally qualify as bread. </a:t>
            </a:r>
          </a:p>
          <a:p>
            <a:pPr marL="0" indent="0">
              <a:buNone/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Houston Astros - Following confirmation that the team cheated when winning the World Series, owner Jim Crane gave a press conference deflecting all blame.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Will Smith – And the Chris Rock slap heard around the world….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Kayne West – Antisemitic outburst at concerts and online….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Boeing's Continued 737 Max Issues…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548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4247-3AB8-8F72-EE93-1562166A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Managing PR Controversies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2D007-6D0F-8053-1C24-E61B20D4C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American Eagle: The Sydney Sweeney "Great Jeans" ad  - playful pun or eugenics undertones? Became cultural flashpoint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response defended campaign intent in the face of negative viral reaction.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controversy generated massive news and social media attention: 40 billion impressions.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Brand highlighted that profits of "Sydney Jean” sales would go to a mental health nonprofit.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Resulted in product sell-outs and a 20-year high in brand demand + a 26% surge in stock.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Evolved crisis management? Suggests some brands may be willing to face controversy if they calculate that the publicity will be worth the risk.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Astronomer Inc.: CEO and head of HR involved in a scandal after a Coldplay concert's kiss-cam caught extramarital affair.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Board of directors issued a public statement and launched a formal investigation; led to resignations of Astronomer's CEO, Andy Byron, and its chief people officer, Kristin Cabot.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Debunking false information: The company worked to quickly correct misinformation circulating online, including false statements attributed to the former CEO.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control the narrative, Astronomer released a satirical video featuring Gwyneth Paltrow (ex of Coldplay frontman, Chris Martin) to build awareness of their product and events</a:t>
            </a:r>
          </a:p>
        </p:txBody>
      </p:sp>
    </p:spTree>
    <p:extLst>
      <p:ext uri="{BB962C8B-B14F-4D97-AF65-F5344CB8AC3E}">
        <p14:creationId xmlns:p14="http://schemas.microsoft.com/office/powerpoint/2010/main" val="2690362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tronomer - Paltrow PR">
            <a:hlinkClick r:id="" action="ppaction://media"/>
            <a:extLst>
              <a:ext uri="{FF2B5EF4-FFF2-40B4-BE49-F238E27FC236}">
                <a16:creationId xmlns:a16="http://schemas.microsoft.com/office/drawing/2014/main" id="{BBB0CA41-75FD-1E39-33DC-0A30EA74D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3056" y="-1371600"/>
            <a:ext cx="5957888" cy="105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381000"/>
            <a:ext cx="9144000" cy="8794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dirty="0">
                <a:latin typeface="Arial Black" charset="0"/>
              </a:rPr>
              <a:t>Communicating in a Crisis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Speak first and often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Don’t speculate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 off the record at your own peril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Stay with the facts; no pre-committed views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open, concerned, not defensive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 your point and repeat it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Don’t go to war with the media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 yourself as an authoritative source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Stay calm, be truthful and cooperative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Never lie</a:t>
            </a:r>
          </a:p>
        </p:txBody>
      </p:sp>
    </p:spTree>
    <p:extLst>
      <p:ext uri="{BB962C8B-B14F-4D97-AF65-F5344CB8AC3E}">
        <p14:creationId xmlns:p14="http://schemas.microsoft.com/office/powerpoint/2010/main" val="1668111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3F2B6-D7E7-114C-A265-45F8DE52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Recent PR Successes: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0354A-AB9A-B546-82FB-04659E9C1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46236"/>
            <a:ext cx="8686800" cy="495822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Airbnb: With the war in Ukraine, Airbnb offered temporary housing to 130,000 Ukrainian refugees through the non-profit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Airbnb.org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waived guest and host fees to support people booking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Airbnbs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Ukraine without traveling there.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CevaVe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"Michael CeraVe" campaign generated over 32 billion earned impressions and 2,000 articles with the bizarre claim that Michael Cera developed the skincare brand.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Started with staged paparazzi photos of him carrying and sharing the product in NYC. Capped with Superbowl commercial. Born from Reddit threads joking about Cera. The campaign transformed CeraVe into a beauty brand.</a:t>
            </a:r>
          </a:p>
        </p:txBody>
      </p:sp>
    </p:spTree>
    <p:extLst>
      <p:ext uri="{BB962C8B-B14F-4D97-AF65-F5344CB8AC3E}">
        <p14:creationId xmlns:p14="http://schemas.microsoft.com/office/powerpoint/2010/main" val="329214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79475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Definitions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 helps an organization and its publics adapt to each other in mutually beneficial ways</a:t>
            </a:r>
          </a:p>
          <a:p>
            <a:pPr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 seeks to win cooperation of stakeholders</a:t>
            </a:r>
          </a:p>
          <a:p>
            <a:pPr marL="0" indent="0" eaLnBrk="1" hangingPunct="1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than “publicity”</a:t>
            </a:r>
          </a:p>
          <a:p>
            <a:pPr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Managing reputation as</a:t>
            </a:r>
          </a:p>
          <a:p>
            <a:pPr marL="0" indent="0" eaLnBrk="1" hangingPunct="1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an organization’s asset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			</a:t>
            </a:r>
          </a:p>
          <a:p>
            <a:pPr eaLnBrk="1" hangingPunct="1">
              <a:buFontTx/>
              <a:buNone/>
            </a:pPr>
            <a:r>
              <a:rPr lang="en-US" dirty="0"/>
              <a:t>					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220545"/>
            <a:ext cx="3796573" cy="289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46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8989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Marketing through PR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Product publicity </a:t>
            </a:r>
          </a:p>
          <a:p>
            <a:pPr eaLnBrk="1" hangingPunct="1"/>
            <a:r>
              <a:rPr lang="en-US" dirty="0">
                <a:latin typeface="Arial" charset="0"/>
              </a:rPr>
              <a:t>Product placement</a:t>
            </a:r>
          </a:p>
          <a:p>
            <a:pPr eaLnBrk="1" hangingPunct="1"/>
            <a:r>
              <a:rPr lang="en-US" dirty="0">
                <a:latin typeface="Arial" charset="0"/>
              </a:rPr>
              <a:t>Third-party endorsement</a:t>
            </a:r>
          </a:p>
          <a:p>
            <a:pPr eaLnBrk="1" hangingPunct="1"/>
            <a:r>
              <a:rPr lang="en-US" dirty="0">
                <a:latin typeface="Arial" charset="0"/>
              </a:rPr>
              <a:t>Use of spokespersons</a:t>
            </a:r>
          </a:p>
          <a:p>
            <a:pPr eaLnBrk="1" hangingPunct="1"/>
            <a:r>
              <a:rPr lang="en-US" dirty="0">
                <a:latin typeface="Arial" charset="0"/>
              </a:rPr>
              <a:t>Trade show participation</a:t>
            </a:r>
          </a:p>
          <a:p>
            <a:pPr eaLnBrk="1" hangingPunct="1"/>
            <a:r>
              <a:rPr lang="en-US" dirty="0">
                <a:latin typeface="Arial" charset="0"/>
              </a:rPr>
              <a:t>Cause related marketing</a:t>
            </a:r>
          </a:p>
          <a:p>
            <a:pPr eaLnBrk="1" hangingPunct="1"/>
            <a:r>
              <a:rPr lang="en-US" dirty="0">
                <a:latin typeface="Arial" charset="0"/>
              </a:rPr>
              <a:t>PR advertising </a:t>
            </a:r>
          </a:p>
        </p:txBody>
      </p:sp>
      <p:pic>
        <p:nvPicPr>
          <p:cNvPr id="4" name="Picture 3" descr="Save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05000"/>
            <a:ext cx="29553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70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5570"/>
            <a:ext cx="7772400" cy="707886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Marketing Public Relations</a:t>
            </a:r>
            <a:endParaRPr lang="en-US" sz="4800" dirty="0">
              <a:latin typeface="Arial Black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More overlap with advertising</a:t>
            </a:r>
          </a:p>
          <a:p>
            <a:pPr eaLnBrk="1" hangingPunct="1"/>
            <a:r>
              <a:rPr lang="en-US">
                <a:latin typeface="Arial" charset="0"/>
              </a:rPr>
              <a:t>More consumer and sales focused</a:t>
            </a:r>
          </a:p>
          <a:p>
            <a:pPr eaLnBrk="1" hangingPunct="1"/>
            <a:r>
              <a:rPr lang="en-US">
                <a:latin typeface="Arial" charset="0"/>
              </a:rPr>
              <a:t>Increase brand credibility w/ consumers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Can involve a combination of advertising, direct mail, merchandizing materials, as well as innovations in public relations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Product publicity + product placement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Endorsements + Spokespeople</a:t>
            </a:r>
          </a:p>
        </p:txBody>
      </p:sp>
    </p:spTree>
    <p:extLst>
      <p:ext uri="{BB962C8B-B14F-4D97-AF65-F5344CB8AC3E}">
        <p14:creationId xmlns:p14="http://schemas.microsoft.com/office/powerpoint/2010/main" val="439168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ganic Stanley Viral Post">
            <a:hlinkClick r:id="" action="ppaction://media"/>
            <a:extLst>
              <a:ext uri="{FF2B5EF4-FFF2-40B4-BE49-F238E27FC236}">
                <a16:creationId xmlns:a16="http://schemas.microsoft.com/office/drawing/2014/main" id="{F039344D-9E67-EEC4-F24F-2BC4369CF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0"/>
            <a:ext cx="3857625" cy="6858000"/>
          </a:xfrm>
          <a:prstGeom prst="rect">
            <a:avLst/>
          </a:prstGeom>
        </p:spPr>
      </p:pic>
      <p:pic>
        <p:nvPicPr>
          <p:cNvPr id="3" name="Stanley Recap - Stitched Video">
            <a:hlinkClick r:id="" action="ppaction://media"/>
            <a:extLst>
              <a:ext uri="{FF2B5EF4-FFF2-40B4-BE49-F238E27FC236}">
                <a16:creationId xmlns:a16="http://schemas.microsoft.com/office/drawing/2014/main" id="{A1E765B9-DE00-F6BB-164C-EB132ADA4E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8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8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66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  <a:latin typeface="Arial Black" charset="0"/>
              </a:rPr>
              <a:t>Cause and Mission Marketing</a:t>
            </a:r>
            <a:endParaRPr lang="en-US" dirty="0">
              <a:solidFill>
                <a:schemeClr val="tx2"/>
              </a:solidFill>
              <a:latin typeface="Arial Black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Cause marketing - adopting a cause and sponsoring its fundraising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Target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</a:rPr>
              <a:t>s </a:t>
            </a:r>
            <a:r>
              <a:rPr lang="ja-JP" altLang="en-US" dirty="0">
                <a:latin typeface="Arial" charset="0"/>
                <a:ea typeface="ＭＳ Ｐゴシック" charset="0"/>
              </a:rPr>
              <a:t>‘</a:t>
            </a:r>
            <a:r>
              <a:rPr lang="en-US" dirty="0">
                <a:latin typeface="Arial" charset="0"/>
                <a:ea typeface="ＭＳ Ｐゴシック" charset="0"/>
              </a:rPr>
              <a:t>Take Charge of Education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Yoplait Yogurt and Breast Cancer</a:t>
            </a:r>
          </a:p>
          <a:p>
            <a:pPr eaLnBrk="1" hangingPunct="1"/>
            <a:r>
              <a:rPr lang="en-US" dirty="0">
                <a:latin typeface="Arial" charset="0"/>
              </a:rPr>
              <a:t>Mission marketing – linking company’s philosophy and values to a cause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Body Shop -  Animals, Environment, Rights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Ben &amp; Jerry’s – Liberal Political Causes</a:t>
            </a:r>
          </a:p>
        </p:txBody>
      </p:sp>
    </p:spTree>
    <p:extLst>
      <p:ext uri="{BB962C8B-B14F-4D97-AF65-F5344CB8AC3E}">
        <p14:creationId xmlns:p14="http://schemas.microsoft.com/office/powerpoint/2010/main" val="4210159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1418"/>
            <a:ext cx="82296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Nonprofit PR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 to affect attitudes and behaviors toward some idea or cause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Political marketing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Cause marketing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Charitable marketing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Government marketing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Private Nonprofit marketing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Association marketing</a:t>
            </a: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99113"/>
            <a:ext cx="7924800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819400"/>
            <a:ext cx="23495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355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808038"/>
          </a:xfrm>
        </p:spPr>
        <p:txBody>
          <a:bodyPr/>
          <a:lstStyle/>
          <a:p>
            <a:pPr eaLnBrk="1" hangingPunct="1"/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Different from Advertising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Media space not purchased</a:t>
            </a:r>
          </a:p>
          <a:p>
            <a:pPr lvl="1"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Try to persuade gatekeepers to cover story</a:t>
            </a:r>
          </a:p>
          <a:p>
            <a:pPr lvl="1"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Publicity (unpaid) vs. Institutional advertising (paid)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Less control over message content and audience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credibility; audiences tend to think more objective and credible </a:t>
            </a:r>
          </a:p>
          <a:p>
            <a:pPr eaLnBrk="1" hangingPunct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Primary focus is to influence</a:t>
            </a:r>
          </a:p>
          <a:p>
            <a:pPr marL="0" indent="0" eaLnBrk="1" hangingPunct="1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attitude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 and engage publics;</a:t>
            </a:r>
          </a:p>
          <a:p>
            <a:pPr marL="0" indent="0" eaLnBrk="1" hangingPunct="1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Differs from advertising where</a:t>
            </a:r>
          </a:p>
          <a:p>
            <a:pPr marL="0" indent="0" eaLnBrk="1" hangingPunct="1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attitude change strives to change behavior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rcRect t="10927" b="10927"/>
          <a:stretch>
            <a:fillRect/>
          </a:stretch>
        </p:blipFill>
        <p:spPr bwMode="auto">
          <a:xfrm>
            <a:off x="5257800" y="3733800"/>
            <a:ext cx="3505200" cy="193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405987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4513"/>
            <a:ext cx="8229600" cy="6032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Future trends in PR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6"/>
            <a:ext cx="8229600" cy="490696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Greater specialization among PR Pros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Globalization and internationalization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Social media listening and monitoring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Deeper interface with advertising/marketing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Internet/employee communication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Greater intelligence gathering / metrics – data-driven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contributed content as newsrooms shrink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Relationship marketing with media vs mass pitching of stories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Expanding content creation in podcasts, newsletters, clips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Partnering with influencers for events and activations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intelligence, machine learning, and LLMs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Hottest areas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High-tech, Finance, Health Care, Interactive</a:t>
            </a:r>
          </a:p>
        </p:txBody>
      </p:sp>
    </p:spTree>
    <p:extLst>
      <p:ext uri="{BB962C8B-B14F-4D97-AF65-F5344CB8AC3E}">
        <p14:creationId xmlns:p14="http://schemas.microsoft.com/office/powerpoint/2010/main" val="1241374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794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Online Communications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49400"/>
            <a:ext cx="8001000" cy="4876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Allows direct, instantaneous connection between organization and audience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Press Kits becoming digital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On-line interviews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On-line product launches/press conferences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media gatekeepers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corporate web sites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Email and Intranets - can be dangerous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Owned media gaining importance</a:t>
            </a:r>
          </a:p>
        </p:txBody>
      </p:sp>
    </p:spTree>
    <p:extLst>
      <p:ext uri="{BB962C8B-B14F-4D97-AF65-F5344CB8AC3E}">
        <p14:creationId xmlns:p14="http://schemas.microsoft.com/office/powerpoint/2010/main" val="121219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1418"/>
            <a:ext cx="82296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Public Relations Planning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Needs to link with Situation Analysis and overall Campaign &amp; Creative Strategies.  Based on this, what are your: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 objectives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 strategies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 tactics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 of PR Evaluation</a:t>
            </a:r>
          </a:p>
        </p:txBody>
      </p:sp>
    </p:spTree>
    <p:extLst>
      <p:ext uri="{BB962C8B-B14F-4D97-AF65-F5344CB8AC3E}">
        <p14:creationId xmlns:p14="http://schemas.microsoft.com/office/powerpoint/2010/main" val="2892675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PR &amp; “The Big Idea”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order for your PR messages to breakthrough, you need a “Big Idea”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may or may not link to your “Big Idea” in your Brand/Creative Strategy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Ideally, it would ~ making your program more efficient, effective, and aligned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Must be complementary, supporting and not contradicting the brand/creative strategy</a:t>
            </a:r>
          </a:p>
        </p:txBody>
      </p:sp>
    </p:spTree>
    <p:extLst>
      <p:ext uri="{BB962C8B-B14F-4D97-AF65-F5344CB8AC3E}">
        <p14:creationId xmlns:p14="http://schemas.microsoft.com/office/powerpoint/2010/main" val="143979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PR and Publics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Internal and external publics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Based on organizational boundaries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Primary, secondary and marginal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Based on influence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Traditional and future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Based on time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Proponents, opponents and uncommitted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Based on relationship</a:t>
            </a:r>
          </a:p>
        </p:txBody>
      </p:sp>
    </p:spTree>
    <p:extLst>
      <p:ext uri="{BB962C8B-B14F-4D97-AF65-F5344CB8AC3E}">
        <p14:creationId xmlns:p14="http://schemas.microsoft.com/office/powerpoint/2010/main" val="1899440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2527</TotalTime>
  <Words>1661</Words>
  <Application>Microsoft Macintosh PowerPoint</Application>
  <PresentationFormat>On-screen Show (4:3)</PresentationFormat>
  <Paragraphs>246</Paragraphs>
  <Slides>34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Rockwell</vt:lpstr>
      <vt:lpstr>Times New Roman</vt:lpstr>
      <vt:lpstr>Wingdings</vt:lpstr>
      <vt:lpstr>Wingdings 2</vt:lpstr>
      <vt:lpstr>Foundry</vt:lpstr>
      <vt:lpstr>Public Relations Planning</vt:lpstr>
      <vt:lpstr>The rise of PR </vt:lpstr>
      <vt:lpstr>Definitions</vt:lpstr>
      <vt:lpstr>Different from Advertising</vt:lpstr>
      <vt:lpstr>Future trends in PR</vt:lpstr>
      <vt:lpstr>Online Communications</vt:lpstr>
      <vt:lpstr>Public Relations Planning</vt:lpstr>
      <vt:lpstr>PR &amp; “The Big Idea”</vt:lpstr>
      <vt:lpstr>PR and Publics</vt:lpstr>
      <vt:lpstr>Key Stakeholders</vt:lpstr>
      <vt:lpstr>Aspects of PR Planning</vt:lpstr>
      <vt:lpstr>Public Opinion and  Issues Management</vt:lpstr>
      <vt:lpstr>How to Do Issue Management</vt:lpstr>
      <vt:lpstr>Corporate Image and Reputation Management</vt:lpstr>
      <vt:lpstr>Identity to Reputation</vt:lpstr>
      <vt:lpstr>PowerPoint Presentation</vt:lpstr>
      <vt:lpstr>Relationship Management</vt:lpstr>
      <vt:lpstr>Government Relations</vt:lpstr>
      <vt:lpstr>Employee Relations</vt:lpstr>
      <vt:lpstr>Financial Relations</vt:lpstr>
      <vt:lpstr>Crisis Management</vt:lpstr>
      <vt:lpstr>Crisis Management: Tylenol Case </vt:lpstr>
      <vt:lpstr>2009–11 Toyota Recall Timeline</vt:lpstr>
      <vt:lpstr> Toyota’s Crisis Mismanagement</vt:lpstr>
      <vt:lpstr>Recent PR Disasters</vt:lpstr>
      <vt:lpstr>Managing PR Controversies</vt:lpstr>
      <vt:lpstr>PowerPoint Presentation</vt:lpstr>
      <vt:lpstr>Communicating in a Crisis</vt:lpstr>
      <vt:lpstr>Recent PR Successes:</vt:lpstr>
      <vt:lpstr>Marketing through PR</vt:lpstr>
      <vt:lpstr>Marketing Public Relations</vt:lpstr>
      <vt:lpstr>PowerPoint Presentation</vt:lpstr>
      <vt:lpstr>Cause and Mission Marketing</vt:lpstr>
      <vt:lpstr>Nonprofit PR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42</cp:revision>
  <dcterms:created xsi:type="dcterms:W3CDTF">2009-11-24T05:52:46Z</dcterms:created>
  <dcterms:modified xsi:type="dcterms:W3CDTF">2025-10-21T02:34:45Z</dcterms:modified>
</cp:coreProperties>
</file>