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20"/>
  </p:notesMasterIdLst>
  <p:sldIdLst>
    <p:sldId id="289" r:id="rId2"/>
    <p:sldId id="337" r:id="rId3"/>
    <p:sldId id="294" r:id="rId4"/>
    <p:sldId id="295" r:id="rId5"/>
    <p:sldId id="338" r:id="rId6"/>
    <p:sldId id="296" r:id="rId7"/>
    <p:sldId id="297" r:id="rId8"/>
    <p:sldId id="299" r:id="rId9"/>
    <p:sldId id="304" r:id="rId10"/>
    <p:sldId id="307" r:id="rId11"/>
    <p:sldId id="310" r:id="rId12"/>
    <p:sldId id="316" r:id="rId13"/>
    <p:sldId id="341" r:id="rId14"/>
    <p:sldId id="342" r:id="rId15"/>
    <p:sldId id="335" r:id="rId16"/>
    <p:sldId id="343" r:id="rId17"/>
    <p:sldId id="339" r:id="rId18"/>
    <p:sldId id="340" r:id="rId1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3405"/>
    <p:restoredTop sz="67891"/>
  </p:normalViewPr>
  <p:slideViewPr>
    <p:cSldViewPr>
      <p:cViewPr varScale="1">
        <p:scale>
          <a:sx n="85" d="100"/>
          <a:sy n="85" d="100"/>
        </p:scale>
        <p:origin x="1296" y="1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231A24-45AD-774A-A614-E71185A114B0}" type="datetimeFigureOut">
              <a:rPr lang="en-US" smtClean="0"/>
              <a:t>3/7/22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BA97DA-B55D-5A4C-9C6B-4C2935B02B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3886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Video games. Stock panic, COVID, </a:t>
            </a:r>
            <a:r>
              <a:rPr lang="en-US" altLang="en-US" dirty="0">
                <a:ea typeface="ＭＳ Ｐゴシック" panose="020B0600070205080204" pitchFamily="34" charset="-128"/>
              </a:rPr>
              <a:t>Misinformation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Negative social desirability, negative impact on others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BA97DA-B55D-5A4C-9C6B-4C2935B02BA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7780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/>
              <a:t>Participants:</a:t>
            </a:r>
          </a:p>
          <a:p>
            <a:pPr lvl="1" eaLnBrk="1" hangingPunct="1"/>
            <a:r>
              <a:rPr lang="en-US" altLang="en-US" sz="2400" dirty="0">
                <a:ea typeface="ＭＳ Ｐゴシック" panose="020B0600070205080204" pitchFamily="34" charset="-128"/>
              </a:rPr>
              <a:t>359 students (read sample lyrics and answer survey)</a:t>
            </a:r>
          </a:p>
          <a:p>
            <a:pPr eaLnBrk="1" hangingPunct="1"/>
            <a:r>
              <a:rPr lang="en-US" altLang="en-US" sz="2800" dirty="0"/>
              <a:t> Content referents (combined for the analysis):</a:t>
            </a:r>
          </a:p>
          <a:p>
            <a:pPr lvl="1" eaLnBrk="1" hangingPunct="1"/>
            <a:r>
              <a:rPr lang="en-US" altLang="en-US" sz="2400" dirty="0">
                <a:ea typeface="ＭＳ Ｐゴシック" panose="020B0600070205080204" pitchFamily="34" charset="-128"/>
              </a:rPr>
              <a:t>1. Violent anti-social rap</a:t>
            </a:r>
          </a:p>
          <a:p>
            <a:pPr lvl="1" eaLnBrk="1" hangingPunct="1"/>
            <a:r>
              <a:rPr lang="en-US" altLang="en-US" sz="2400" dirty="0">
                <a:ea typeface="ＭＳ Ｐゴシック" panose="020B0600070205080204" pitchFamily="34" charset="-128"/>
              </a:rPr>
              <a:t>2. Misogynic anti-social rap</a:t>
            </a:r>
          </a:p>
          <a:p>
            <a:pPr lvl="1" eaLnBrk="1" hangingPunct="1"/>
            <a:r>
              <a:rPr lang="en-US" altLang="en-US" sz="2400" dirty="0">
                <a:ea typeface="ＭＳ Ｐゴシック" panose="020B0600070205080204" pitchFamily="34" charset="-128"/>
              </a:rPr>
              <a:t>3. Violent anti-social death metal</a:t>
            </a:r>
          </a:p>
          <a:p>
            <a:pPr lvl="1" eaLnBrk="1" hangingPunct="1"/>
            <a:r>
              <a:rPr lang="en-US" altLang="en-US" sz="2400" dirty="0">
                <a:ea typeface="ＭＳ Ｐゴシック" panose="020B0600070205080204" pitchFamily="34" charset="-128"/>
              </a:rPr>
              <a:t>4. Misogynic anti-social death metal</a:t>
            </a:r>
          </a:p>
          <a:p>
            <a:pPr eaLnBrk="1" hangingPunct="1"/>
            <a:r>
              <a:rPr lang="en-US" altLang="en-US" sz="2800" dirty="0"/>
              <a:t> Data analysis:</a:t>
            </a:r>
          </a:p>
          <a:p>
            <a:pPr lvl="1" eaLnBrk="1" hangingPunct="1"/>
            <a:r>
              <a:rPr lang="en-US" altLang="en-US" sz="2400" dirty="0">
                <a:ea typeface="ＭＳ Ｐゴシック" panose="020B0600070205080204" pitchFamily="34" charset="-128"/>
              </a:rPr>
              <a:t>Separate path analyses for self and other</a:t>
            </a:r>
            <a:endParaRPr lang="en-US" dirty="0"/>
          </a:p>
          <a:p>
            <a:pPr eaLnBrk="1" hangingPunct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BA97DA-B55D-5A4C-9C6B-4C2935B02BA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76363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FAE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BA97DA-B55D-5A4C-9C6B-4C2935B02BA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01923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Respondents who reported strong effects on self and others were more likely to engage in weight-loss efforts, while those who exhibited the largest 3PPs were less likely to do so.</a:t>
            </a:r>
          </a:p>
          <a:p>
            <a:endParaRPr lang="en-US" dirty="0"/>
          </a:p>
          <a:p>
            <a:r>
              <a:rPr lang="en-US" dirty="0"/>
              <a:t>Lim found that negative view of online cosmetic ads and TPP predicts support for regulation and corrective actions (</a:t>
            </a:r>
            <a:r>
              <a:rPr lang="en-US" dirty="0" err="1"/>
              <a:t>ie</a:t>
            </a:r>
            <a:r>
              <a:rPr lang="en-US" dirty="0"/>
              <a:t>. Filing a complaint, leave a comment warning others, share negative experience, sharing articles addressing the problem, talk to friends about this problem).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BA97DA-B55D-5A4C-9C6B-4C2935B02BA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47342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By 2015 there are 200 papers on web of science</a:t>
            </a:r>
          </a:p>
          <a:p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journalists believe that their colleagues in the same organization act unethically significantly less often and act ethically significantly more often than those at other organizations and in related industries. </a:t>
            </a:r>
            <a:endParaRPr lang="en-US" dirty="0"/>
          </a:p>
          <a:p>
            <a:endParaRPr lang="en-US" dirty="0"/>
          </a:p>
          <a:p>
            <a:r>
              <a:rPr lang="en-US" dirty="0"/>
              <a:t>Hypotheses supported in different topics and cultural context:</a:t>
            </a:r>
          </a:p>
          <a:p>
            <a:r>
              <a:rPr lang="en-US" dirty="0"/>
              <a:t>	</a:t>
            </a:r>
          </a:p>
          <a:p>
            <a:r>
              <a:rPr lang="en-US" dirty="0"/>
              <a:t>	US, Korea, Germany, Taiwan, China, Spain and Singapore, </a:t>
            </a:r>
          </a:p>
          <a:p>
            <a:endParaRPr lang="en-US" dirty="0"/>
          </a:p>
          <a:p>
            <a:r>
              <a:rPr lang="en-US" b="1" dirty="0"/>
              <a:t>A robust and a fairly generalizable line of research.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BA97DA-B55D-5A4C-9C6B-4C2935B02BA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65326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BA97DA-B55D-5A4C-9C6B-4C2935B02BA0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73733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middle-range theory (cf. grand theories: Marxism, Feminism)</a:t>
            </a:r>
          </a:p>
          <a:p>
            <a:r>
              <a:rPr lang="en-US" dirty="0"/>
              <a:t>	Good for linking empirical observations with theory</a:t>
            </a:r>
          </a:p>
          <a:p>
            <a:r>
              <a:rPr lang="en-US" dirty="0"/>
              <a:t>		Defined theoretical intention and extension</a:t>
            </a:r>
          </a:p>
          <a:p>
            <a:r>
              <a:rPr lang="en-US" dirty="0"/>
              <a:t>		Testable claims</a:t>
            </a:r>
          </a:p>
          <a:p>
            <a:r>
              <a:rPr lang="en-US" dirty="0"/>
              <a:t>	Largely agnostic about larger structure and the norms</a:t>
            </a:r>
          </a:p>
          <a:p>
            <a:r>
              <a:rPr lang="en-US" dirty="0"/>
              <a:t>		What about social media, polarized political communication structure</a:t>
            </a:r>
          </a:p>
          <a:p>
            <a:r>
              <a:rPr lang="en-US" dirty="0"/>
              <a:t>		Persuasive press inference in social media</a:t>
            </a:r>
          </a:p>
          <a:p>
            <a:r>
              <a:rPr lang="en-US" dirty="0"/>
              <a:t>			A niche web-celebrities w/ 100K follower = TV program with 100K viewership? </a:t>
            </a:r>
          </a:p>
          <a:p>
            <a:r>
              <a:rPr lang="en-US" dirty="0"/>
              <a:t>		Perceptions and our lived experiences</a:t>
            </a:r>
          </a:p>
          <a:p>
            <a:endParaRPr lang="en-US" dirty="0"/>
          </a:p>
          <a:p>
            <a:r>
              <a:rPr lang="en-US" dirty="0"/>
              <a:t>Presumed influence other drives behavior</a:t>
            </a:r>
          </a:p>
          <a:p>
            <a:r>
              <a:rPr lang="en-US" dirty="0"/>
              <a:t>	Not the gap</a:t>
            </a:r>
          </a:p>
          <a:p>
            <a:r>
              <a:rPr lang="en-US" dirty="0"/>
              <a:t>		Social perception in the digital environment</a:t>
            </a:r>
          </a:p>
          <a:p>
            <a:r>
              <a:rPr lang="en-US" dirty="0"/>
              <a:t>		Causal relationships</a:t>
            </a:r>
          </a:p>
          <a:p>
            <a:r>
              <a:rPr lang="en-US" dirty="0"/>
              <a:t>			Which is first: self exposure or other exposure</a:t>
            </a:r>
          </a:p>
          <a:p>
            <a:r>
              <a:rPr lang="en-US" dirty="0"/>
              <a:t>			Does it matter?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BA97DA-B55D-5A4C-9C6B-4C2935B02BA0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2989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BA97DA-B55D-5A4C-9C6B-4C2935B02BA0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6362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BA97DA-B55D-5A4C-9C6B-4C2935B02BA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3336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Inconsistent effect of 1pp</a:t>
            </a:r>
          </a:p>
          <a:p>
            <a:endParaRPr lang="en-US" dirty="0"/>
          </a:p>
          <a:p>
            <a:r>
              <a:rPr lang="en-US" dirty="0"/>
              <a:t>Pluralistic ignorance, fundamental attribution error, bias blind spot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BA97DA-B55D-5A4C-9C6B-4C2935B02BA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5182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Media effects schema matters , that is </a:t>
            </a:r>
          </a:p>
          <a:p>
            <a:r>
              <a:rPr lang="en-US" dirty="0"/>
              <a:t>How we think about and perceive media matters</a:t>
            </a:r>
          </a:p>
          <a:p>
            <a:endParaRPr lang="en-US" dirty="0"/>
          </a:p>
          <a:p>
            <a:r>
              <a:rPr lang="en-US" dirty="0"/>
              <a:t>Overestimation of the media effect, and underestimation of effect on self.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BA97DA-B55D-5A4C-9C6B-4C2935B02BA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6831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BA97DA-B55D-5A4C-9C6B-4C2935B02BA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2393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Fact checking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BA97DA-B55D-5A4C-9C6B-4C2935B02BA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9388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BA97DA-B55D-5A4C-9C6B-4C2935B02BA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3655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202 Participants in 2 anti-social conditions</a:t>
            </a:r>
          </a:p>
          <a:p>
            <a:pPr eaLnBrk="1" hangingPunct="1"/>
            <a:r>
              <a:rPr lang="en-US" altLang="en-US" dirty="0"/>
              <a:t>Measures: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Third-person differentials (self vs. others)</a:t>
            </a:r>
          </a:p>
          <a:p>
            <a:pPr lvl="2" eaLnBrk="1" hangingPunct="1"/>
            <a:r>
              <a:rPr lang="en-US" altLang="en-US" dirty="0">
                <a:ea typeface="ＭＳ Ｐゴシック" panose="020B0600070205080204" pitchFamily="34" charset="-128"/>
              </a:rPr>
              <a:t>Three 3pp comparison groups (in order of increasing social distance):</a:t>
            </a:r>
          </a:p>
          <a:p>
            <a:pPr lvl="3" eaLnBrk="1" hangingPunct="1"/>
            <a:r>
              <a:rPr lang="en-US" altLang="en-US" dirty="0">
                <a:ea typeface="ＭＳ Ｐゴシック" panose="020B0600070205080204" pitchFamily="34" charset="-128"/>
              </a:rPr>
              <a:t>Other Delaware students</a:t>
            </a:r>
          </a:p>
          <a:p>
            <a:pPr lvl="3" eaLnBrk="1" hangingPunct="1"/>
            <a:r>
              <a:rPr lang="en-US" altLang="en-US" dirty="0">
                <a:ea typeface="ＭＳ Ｐゴシック" panose="020B0600070205080204" pitchFamily="34" charset="-128"/>
              </a:rPr>
              <a:t>People your age in cities like New York and Los Angeles</a:t>
            </a:r>
          </a:p>
          <a:p>
            <a:pPr lvl="3" eaLnBrk="1" hangingPunct="1"/>
            <a:r>
              <a:rPr lang="en-US" altLang="en-US" dirty="0">
                <a:ea typeface="ＭＳ Ｐゴシック" panose="020B0600070205080204" pitchFamily="34" charset="-128"/>
              </a:rPr>
              <a:t>The average person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Support for censorship scale</a:t>
            </a:r>
            <a:endParaRPr lang="en-US" dirty="0"/>
          </a:p>
          <a:p>
            <a:pPr eaLnBrk="1" hangingPunct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BA97DA-B55D-5A4C-9C6B-4C2935B02BA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497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 sz="2800" dirty="0"/>
          </a:p>
          <a:p>
            <a:endParaRPr lang="en-US" dirty="0"/>
          </a:p>
          <a:p>
            <a:r>
              <a:rPr lang="en-US" dirty="0"/>
              <a:t>Other explanations?</a:t>
            </a:r>
          </a:p>
          <a:p>
            <a:r>
              <a:rPr lang="en-US" dirty="0"/>
              <a:t>	Exposure</a:t>
            </a:r>
          </a:p>
          <a:p>
            <a:r>
              <a:rPr lang="en-US" dirty="0"/>
              <a:t>	Groups</a:t>
            </a:r>
          </a:p>
          <a:p>
            <a:r>
              <a:rPr lang="en-US" dirty="0"/>
              <a:t>		Race</a:t>
            </a:r>
          </a:p>
          <a:p>
            <a:r>
              <a:rPr lang="en-US" dirty="0"/>
              <a:t>	Age</a:t>
            </a:r>
          </a:p>
          <a:p>
            <a:endParaRPr lang="en-US" dirty="0"/>
          </a:p>
          <a:p>
            <a:r>
              <a:rPr lang="en-US" dirty="0"/>
              <a:t>The differential is calculated as Effects on others – effects on us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BA97DA-B55D-5A4C-9C6B-4C2935B02BA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766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7C6C0A75-112A-9945-B8EE-F1390403FB4A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828800" cy="6856413"/>
            <a:chOff x="0" y="0"/>
            <a:chExt cx="1152" cy="4319"/>
          </a:xfrm>
        </p:grpSpPr>
        <p:sp>
          <p:nvSpPr>
            <p:cNvPr id="5" name="Rectangle 3">
              <a:extLst>
                <a:ext uri="{FF2B5EF4-FFF2-40B4-BE49-F238E27FC236}">
                  <a16:creationId xmlns:a16="http://schemas.microsoft.com/office/drawing/2014/main" id="{D081A57C-E4FB-D647-8066-49B292BDD4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152" cy="10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1"/>
                </a:gs>
              </a:gsLst>
              <a:lin ang="5400000" scaled="1"/>
            </a:gradFill>
            <a:ln>
              <a:noFill/>
            </a:ln>
          </p:spPr>
          <p:txBody>
            <a:bodyPr wrap="none" lIns="92075" tIns="46038" rIns="92075" bIns="46038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  <a:defRPr/>
              </a:pPr>
              <a:endParaRPr lang="en-US" altLang="en-US"/>
            </a:p>
          </p:txBody>
        </p:sp>
        <p:sp>
          <p:nvSpPr>
            <p:cNvPr id="6" name="Rectangle 4">
              <a:extLst>
                <a:ext uri="{FF2B5EF4-FFF2-40B4-BE49-F238E27FC236}">
                  <a16:creationId xmlns:a16="http://schemas.microsoft.com/office/drawing/2014/main" id="{D0CBE80B-A0A1-C847-9E96-69DCBA18E9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2400"/>
              <a:ext cx="1152" cy="1919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</p:spPr>
          <p:txBody>
            <a:bodyPr wrap="none" lIns="92075" tIns="46038" rIns="92075" bIns="46038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  <a:defRPr/>
              </a:pPr>
              <a:endParaRPr lang="en-US" altLang="en-US"/>
            </a:p>
          </p:txBody>
        </p:sp>
        <p:pic>
          <p:nvPicPr>
            <p:cNvPr id="7" name="Picture 5">
              <a:extLst>
                <a:ext uri="{FF2B5EF4-FFF2-40B4-BE49-F238E27FC236}">
                  <a16:creationId xmlns:a16="http://schemas.microsoft.com/office/drawing/2014/main" id="{B32F7DCF-BB70-EE49-BFB9-A27D077DE7FA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1028"/>
              <a:ext cx="1152" cy="1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083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1905000" y="1676400"/>
            <a:ext cx="6934200" cy="211613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84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911350" y="3968750"/>
            <a:ext cx="6400800" cy="1752600"/>
          </a:xfrm>
        </p:spPr>
        <p:txBody>
          <a:bodyPr/>
          <a:lstStyle>
            <a:lvl1pPr marL="0" indent="0">
              <a:buFont typeface="Symbol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Rectangle 13">
            <a:extLst>
              <a:ext uri="{FF2B5EF4-FFF2-40B4-BE49-F238E27FC236}">
                <a16:creationId xmlns:a16="http://schemas.microsoft.com/office/drawing/2014/main" id="{1FCD27B3-7420-564D-83A3-86EC49C9CC62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xfrm>
            <a:off x="182880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4">
            <a:extLst>
              <a:ext uri="{FF2B5EF4-FFF2-40B4-BE49-F238E27FC236}">
                <a16:creationId xmlns:a16="http://schemas.microsoft.com/office/drawing/2014/main" id="{580EA10D-1551-4942-937E-D1A0190CB8C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962400" y="64008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15">
            <a:extLst>
              <a:ext uri="{FF2B5EF4-FFF2-40B4-BE49-F238E27FC236}">
                <a16:creationId xmlns:a16="http://schemas.microsoft.com/office/drawing/2014/main" id="{204981EF-448E-D842-95BF-06ECD0BA72E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0DBE22D-A34A-D341-8C29-D78B250B34A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06826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197568F0-E0FC-E345-ADDC-419E8146AE7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2EF129AC-A6F7-9848-AAE3-B572F663009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">
            <a:extLst>
              <a:ext uri="{FF2B5EF4-FFF2-40B4-BE49-F238E27FC236}">
                <a16:creationId xmlns:a16="http://schemas.microsoft.com/office/drawing/2014/main" id="{3193AA5B-885C-D549-9DF7-BDE6A95802E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CA8FBA-C8AA-DE4E-87F6-5FE178EAC18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3845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00" y="304800"/>
            <a:ext cx="194310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200" y="304800"/>
            <a:ext cx="567690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AFF71452-0615-864B-8E73-3A2E1CF67E4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99432E8E-3FF4-0B46-B975-8DD3341F81C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">
            <a:extLst>
              <a:ext uri="{FF2B5EF4-FFF2-40B4-BE49-F238E27FC236}">
                <a16:creationId xmlns:a16="http://schemas.microsoft.com/office/drawing/2014/main" id="{A5D90D07-3FEA-1E4F-9A59-D2DBD29BC0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E2F946-9AC6-D349-BCAF-68B522A0C88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6351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34C348AA-F15E-5447-B1BE-314C4457452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42BE53E0-2E29-7649-BAC1-7BEBE75CF0F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">
            <a:extLst>
              <a:ext uri="{FF2B5EF4-FFF2-40B4-BE49-F238E27FC236}">
                <a16:creationId xmlns:a16="http://schemas.microsoft.com/office/drawing/2014/main" id="{6293DC9E-3E66-C74C-9D76-2CA1E18F8FB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50069A-B8FD-D044-B026-776508D85BD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10247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E092F53C-CD0D-654C-A6E1-00F4118F04B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29F2F92B-A06C-464D-A220-41B20954F11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">
            <a:extLst>
              <a:ext uri="{FF2B5EF4-FFF2-40B4-BE49-F238E27FC236}">
                <a16:creationId xmlns:a16="http://schemas.microsoft.com/office/drawing/2014/main" id="{DE8D9673-BF7F-274A-8005-A0ACF237001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9A35BB-1EC8-D641-A1D7-6920D28B8ED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5278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19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816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A51067B8-385B-7E44-B573-2C5993B0016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3F3F0ADC-D5B3-C74C-82B5-9F058C2DB2C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5">
            <a:extLst>
              <a:ext uri="{FF2B5EF4-FFF2-40B4-BE49-F238E27FC236}">
                <a16:creationId xmlns:a16="http://schemas.microsoft.com/office/drawing/2014/main" id="{776F8314-6630-6240-B423-466864DCBE1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2A6039-DF66-E740-B3E4-2E8176FB65F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5295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B7E792EA-2602-EE48-A314-CF38AE3D2A4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4">
            <a:extLst>
              <a:ext uri="{FF2B5EF4-FFF2-40B4-BE49-F238E27FC236}">
                <a16:creationId xmlns:a16="http://schemas.microsoft.com/office/drawing/2014/main" id="{1639B2AB-0B27-2943-ABC2-AB3B10A5DA4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5">
            <a:extLst>
              <a:ext uri="{FF2B5EF4-FFF2-40B4-BE49-F238E27FC236}">
                <a16:creationId xmlns:a16="http://schemas.microsoft.com/office/drawing/2014/main" id="{D72DADDB-AC78-5148-94F1-6721C0C57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335669-8E45-1A43-BDE5-D97A54313B4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1635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3">
            <a:extLst>
              <a:ext uri="{FF2B5EF4-FFF2-40B4-BE49-F238E27FC236}">
                <a16:creationId xmlns:a16="http://schemas.microsoft.com/office/drawing/2014/main" id="{E944E353-4EF0-784D-A293-83C581602EF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550ACD2A-9811-B742-BF79-309ECBACDED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">
            <a:extLst>
              <a:ext uri="{FF2B5EF4-FFF2-40B4-BE49-F238E27FC236}">
                <a16:creationId xmlns:a16="http://schemas.microsoft.com/office/drawing/2014/main" id="{F40A1EA1-D7F7-D044-8434-D50DB6F19BC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64FE65-BCEB-AC4B-8186-A7DA5BC0C08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32919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>
            <a:extLst>
              <a:ext uri="{FF2B5EF4-FFF2-40B4-BE49-F238E27FC236}">
                <a16:creationId xmlns:a16="http://schemas.microsoft.com/office/drawing/2014/main" id="{2B1E4BE7-22FE-2F4F-80B0-808E420D610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4">
            <a:extLst>
              <a:ext uri="{FF2B5EF4-FFF2-40B4-BE49-F238E27FC236}">
                <a16:creationId xmlns:a16="http://schemas.microsoft.com/office/drawing/2014/main" id="{43708725-6989-6947-9589-D35451AD0CE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5">
            <a:extLst>
              <a:ext uri="{FF2B5EF4-FFF2-40B4-BE49-F238E27FC236}">
                <a16:creationId xmlns:a16="http://schemas.microsoft.com/office/drawing/2014/main" id="{52F1A631-E16B-B94C-B37C-CDCF5EDEE8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E5BBD1-7ABC-7B46-8568-639E7F2C8DC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6651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54712F57-11F0-6444-8B0D-B2F62770EE1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05FA9059-8881-2E49-8E81-81E98367F28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5">
            <a:extLst>
              <a:ext uri="{FF2B5EF4-FFF2-40B4-BE49-F238E27FC236}">
                <a16:creationId xmlns:a16="http://schemas.microsoft.com/office/drawing/2014/main" id="{B2BC64CD-882D-504E-ACB3-A8807FAAB12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67838F-93DD-2542-8D63-23EE0001ADD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92861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FD2BAB62-23E7-494A-993B-08432C87F7C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AAFAB48D-9E8B-AD4F-B6A4-1880E3E864E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5">
            <a:extLst>
              <a:ext uri="{FF2B5EF4-FFF2-40B4-BE49-F238E27FC236}">
                <a16:creationId xmlns:a16="http://schemas.microsoft.com/office/drawing/2014/main" id="{ABE60D44-C763-9E40-84C8-7E63F26E6DB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079D11-37E7-6A48-AC99-14DC7B77781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5585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3C2E4B08-F7DF-5642-80CF-AD98AE55E3FA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143000" cy="6856413"/>
            <a:chOff x="0" y="0"/>
            <a:chExt cx="720" cy="4319"/>
          </a:xfrm>
        </p:grpSpPr>
        <p:sp>
          <p:nvSpPr>
            <p:cNvPr id="1032" name="Rectangle 3">
              <a:extLst>
                <a:ext uri="{FF2B5EF4-FFF2-40B4-BE49-F238E27FC236}">
                  <a16:creationId xmlns:a16="http://schemas.microsoft.com/office/drawing/2014/main" id="{6A6043D3-C3AE-9144-A892-8468B99FB5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720" cy="33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1"/>
                </a:gs>
              </a:gsLst>
              <a:lin ang="5400000" scaled="1"/>
            </a:gradFill>
            <a:ln>
              <a:noFill/>
            </a:ln>
          </p:spPr>
          <p:txBody>
            <a:bodyPr wrap="none" lIns="92075" tIns="46038" rIns="92075" bIns="46038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  <a:defRPr/>
              </a:pPr>
              <a:endParaRPr lang="en-US" altLang="en-US"/>
            </a:p>
          </p:txBody>
        </p:sp>
        <p:sp>
          <p:nvSpPr>
            <p:cNvPr id="1033" name="Rectangle 4">
              <a:extLst>
                <a:ext uri="{FF2B5EF4-FFF2-40B4-BE49-F238E27FC236}">
                  <a16:creationId xmlns:a16="http://schemas.microsoft.com/office/drawing/2014/main" id="{8A57E8E5-6125-484F-A1A7-3B3747F891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2016"/>
              <a:ext cx="720" cy="2303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</p:spPr>
          <p:txBody>
            <a:bodyPr wrap="none" lIns="92075" tIns="46038" rIns="92075" bIns="46038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  <a:defRPr/>
              </a:pPr>
              <a:endParaRPr lang="en-US" altLang="en-US"/>
            </a:p>
          </p:txBody>
        </p:sp>
        <p:pic>
          <p:nvPicPr>
            <p:cNvPr id="1034" name="Picture 5">
              <a:extLst>
                <a:ext uri="{FF2B5EF4-FFF2-40B4-BE49-F238E27FC236}">
                  <a16:creationId xmlns:a16="http://schemas.microsoft.com/office/drawing/2014/main" id="{3625655D-B8B6-5649-88CA-059A18746DEA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12"/>
              <a:ext cx="720" cy="18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27" name="Rectangle 11">
            <a:extLst>
              <a:ext uri="{FF2B5EF4-FFF2-40B4-BE49-F238E27FC236}">
                <a16:creationId xmlns:a16="http://schemas.microsoft.com/office/drawing/2014/main" id="{756D60E0-5DFE-0749-9FEB-131E3F8857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219200" y="304800"/>
            <a:ext cx="7772400" cy="120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12">
            <a:extLst>
              <a:ext uri="{FF2B5EF4-FFF2-40B4-BE49-F238E27FC236}">
                <a16:creationId xmlns:a16="http://schemas.microsoft.com/office/drawing/2014/main" id="{B346231C-4F0E-044A-BE47-860D131D15B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219200" y="1600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061" name="Rectangle 13">
            <a:extLst>
              <a:ext uri="{FF2B5EF4-FFF2-40B4-BE49-F238E27FC236}">
                <a16:creationId xmlns:a16="http://schemas.microsoft.com/office/drawing/2014/main" id="{5C18A0D6-58F9-FC47-B978-7FC75CC6495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43000" y="6400800"/>
            <a:ext cx="19050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62" name="Rectangle 14">
            <a:extLst>
              <a:ext uri="{FF2B5EF4-FFF2-40B4-BE49-F238E27FC236}">
                <a16:creationId xmlns:a16="http://schemas.microsoft.com/office/drawing/2014/main" id="{796CA35F-4A73-174E-9049-BB83E5EA3AA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400800"/>
            <a:ext cx="28956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63" name="Rectangle 15">
            <a:extLst>
              <a:ext uri="{FF2B5EF4-FFF2-40B4-BE49-F238E27FC236}">
                <a16:creationId xmlns:a16="http://schemas.microsoft.com/office/drawing/2014/main" id="{DF8E4B41-3DE8-D54F-9114-4AFC659C446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400800"/>
            <a:ext cx="19050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40DF4F20-15AF-CD42-BE7A-8EA91F8D3D9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8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90000"/>
        <a:buFont typeface="Symbol" pitchFamily="2" charset="2"/>
        <a:buChar char="¨"/>
        <a:defRPr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5.png"/><Relationship Id="rId4" Type="http://schemas.openxmlformats.org/officeDocument/2006/relationships/oleObject" Target="../embeddings/oleObject2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png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2">
            <a:extLst>
              <a:ext uri="{FF2B5EF4-FFF2-40B4-BE49-F238E27FC236}">
                <a16:creationId xmlns:a16="http://schemas.microsoft.com/office/drawing/2014/main" id="{028C0757-0B4A-2E4D-AFDE-BACF05EA770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Journalism 566:</a:t>
            </a:r>
            <a:br>
              <a:rPr lang="en-US" altLang="en-US" dirty="0">
                <a:ea typeface="ＭＳ Ｐゴシック" panose="020B0600070205080204" pitchFamily="34" charset="-128"/>
              </a:rPr>
            </a:br>
            <a:r>
              <a:rPr lang="en-US" altLang="en-US" dirty="0">
                <a:ea typeface="ＭＳ Ｐゴシック" panose="020B0600070205080204" pitchFamily="34" charset="-128"/>
              </a:rPr>
              <a:t>Opinion and Perception I: Third-person effects </a:t>
            </a:r>
          </a:p>
        </p:txBody>
      </p:sp>
      <p:sp>
        <p:nvSpPr>
          <p:cNvPr id="13314" name="Rectangle 3">
            <a:extLst>
              <a:ext uri="{FF2B5EF4-FFF2-40B4-BE49-F238E27FC236}">
                <a16:creationId xmlns:a16="http://schemas.microsoft.com/office/drawing/2014/main" id="{F0364FF5-B807-4445-BD9D-AAD3FE54AC3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buFont typeface="Symbol" pitchFamily="2" charset="2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2">
            <a:extLst>
              <a:ext uri="{FF2B5EF4-FFF2-40B4-BE49-F238E27FC236}">
                <a16:creationId xmlns:a16="http://schemas.microsoft.com/office/drawing/2014/main" id="{99B2BE4D-E0E0-6745-A73F-DD8840917B4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dirty="0"/>
              <a:t>Study 1:  Results for TPE</a:t>
            </a:r>
          </a:p>
        </p:txBody>
      </p:sp>
      <p:graphicFrame>
        <p:nvGraphicFramePr>
          <p:cNvPr id="24578" name="Object 2">
            <a:extLst>
              <a:ext uri="{FF2B5EF4-FFF2-40B4-BE49-F238E27FC236}">
                <a16:creationId xmlns:a16="http://schemas.microsoft.com/office/drawing/2014/main" id="{66CD5869-70E7-3945-884B-D5437527F76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71600" y="1524000"/>
          <a:ext cx="7391400" cy="2528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2" name="Drawing" r:id="rId4" imgW="11442700" imgH="3924300" progId="WPDraw30.Drawing">
                  <p:embed/>
                </p:oleObj>
              </mc:Choice>
              <mc:Fallback>
                <p:oleObj name="Drawing" r:id="rId4" imgW="11442700" imgH="3924300" progId="WPDraw30.Drawing">
                  <p:embed/>
                  <p:pic>
                    <p:nvPicPr>
                      <p:cNvPr id="24578" name="Object 2">
                        <a:extLst>
                          <a:ext uri="{FF2B5EF4-FFF2-40B4-BE49-F238E27FC236}">
                            <a16:creationId xmlns:a16="http://schemas.microsoft.com/office/drawing/2014/main" id="{66CD5869-70E7-3945-884B-D5437527F76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524000"/>
                        <a:ext cx="7391400" cy="2528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0" name="Rectangle 4">
            <a:extLst>
              <a:ext uri="{FF2B5EF4-FFF2-40B4-BE49-F238E27FC236}">
                <a16:creationId xmlns:a16="http://schemas.microsoft.com/office/drawing/2014/main" id="{2ADBC09E-743B-2A4A-9C55-1C57E8DC34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4419600"/>
            <a:ext cx="7391400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tx2"/>
              </a:buClr>
              <a:buSzPct val="90000"/>
              <a:buFont typeface="Symbol" pitchFamily="2" charset="2"/>
              <a:buChar char="¨"/>
            </a:pPr>
            <a:r>
              <a:rPr lang="en-US" altLang="en-US" sz="3200" dirty="0"/>
              <a:t>TPP predicts support for censorship (TPE)</a:t>
            </a:r>
          </a:p>
          <a:p>
            <a:pPr eaLnBrk="1" hangingPunct="1"/>
            <a:r>
              <a:rPr lang="en-US" altLang="en-US" dirty="0"/>
              <a:t>TPP predicts support for censorship</a:t>
            </a:r>
          </a:p>
          <a:p>
            <a:pPr lvl="1" eaLnBrk="1" hangingPunct="1"/>
            <a:r>
              <a:rPr lang="en-US" altLang="en-US" dirty="0"/>
              <a:t>TPP differential is the better predictor than the overall perceived negative effects</a:t>
            </a:r>
          </a:p>
          <a:p>
            <a:pPr eaLnBrk="1" hangingPunct="1"/>
            <a:endParaRPr lang="en-US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>
            <a:extLst>
              <a:ext uri="{FF2B5EF4-FFF2-40B4-BE49-F238E27FC236}">
                <a16:creationId xmlns:a16="http://schemas.microsoft.com/office/drawing/2014/main" id="{CB89A593-0110-574C-86A8-7A52AC7310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Antecedents of TPP</a:t>
            </a:r>
          </a:p>
        </p:txBody>
      </p:sp>
      <p:sp>
        <p:nvSpPr>
          <p:cNvPr id="22530" name="Rectangle 3">
            <a:extLst>
              <a:ext uri="{FF2B5EF4-FFF2-40B4-BE49-F238E27FC236}">
                <a16:creationId xmlns:a16="http://schemas.microsoft.com/office/drawing/2014/main" id="{19E8D4BB-B29E-4A44-B0CE-C899694DC81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Past research suggest several potential predictors of perceived effects: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Perceived exposure to content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Perceived common sense of content target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Paternalism (“I know what’s best”)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Perceived anti-social nature of content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>
            <a:extLst>
              <a:ext uri="{FF2B5EF4-FFF2-40B4-BE49-F238E27FC236}">
                <a16:creationId xmlns:a16="http://schemas.microsoft.com/office/drawing/2014/main" id="{D87704FE-6815-734A-98A3-E9656FFAC5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Study 2: Self and Other Perceptions</a:t>
            </a:r>
          </a:p>
        </p:txBody>
      </p:sp>
      <p:sp>
        <p:nvSpPr>
          <p:cNvPr id="23554" name="Rectangle 3">
            <a:extLst>
              <a:ext uri="{FF2B5EF4-FFF2-40B4-BE49-F238E27FC236}">
                <a16:creationId xmlns:a16="http://schemas.microsoft.com/office/drawing/2014/main" id="{04FEE615-F367-564B-BD74-218DC110E4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43000" y="1600200"/>
            <a:ext cx="7848600" cy="4495800"/>
          </a:xfrm>
        </p:spPr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Significant predictors for self: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Common sense (reduces perceived effects)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Anti-social lyrics (reduces perceived effects) </a:t>
            </a:r>
          </a:p>
          <a:p>
            <a:pPr lvl="2" eaLnBrk="1" hangingPunct="1"/>
            <a:r>
              <a:rPr lang="en-US" altLang="en-US" dirty="0">
                <a:ea typeface="ＭＳ Ｐゴシック" panose="020B0600070205080204" pitchFamily="34" charset="-128"/>
              </a:rPr>
              <a:t>Conditional effects model for self </a:t>
            </a:r>
          </a:p>
          <a:p>
            <a:pPr lvl="2" eaLnBrk="1" hangingPunct="1"/>
            <a:r>
              <a:rPr lang="en-US" altLang="en-US" dirty="0">
                <a:ea typeface="ＭＳ Ｐゴシック" panose="020B0600070205080204" pitchFamily="34" charset="-128"/>
              </a:rPr>
              <a:t>Internal factors mediate effects</a:t>
            </a:r>
          </a:p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 Significant predictors for others: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Perceived exposure (increases perceived effects)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Paternalism (increases perceived effects)</a:t>
            </a:r>
          </a:p>
          <a:p>
            <a:pPr lvl="2" eaLnBrk="1" hangingPunct="1"/>
            <a:r>
              <a:rPr lang="en-US" altLang="en-US" dirty="0">
                <a:ea typeface="ＭＳ Ｐゴシック" panose="020B0600070205080204" pitchFamily="34" charset="-128"/>
              </a:rPr>
              <a:t>Direct effects model for others </a:t>
            </a:r>
          </a:p>
          <a:p>
            <a:pPr lvl="2" eaLnBrk="1" hangingPunct="1"/>
            <a:r>
              <a:rPr lang="en-US" altLang="en-US" dirty="0">
                <a:ea typeface="ＭＳ Ｐゴシック" panose="020B0600070205080204" pitchFamily="34" charset="-128"/>
              </a:rPr>
              <a:t>Internal factors do not mediated effects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>
            <a:extLst>
              <a:ext uri="{FF2B5EF4-FFF2-40B4-BE49-F238E27FC236}">
                <a16:creationId xmlns:a16="http://schemas.microsoft.com/office/drawing/2014/main" id="{CB89A593-0110-574C-86A8-7A52AC7310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Consequences of TPE</a:t>
            </a:r>
          </a:p>
        </p:txBody>
      </p:sp>
      <p:sp>
        <p:nvSpPr>
          <p:cNvPr id="22530" name="Rectangle 3">
            <a:extLst>
              <a:ext uri="{FF2B5EF4-FFF2-40B4-BE49-F238E27FC236}">
                <a16:creationId xmlns:a16="http://schemas.microsoft.com/office/drawing/2014/main" id="{19E8D4BB-B29E-4A44-B0CE-C899694DC81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>
                <a:solidFill>
                  <a:schemeClr val="accent4">
                    <a:lumMod val="20000"/>
                    <a:lumOff val="80000"/>
                  </a:schemeClr>
                </a:solidFill>
                <a:ea typeface="ＭＳ Ｐゴシック" panose="020B0600070205080204" pitchFamily="34" charset="-128"/>
              </a:rPr>
              <a:t>Censorship and other content restrictions</a:t>
            </a:r>
          </a:p>
          <a:p>
            <a:pPr eaLnBrk="1" hangingPunct="1"/>
            <a:r>
              <a:rPr lang="en-US" altLang="en-US" sz="2800" dirty="0">
                <a:solidFill>
                  <a:schemeClr val="accent4">
                    <a:lumMod val="20000"/>
                    <a:lumOff val="80000"/>
                  </a:schemeClr>
                </a:solidFill>
                <a:ea typeface="ＭＳ Ｐゴシック" panose="020B0600070205080204" pitchFamily="34" charset="-128"/>
              </a:rPr>
              <a:t>Political behaviors</a:t>
            </a:r>
          </a:p>
          <a:p>
            <a:pPr lvl="1" eaLnBrk="1" hangingPunct="1"/>
            <a:r>
              <a:rPr lang="en-US" altLang="en-US" sz="2400" dirty="0">
                <a:solidFill>
                  <a:schemeClr val="accent4">
                    <a:lumMod val="20000"/>
                    <a:lumOff val="80000"/>
                  </a:schemeClr>
                </a:solidFill>
                <a:ea typeface="ＭＳ Ｐゴシック" panose="020B0600070205080204" pitchFamily="34" charset="-128"/>
              </a:rPr>
              <a:t>Willingness to speak out</a:t>
            </a:r>
          </a:p>
          <a:p>
            <a:pPr lvl="1" eaLnBrk="1" hangingPunct="1"/>
            <a:r>
              <a:rPr lang="en-US" altLang="en-US" sz="2400" dirty="0">
                <a:solidFill>
                  <a:schemeClr val="accent4">
                    <a:lumMod val="20000"/>
                    <a:lumOff val="80000"/>
                  </a:schemeClr>
                </a:solidFill>
                <a:ea typeface="ＭＳ Ｐゴシック" panose="020B0600070205080204" pitchFamily="34" charset="-128"/>
              </a:rPr>
              <a:t>Voting</a:t>
            </a:r>
          </a:p>
          <a:p>
            <a:pPr eaLnBrk="1" hangingPunct="1"/>
            <a:r>
              <a:rPr lang="en-US" altLang="en-US" sz="2800" dirty="0">
                <a:solidFill>
                  <a:schemeClr val="accent4">
                    <a:lumMod val="20000"/>
                    <a:lumOff val="80000"/>
                  </a:schemeClr>
                </a:solidFill>
                <a:ea typeface="ＭＳ Ｐゴシック" panose="020B0600070205080204" pitchFamily="34" charset="-128"/>
              </a:rPr>
              <a:t>Self-protective behaviors</a:t>
            </a:r>
          </a:p>
          <a:p>
            <a:pPr lvl="1" eaLnBrk="1" hangingPunct="1"/>
            <a:r>
              <a:rPr lang="en-US" altLang="en-US" sz="2400" dirty="0">
                <a:solidFill>
                  <a:schemeClr val="accent4">
                    <a:lumMod val="20000"/>
                    <a:lumOff val="80000"/>
                  </a:schemeClr>
                </a:solidFill>
                <a:ea typeface="ＭＳ Ｐゴシック" panose="020B0600070205080204" pitchFamily="34" charset="-128"/>
              </a:rPr>
              <a:t>Preventative behaviors against infectious diseases</a:t>
            </a:r>
          </a:p>
          <a:p>
            <a:pPr eaLnBrk="1" hangingPunct="1"/>
            <a:r>
              <a:rPr lang="en-US" altLang="en-US" sz="2800" dirty="0">
                <a:solidFill>
                  <a:schemeClr val="accent4">
                    <a:lumMod val="20000"/>
                    <a:lumOff val="80000"/>
                  </a:schemeClr>
                </a:solidFill>
                <a:ea typeface="ＭＳ Ｐゴシック" panose="020B0600070205080204" pitchFamily="34" charset="-128"/>
              </a:rPr>
              <a:t>Body image behaviors</a:t>
            </a:r>
          </a:p>
          <a:p>
            <a:pPr lvl="1" eaLnBrk="1" hangingPunct="1"/>
            <a:r>
              <a:rPr lang="en-US" altLang="en-US" sz="2400" dirty="0">
                <a:solidFill>
                  <a:schemeClr val="accent4">
                    <a:lumMod val="20000"/>
                    <a:lumOff val="80000"/>
                  </a:schemeClr>
                </a:solidFill>
                <a:ea typeface="ＭＳ Ｐゴシック" panose="020B0600070205080204" pitchFamily="34" charset="-128"/>
              </a:rPr>
              <a:t>Weight losing</a:t>
            </a:r>
          </a:p>
          <a:p>
            <a:pPr lvl="1" eaLnBrk="1" hangingPunct="1"/>
            <a:r>
              <a:rPr lang="en-US" altLang="en-US" sz="2400" dirty="0">
                <a:solidFill>
                  <a:schemeClr val="accent4">
                    <a:lumMod val="20000"/>
                    <a:lumOff val="80000"/>
                  </a:schemeClr>
                </a:solidFill>
                <a:ea typeface="ＭＳ Ｐゴシック" panose="020B0600070205080204" pitchFamily="34" charset="-128"/>
              </a:rPr>
              <a:t>Online cosmetic surgery ads</a:t>
            </a:r>
          </a:p>
        </p:txBody>
      </p:sp>
    </p:spTree>
    <p:extLst>
      <p:ext uri="{BB962C8B-B14F-4D97-AF65-F5344CB8AC3E}">
        <p14:creationId xmlns:p14="http://schemas.microsoft.com/office/powerpoint/2010/main" val="16783995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>
            <a:extLst>
              <a:ext uri="{FF2B5EF4-FFF2-40B4-BE49-F238E27FC236}">
                <a16:creationId xmlns:a16="http://schemas.microsoft.com/office/drawing/2014/main" id="{1CF9058B-6BE8-8E4E-ADA9-9A68593FBC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The state of TPP &amp; TPE</a:t>
            </a:r>
          </a:p>
        </p:txBody>
      </p:sp>
      <p:sp>
        <p:nvSpPr>
          <p:cNvPr id="18434" name="Rectangle 3">
            <a:extLst>
              <a:ext uri="{FF2B5EF4-FFF2-40B4-BE49-F238E27FC236}">
                <a16:creationId xmlns:a16="http://schemas.microsoft.com/office/drawing/2014/main" id="{A3C9B700-3E65-6045-83F9-F2E8AE6C99A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447800"/>
            <a:ext cx="8077200" cy="4114800"/>
          </a:xfrm>
        </p:spPr>
        <p:txBody>
          <a:bodyPr/>
          <a:lstStyle/>
          <a:p>
            <a:pPr eaLnBrk="1" hangingPunct="1"/>
            <a:r>
              <a:rPr lang="en-US" altLang="en-US" sz="2800" dirty="0">
                <a:ea typeface="ＭＳ Ｐゴシック" panose="020B0600070205080204" pitchFamily="34" charset="-128"/>
              </a:rPr>
              <a:t>New development:</a:t>
            </a:r>
          </a:p>
          <a:p>
            <a:pPr lvl="1" eaLnBrk="1" hangingPunct="1"/>
            <a:r>
              <a:rPr lang="en-US" altLang="en-US" sz="2000" dirty="0">
                <a:ea typeface="ＭＳ Ｐゴシック" panose="020B0600070205080204" pitchFamily="34" charset="-128"/>
              </a:rPr>
              <a:t>Anti-smoking ads (David, Liu, &amp; </a:t>
            </a:r>
            <a:r>
              <a:rPr lang="en-US" altLang="en-US" sz="2000" dirty="0" err="1">
                <a:ea typeface="ＭＳ Ｐゴシック" panose="020B0600070205080204" pitchFamily="34" charset="-128"/>
              </a:rPr>
              <a:t>Myser</a:t>
            </a:r>
            <a:r>
              <a:rPr lang="en-US" altLang="en-US" sz="2000" dirty="0">
                <a:ea typeface="ＭＳ Ｐゴシック" panose="020B0600070205080204" pitchFamily="34" charset="-128"/>
              </a:rPr>
              <a:t>, 2004)</a:t>
            </a:r>
          </a:p>
          <a:p>
            <a:pPr lvl="1" eaLnBrk="1" hangingPunct="1"/>
            <a:r>
              <a:rPr lang="en-US" altLang="en-US" sz="2000" dirty="0">
                <a:ea typeface="ＭＳ Ｐゴシック" panose="020B0600070205080204" pitchFamily="34" charset="-128"/>
              </a:rPr>
              <a:t>Manipulative marketing techniques (Jung &amp; Jo, 2013; </a:t>
            </a:r>
            <a:r>
              <a:rPr lang="en-US" altLang="en-US" sz="2000" dirty="0" err="1">
                <a:ea typeface="ＭＳ Ｐゴシック" panose="020B0600070205080204" pitchFamily="34" charset="-128"/>
              </a:rPr>
              <a:t>Xie</a:t>
            </a:r>
            <a:r>
              <a:rPr lang="en-US" altLang="en-US" sz="2000" dirty="0">
                <a:ea typeface="ＭＳ Ｐゴシック" panose="020B0600070205080204" pitchFamily="34" charset="-128"/>
              </a:rPr>
              <a:t> &amp; Johnson, 2015)</a:t>
            </a:r>
          </a:p>
          <a:p>
            <a:pPr lvl="1" eaLnBrk="1" hangingPunct="1"/>
            <a:r>
              <a:rPr lang="en-US" altLang="en-US" sz="2000" dirty="0">
                <a:ea typeface="ＭＳ Ｐゴシック" panose="020B0600070205080204" pitchFamily="34" charset="-128"/>
              </a:rPr>
              <a:t>Journalistic of ethics (Lee &amp; Coleman, 2020)</a:t>
            </a:r>
          </a:p>
          <a:p>
            <a:pPr lvl="1" eaLnBrk="1" hangingPunct="1"/>
            <a:r>
              <a:rPr lang="en-US" altLang="en-US" sz="2000" dirty="0">
                <a:ea typeface="ＭＳ Ｐゴシック" panose="020B0600070205080204" pitchFamily="34" charset="-128"/>
              </a:rPr>
              <a:t>Advertising’s negative effects on body image (Chia, 2007, 2009)</a:t>
            </a:r>
          </a:p>
          <a:p>
            <a:pPr lvl="1" eaLnBrk="1" hangingPunct="1"/>
            <a:r>
              <a:rPr lang="en-US" altLang="en-US" sz="2000" dirty="0">
                <a:ea typeface="ＭＳ Ｐゴシック" panose="020B0600070205080204" pitchFamily="34" charset="-128"/>
              </a:rPr>
              <a:t>Infectious disease news and vaccination (Wei, Lo, and Lu, 2008)</a:t>
            </a:r>
          </a:p>
          <a:p>
            <a:pPr lvl="1" eaLnBrk="1" hangingPunct="1"/>
            <a:r>
              <a:rPr lang="en-US" altLang="en-US" sz="2000" dirty="0">
                <a:ea typeface="ＭＳ Ｐゴシック" panose="020B0600070205080204" pitchFamily="34" charset="-128"/>
              </a:rPr>
              <a:t>Fake news and regulation (Jang &amp; Kim, 2018; Yang &amp; Tian, 2021)</a:t>
            </a:r>
          </a:p>
          <a:p>
            <a:pPr lvl="1" eaLnBrk="1" hangingPunct="1"/>
            <a:r>
              <a:rPr lang="en-US" altLang="en-US" sz="2000" dirty="0">
                <a:ea typeface="ＭＳ Ｐゴシック" panose="020B0600070205080204" pitchFamily="34" charset="-128"/>
              </a:rPr>
              <a:t>Social media content moderation (</a:t>
            </a:r>
            <a:r>
              <a:rPr lang="en-US" altLang="en-US" sz="2000" dirty="0" err="1">
                <a:ea typeface="ＭＳ Ｐゴシック" panose="020B0600070205080204" pitchFamily="34" charset="-128"/>
              </a:rPr>
              <a:t>Riedl</a:t>
            </a:r>
            <a:r>
              <a:rPr lang="en-US" altLang="en-US" sz="2000" dirty="0">
                <a:ea typeface="ＭＳ Ｐゴシック" panose="020B0600070205080204" pitchFamily="34" charset="-128"/>
              </a:rPr>
              <a:t>, Whipple, and Wallace, 2021; Guo &amp; Johnson, 2020)</a:t>
            </a:r>
          </a:p>
          <a:p>
            <a:pPr lvl="1" eaLnBrk="1" hangingPunct="1"/>
            <a:r>
              <a:rPr lang="en-US" altLang="en-US" sz="2000" dirty="0">
                <a:ea typeface="ＭＳ Ｐゴシック" panose="020B0600070205080204" pitchFamily="34" charset="-128"/>
              </a:rPr>
              <a:t>Sharing fact-checking messages (Koo et al., 2021)</a:t>
            </a:r>
          </a:p>
          <a:p>
            <a:pPr lvl="1" eaLnBrk="1" hangingPunct="1"/>
            <a:r>
              <a:rPr lang="en-US" altLang="en-US" sz="2000" dirty="0">
                <a:ea typeface="ＭＳ Ｐゴシック" panose="020B0600070205080204" pitchFamily="34" charset="-128"/>
              </a:rPr>
              <a:t>Climate change denial (</a:t>
            </a:r>
            <a:r>
              <a:rPr lang="en-US" altLang="en-US" sz="2000" dirty="0" err="1">
                <a:ea typeface="ＭＳ Ｐゴシック" panose="020B0600070205080204" pitchFamily="34" charset="-128"/>
              </a:rPr>
              <a:t>Dalstrom</a:t>
            </a:r>
            <a:r>
              <a:rPr lang="en-US" altLang="en-US" sz="2000" dirty="0">
                <a:ea typeface="ＭＳ Ｐゴシック" panose="020B0600070205080204" pitchFamily="34" charset="-128"/>
              </a:rPr>
              <a:t> &amp; Rosenthal, 2018)</a:t>
            </a:r>
          </a:p>
          <a:p>
            <a:pPr lvl="1" eaLnBrk="1" hangingPunct="1"/>
            <a:r>
              <a:rPr lang="en-US" altLang="en-US" sz="2000" dirty="0">
                <a:ea typeface="ＭＳ Ｐゴシック" panose="020B0600070205080204" pitchFamily="34" charset="-128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9957863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>
            <a:extLst>
              <a:ext uri="{FF2B5EF4-FFF2-40B4-BE49-F238E27FC236}">
                <a16:creationId xmlns:a16="http://schemas.microsoft.com/office/drawing/2014/main" id="{085DB492-7ECC-474F-A4A7-33CBAC0C44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Big Questions About TPP &amp; TPE</a:t>
            </a:r>
          </a:p>
        </p:txBody>
      </p:sp>
      <p:sp>
        <p:nvSpPr>
          <p:cNvPr id="24578" name="Rectangle 3">
            <a:extLst>
              <a:ext uri="{FF2B5EF4-FFF2-40B4-BE49-F238E27FC236}">
                <a16:creationId xmlns:a16="http://schemas.microsoft.com/office/drawing/2014/main" id="{8A34F02F-ABC7-684B-8183-A5FCB4CD31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Where do the perceptions come from?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Is the judgment of effect on self based on an assumption about </a:t>
            </a:r>
            <a:r>
              <a:rPr lang="ja-JP" altLang="en-US">
                <a:ea typeface="ＭＳ Ｐゴシック" panose="020B0600070205080204" pitchFamily="34" charset="-128"/>
              </a:rPr>
              <a:t>“</a:t>
            </a:r>
            <a:r>
              <a:rPr lang="en-US" altLang="ja-JP" dirty="0">
                <a:ea typeface="ＭＳ Ｐゴシック" panose="020B0600070205080204" pitchFamily="34" charset="-128"/>
              </a:rPr>
              <a:t>dosage</a:t>
            </a:r>
            <a:r>
              <a:rPr lang="ja-JP" altLang="en-US">
                <a:ea typeface="ＭＳ Ｐゴシック" panose="020B0600070205080204" pitchFamily="34" charset="-128"/>
              </a:rPr>
              <a:t>”</a:t>
            </a:r>
            <a:r>
              <a:rPr lang="en-US" altLang="ja-JP" dirty="0">
                <a:ea typeface="ＭＳ Ｐゴシック" panose="020B0600070205080204" pitchFamily="34" charset="-128"/>
              </a:rPr>
              <a:t> or </a:t>
            </a:r>
            <a:r>
              <a:rPr lang="ja-JP" altLang="en-US">
                <a:ea typeface="ＭＳ Ｐゴシック" panose="020B0600070205080204" pitchFamily="34" charset="-128"/>
              </a:rPr>
              <a:t>“</a:t>
            </a:r>
            <a:r>
              <a:rPr lang="en-US" altLang="ja-JP" dirty="0">
                <a:ea typeface="ＭＳ Ｐゴシック" panose="020B0600070205080204" pitchFamily="34" charset="-128"/>
              </a:rPr>
              <a:t>potency</a:t>
            </a:r>
            <a:r>
              <a:rPr lang="ja-JP" altLang="en-US">
                <a:ea typeface="ＭＳ Ｐゴシック" panose="020B0600070205080204" pitchFamily="34" charset="-128"/>
              </a:rPr>
              <a:t>”</a:t>
            </a:r>
            <a:r>
              <a:rPr lang="en-US" altLang="ja-JP" dirty="0">
                <a:ea typeface="ＭＳ Ｐゴシック" panose="020B0600070205080204" pitchFamily="34" charset="-128"/>
              </a:rPr>
              <a:t>?</a:t>
            </a:r>
          </a:p>
          <a:p>
            <a:pPr lvl="2" eaLnBrk="1" hangingPunct="1"/>
            <a:r>
              <a:rPr lang="en-US" altLang="en-US" dirty="0">
                <a:ea typeface="ＭＳ Ｐゴシック" panose="020B0600070205080204" pitchFamily="34" charset="-128"/>
              </a:rPr>
              <a:t>Ex. I am not affected because I do not see it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Is the judgment of effect of other based on an estimate of a small effect on many people or a large effect on a few </a:t>
            </a:r>
          </a:p>
          <a:p>
            <a:pPr lvl="2" eaLnBrk="1" hangingPunct="1"/>
            <a:r>
              <a:rPr lang="en-US" altLang="en-US" dirty="0">
                <a:ea typeface="ＭＳ Ｐゴシック" panose="020B0600070205080204" pitchFamily="34" charset="-128"/>
              </a:rPr>
              <a:t>Ex. Porn may make sociopaths dangerous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>
            <a:extLst>
              <a:ext uri="{FF2B5EF4-FFF2-40B4-BE49-F238E27FC236}">
                <a16:creationId xmlns:a16="http://schemas.microsoft.com/office/drawing/2014/main" id="{085DB492-7ECC-474F-A4A7-33CBAC0C44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Big Questions About TPP &amp; TPE</a:t>
            </a:r>
          </a:p>
        </p:txBody>
      </p:sp>
      <p:sp>
        <p:nvSpPr>
          <p:cNvPr id="24578" name="Rectangle 3">
            <a:extLst>
              <a:ext uri="{FF2B5EF4-FFF2-40B4-BE49-F238E27FC236}">
                <a16:creationId xmlns:a16="http://schemas.microsoft.com/office/drawing/2014/main" id="{8A34F02F-ABC7-684B-8183-A5FCB4CD31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The nature of middle-range theory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Agnostic to structural changes in media ecology</a:t>
            </a:r>
          </a:p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From perceptions to behaviors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Measurement: beyond self-report data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The spin-off theory: Influence of the presumed influence</a:t>
            </a:r>
          </a:p>
          <a:p>
            <a:pPr lvl="2" eaLnBrk="1" hangingPunct="1"/>
            <a:r>
              <a:rPr lang="en-US" altLang="en-US" dirty="0">
                <a:ea typeface="ＭＳ Ｐゴシック" panose="020B0600070205080204" pitchFamily="34" charset="-128"/>
              </a:rPr>
              <a:t>Presumed effect on others (not the gap) -&gt; behaviors</a:t>
            </a:r>
          </a:p>
          <a:p>
            <a:pPr lvl="2" eaLnBrk="1" hangingPunct="1"/>
            <a:r>
              <a:rPr lang="en-US" altLang="en-US" dirty="0">
                <a:ea typeface="ＭＳ Ｐゴシック" panose="020B0600070205080204" pitchFamily="34" charset="-128"/>
              </a:rPr>
              <a:t>Persuaded by our perceptions of others</a:t>
            </a:r>
          </a:p>
        </p:txBody>
      </p:sp>
    </p:spTree>
    <p:extLst>
      <p:ext uri="{BB962C8B-B14F-4D97-AF65-F5344CB8AC3E}">
        <p14:creationId xmlns:p14="http://schemas.microsoft.com/office/powerpoint/2010/main" val="11969446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>
            <a:extLst>
              <a:ext uri="{FF2B5EF4-FFF2-40B4-BE49-F238E27FC236}">
                <a16:creationId xmlns:a16="http://schemas.microsoft.com/office/drawing/2014/main" id="{E3A7E622-3604-B54F-A831-F760A50C8F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Shift in Perspective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726DBBBE-F6DA-7A47-A45B-FD44A9A22FE3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Agenda setting, Framing, Priming, Cultivation, and Ads all have direct effects.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Media content shapes opinion</a:t>
            </a:r>
          </a:p>
          <a:p>
            <a:pPr lvl="2"/>
            <a:r>
              <a:rPr lang="en-US" altLang="en-US">
                <a:ea typeface="ＭＳ Ｐゴシック" panose="020B0600070205080204" pitchFamily="34" charset="-128"/>
              </a:rPr>
              <a:t>Ex. Frame of message shapes issue interpretation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Third-person effects driven by perceptions of effects on self and others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Media content spurs perceptions</a:t>
            </a:r>
          </a:p>
          <a:p>
            <a:pPr lvl="2"/>
            <a:r>
              <a:rPr lang="en-US" altLang="en-US">
                <a:ea typeface="ＭＳ Ｐゴシック" panose="020B0600070205080204" pitchFamily="34" charset="-128"/>
              </a:rPr>
              <a:t>Ex. Perception of influences shapes censorship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5FB993D5-005A-454C-90FC-22AB992BE3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Theories of Media Effects</a:t>
            </a:r>
          </a:p>
        </p:txBody>
      </p:sp>
      <p:sp>
        <p:nvSpPr>
          <p:cNvPr id="26626" name="Content Placeholder 2">
            <a:extLst>
              <a:ext uri="{FF2B5EF4-FFF2-40B4-BE49-F238E27FC236}">
                <a16:creationId xmlns:a16="http://schemas.microsoft.com/office/drawing/2014/main" id="{8290B86C-E777-764A-B828-98C0325F4EF4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dirty="0">
                <a:ea typeface="ＭＳ Ｐゴシック" panose="020B0600070205080204" pitchFamily="34" charset="-128"/>
              </a:rPr>
              <a:t>What theory best explains the relationship between media content and your opinion trend?</a:t>
            </a:r>
          </a:p>
          <a:p>
            <a:r>
              <a:rPr lang="en-US" altLang="en-US" sz="2800" dirty="0">
                <a:ea typeface="ＭＳ Ｐゴシック" panose="020B0600070205080204" pitchFamily="34" charset="-128"/>
              </a:rPr>
              <a:t>What type of media content (ads, news, TV programs, popular music, etc.) affect your trend?</a:t>
            </a:r>
          </a:p>
          <a:p>
            <a:r>
              <a:rPr lang="en-US" altLang="en-US" sz="2800" b="1" dirty="0">
                <a:ea typeface="ＭＳ Ｐゴシック" panose="020B0600070205080204" pitchFamily="34" charset="-128"/>
              </a:rPr>
              <a:t>Are there competing frameworks that explain the link between media content and your trend?</a:t>
            </a:r>
          </a:p>
          <a:p>
            <a:r>
              <a:rPr lang="en-US" altLang="en-US" sz="2800" dirty="0">
                <a:ea typeface="ＭＳ Ｐゴシック" panose="020B0600070205080204" pitchFamily="34" charset="-128"/>
              </a:rPr>
              <a:t>Based on the framework(s), what predictions can you make about the relationship between specific media content and your opinion trend? </a:t>
            </a:r>
          </a:p>
          <a:p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>
            <a:extLst>
              <a:ext uri="{FF2B5EF4-FFF2-40B4-BE49-F238E27FC236}">
                <a16:creationId xmlns:a16="http://schemas.microsoft.com/office/drawing/2014/main" id="{5A082C45-D6D7-3F49-AE24-4B28510E1C4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Concerns about the Media</a:t>
            </a:r>
          </a:p>
        </p:txBody>
      </p:sp>
      <p:sp>
        <p:nvSpPr>
          <p:cNvPr id="14338" name="Content Placeholder 2">
            <a:extLst>
              <a:ext uri="{FF2B5EF4-FFF2-40B4-BE49-F238E27FC236}">
                <a16:creationId xmlns:a16="http://schemas.microsoft.com/office/drawing/2014/main" id="{91071202-2B12-E04C-BA02-ED8647738A7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Various categories of media spark concern: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Political Advertising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Pornography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Misogynistic Music/Videos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Violent Television</a:t>
            </a:r>
          </a:p>
          <a:p>
            <a:pPr lvl="1" eaLnBrk="1" hangingPunct="1">
              <a:buFontTx/>
              <a:buNone/>
            </a:pPr>
            <a:endParaRPr lang="en-US" altLang="en-US" dirty="0">
              <a:ea typeface="ＭＳ Ｐゴシック" panose="020B0600070205080204" pitchFamily="34" charset="-128"/>
            </a:endParaRP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What else?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What is the nature of the concern?</a:t>
            </a:r>
          </a:p>
          <a:p>
            <a:pPr lvl="1" eaLnBrk="1" hangingPunct="1"/>
            <a:endParaRPr lang="en-US" altLang="en-US" dirty="0">
              <a:ea typeface="ＭＳ Ｐゴシック" panose="020B0600070205080204" pitchFamily="34" charset="-128"/>
            </a:endParaRPr>
          </a:p>
          <a:p>
            <a:pPr lvl="1" eaLnBrk="1" hangingPunct="1"/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>
            <a:extLst>
              <a:ext uri="{FF2B5EF4-FFF2-40B4-BE49-F238E27FC236}">
                <a16:creationId xmlns:a16="http://schemas.microsoft.com/office/drawing/2014/main" id="{C13CC95E-2F6E-9640-9260-D2B79FACD0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Basic Third Person Concepts</a:t>
            </a:r>
          </a:p>
        </p:txBody>
      </p:sp>
      <p:sp>
        <p:nvSpPr>
          <p:cNvPr id="15362" name="Rectangle 3">
            <a:extLst>
              <a:ext uri="{FF2B5EF4-FFF2-40B4-BE49-F238E27FC236}">
                <a16:creationId xmlns:a16="http://schemas.microsoft.com/office/drawing/2014/main" id="{8BE8F417-9F9C-774D-9B3E-F6C361EEEF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The Third Person Perceptions (TPP or 3PP)</a:t>
            </a:r>
          </a:p>
          <a:p>
            <a:pPr lvl="1" eaLnBrk="1" hangingPunct="1"/>
            <a:r>
              <a:rPr lang="ja-JP" altLang="en-US" sz="2400">
                <a:ea typeface="ＭＳ Ｐゴシック" panose="020B0600070205080204" pitchFamily="34" charset="-128"/>
              </a:rPr>
              <a:t>“</a:t>
            </a:r>
            <a:r>
              <a:rPr lang="en-US" altLang="ja-JP" sz="2400" dirty="0">
                <a:ea typeface="ＭＳ Ｐゴシック" panose="020B0600070205080204" pitchFamily="34" charset="-128"/>
              </a:rPr>
              <a:t>Others more affected by media messages than I am</a:t>
            </a:r>
            <a:r>
              <a:rPr lang="ja-JP" altLang="en-US" sz="2400">
                <a:ea typeface="ＭＳ Ｐゴシック" panose="020B0600070205080204" pitchFamily="34" charset="-128"/>
              </a:rPr>
              <a:t>”</a:t>
            </a:r>
            <a:endParaRPr lang="en-US" altLang="ja-JP" sz="2400" dirty="0">
              <a:ea typeface="ＭＳ Ｐゴシック" panose="020B0600070205080204" pitchFamily="34" charset="-128"/>
            </a:endParaRPr>
          </a:p>
          <a:p>
            <a:pPr lvl="1" eaLnBrk="1" hangingPunct="1"/>
            <a:r>
              <a:rPr lang="en-US" altLang="en-US" sz="2400" dirty="0">
                <a:ea typeface="ＭＳ Ｐゴシック" panose="020B0600070205080204" pitchFamily="34" charset="-128"/>
              </a:rPr>
              <a:t>A gap in perceptions between self and others</a:t>
            </a:r>
          </a:p>
          <a:p>
            <a:pPr lvl="1" eaLnBrk="1" hangingPunct="1"/>
            <a:r>
              <a:rPr lang="en-US" altLang="en-US" sz="2400" dirty="0">
                <a:ea typeface="ＭＳ Ｐゴシック" panose="020B0600070205080204" pitchFamily="34" charset="-128"/>
              </a:rPr>
              <a:t>Originally defined as Third person effect by Davison </a:t>
            </a:r>
          </a:p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The Third Person Effect (TPE or 3PE)</a:t>
            </a:r>
          </a:p>
          <a:p>
            <a:pPr lvl="1" eaLnBrk="1" hangingPunct="1"/>
            <a:r>
              <a:rPr lang="en-US" altLang="en-US" sz="2400" dirty="0">
                <a:ea typeface="ＭＳ Ｐゴシック" panose="020B0600070205080204" pitchFamily="34" charset="-128"/>
              </a:rPr>
              <a:t>Cognitive and behavioral consequences of the TPP</a:t>
            </a:r>
          </a:p>
          <a:p>
            <a:pPr lvl="1" eaLnBrk="1" hangingPunct="1"/>
            <a:r>
              <a:rPr lang="en-US" altLang="en-US" sz="2400" dirty="0">
                <a:ea typeface="ＭＳ Ｐゴシック" panose="020B0600070205080204" pitchFamily="34" charset="-128"/>
              </a:rPr>
              <a:t>E.g., willingness to accept media censorship</a:t>
            </a:r>
          </a:p>
          <a:p>
            <a:pPr lvl="1" eaLnBrk="1" hangingPunct="1"/>
            <a:r>
              <a:rPr lang="en-US" altLang="en-US" sz="2400" dirty="0">
                <a:ea typeface="ＭＳ Ｐゴシック" panose="020B0600070205080204" pitchFamily="34" charset="-128"/>
              </a:rPr>
              <a:t>E.g., willingness to engage in “corrective action”</a:t>
            </a:r>
          </a:p>
          <a:p>
            <a:pPr lvl="1" eaLnBrk="1" hangingPunct="1"/>
            <a:r>
              <a:rPr lang="en-US" altLang="en-US" sz="2400" dirty="0">
                <a:ea typeface="ＭＳ Ｐゴシック" panose="020B0600070205080204" pitchFamily="34" charset="-128"/>
              </a:rPr>
              <a:t>First observed by Gunther (1995) and Rojas et al. (1996)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E8791B33-D063-CC4B-9CFD-690FD96BB3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Theoretical Underpinnings</a:t>
            </a:r>
          </a:p>
        </p:txBody>
      </p:sp>
      <p:sp>
        <p:nvSpPr>
          <p:cNvPr id="16386" name="Rectangle 3">
            <a:extLst>
              <a:ext uri="{FF2B5EF4-FFF2-40B4-BE49-F238E27FC236}">
                <a16:creationId xmlns:a16="http://schemas.microsoft.com/office/drawing/2014/main" id="{49326F4D-164E-E549-915F-1FFB0D9568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19200" y="1600200"/>
            <a:ext cx="7772400" cy="5105400"/>
          </a:xfrm>
        </p:spPr>
        <p:txBody>
          <a:bodyPr/>
          <a:lstStyle/>
          <a:p>
            <a:pPr eaLnBrk="1" hangingPunct="1"/>
            <a:r>
              <a:rPr lang="en-US" altLang="en-US" sz="2400" dirty="0">
                <a:ea typeface="ＭＳ Ｐゴシック" panose="020B0600070205080204" pitchFamily="34" charset="-128"/>
              </a:rPr>
              <a:t>Why do we see others as being more affected by media messages than ourselves? (McLeod et al., 2017)</a:t>
            </a:r>
          </a:p>
          <a:p>
            <a:pPr lvl="1" eaLnBrk="1" hangingPunct="1"/>
            <a:r>
              <a:rPr lang="en-US" altLang="en-US" sz="2400" dirty="0">
                <a:ea typeface="ＭＳ Ｐゴシック" panose="020B0600070205080204" pitchFamily="34" charset="-128"/>
              </a:rPr>
              <a:t>Negative bias</a:t>
            </a:r>
          </a:p>
          <a:p>
            <a:pPr lvl="1" eaLnBrk="1" hangingPunct="1"/>
            <a:r>
              <a:rPr lang="en-US" altLang="en-US" sz="2400" dirty="0">
                <a:ea typeface="ＭＳ Ｐゴシック" panose="020B0600070205080204" pitchFamily="34" charset="-128"/>
              </a:rPr>
              <a:t>Ego-enhancing motivational bias</a:t>
            </a:r>
          </a:p>
          <a:p>
            <a:pPr lvl="2" eaLnBrk="1" hangingPunct="1"/>
            <a:r>
              <a:rPr lang="ja-JP" altLang="en-US" sz="2000">
                <a:ea typeface="ＭＳ Ｐゴシック" panose="020B0600070205080204" pitchFamily="34" charset="-128"/>
              </a:rPr>
              <a:t>“</a:t>
            </a:r>
            <a:r>
              <a:rPr lang="en-US" altLang="ja-JP" sz="2000" dirty="0">
                <a:ea typeface="ＭＳ Ｐゴシック" panose="020B0600070205080204" pitchFamily="34" charset="-128"/>
              </a:rPr>
              <a:t>I am less affected by negative media messages</a:t>
            </a:r>
            <a:r>
              <a:rPr lang="ja-JP" altLang="en-US" sz="2000">
                <a:ea typeface="ＭＳ Ｐゴシック" panose="020B0600070205080204" pitchFamily="34" charset="-128"/>
              </a:rPr>
              <a:t>”</a:t>
            </a:r>
            <a:endParaRPr lang="en-US" altLang="ja-JP" sz="2000" dirty="0">
              <a:ea typeface="ＭＳ Ｐゴシック" panose="020B0600070205080204" pitchFamily="34" charset="-128"/>
            </a:endParaRPr>
          </a:p>
          <a:p>
            <a:pPr lvl="2" eaLnBrk="1" hangingPunct="1"/>
            <a:r>
              <a:rPr lang="ja-JP" altLang="en-US" sz="2000">
                <a:ea typeface="ＭＳ Ｐゴシック" panose="020B0600070205080204" pitchFamily="34" charset="-128"/>
              </a:rPr>
              <a:t>“</a:t>
            </a:r>
            <a:r>
              <a:rPr lang="en-US" altLang="ja-JP" sz="2000" dirty="0">
                <a:ea typeface="ＭＳ Ｐゴシック" panose="020B0600070205080204" pitchFamily="34" charset="-128"/>
              </a:rPr>
              <a:t>I am not as easy to manipulate as others</a:t>
            </a:r>
            <a:r>
              <a:rPr lang="ja-JP" altLang="en-US" sz="2000">
                <a:ea typeface="ＭＳ Ｐゴシック" panose="020B0600070205080204" pitchFamily="34" charset="-128"/>
              </a:rPr>
              <a:t>”</a:t>
            </a:r>
            <a:endParaRPr lang="en-US" altLang="ja-JP" sz="2000" dirty="0">
              <a:ea typeface="ＭＳ Ｐゴシック" panose="020B0600070205080204" pitchFamily="34" charset="-128"/>
            </a:endParaRPr>
          </a:p>
          <a:p>
            <a:pPr lvl="1"/>
            <a:r>
              <a:rPr lang="en-US" altLang="en-US" sz="2400" dirty="0">
                <a:ea typeface="ＭＳ Ｐゴシック" panose="020B0600070205080204" pitchFamily="34" charset="-128"/>
              </a:rPr>
              <a:t>Pluralistic ignorance</a:t>
            </a:r>
          </a:p>
          <a:p>
            <a:pPr lvl="2"/>
            <a:r>
              <a:rPr lang="en-US" altLang="en-US" sz="2000" dirty="0">
                <a:ea typeface="ＭＳ Ｐゴシック" panose="020B0600070205080204" pitchFamily="34" charset="-128"/>
              </a:rPr>
              <a:t>a general unawareness of what others really think and feel</a:t>
            </a:r>
          </a:p>
          <a:p>
            <a:pPr lvl="1"/>
            <a:r>
              <a:rPr lang="en-US" altLang="en-US" sz="2400" dirty="0">
                <a:ea typeface="ＭＳ Ｐゴシック" panose="020B0600070205080204" pitchFamily="34" charset="-128"/>
              </a:rPr>
              <a:t>Social identity approach</a:t>
            </a:r>
          </a:p>
          <a:p>
            <a:pPr lvl="2"/>
            <a:r>
              <a:rPr lang="en-US" altLang="en-US" sz="2000" dirty="0">
                <a:ea typeface="ＭＳ Ｐゴシック" panose="020B0600070205080204" pitchFamily="34" charset="-128"/>
              </a:rPr>
              <a:t>Us vs. them, the outgroup is more affected</a:t>
            </a:r>
          </a:p>
          <a:p>
            <a:pPr lvl="1"/>
            <a:r>
              <a:rPr lang="en-US" altLang="en-US" sz="2400" dirty="0">
                <a:ea typeface="ＭＳ Ｐゴシック" panose="020B0600070205080204" pitchFamily="34" charset="-128"/>
              </a:rPr>
              <a:t>Social distance corollary</a:t>
            </a:r>
          </a:p>
          <a:p>
            <a:pPr lvl="2"/>
            <a:r>
              <a:rPr lang="en-US" altLang="en-US" sz="2000" dirty="0">
                <a:ea typeface="ＭＳ Ｐゴシック" panose="020B0600070205080204" pitchFamily="34" charset="-128"/>
              </a:rPr>
              <a:t>The more dissimilar the others are, the more they are affected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>
            <a:extLst>
              <a:ext uri="{FF2B5EF4-FFF2-40B4-BE49-F238E27FC236}">
                <a16:creationId xmlns:a16="http://schemas.microsoft.com/office/drawing/2014/main" id="{6578987D-F2DC-5B45-ACF3-81614A69CC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Nature of Media Perceptions</a:t>
            </a:r>
          </a:p>
        </p:txBody>
      </p:sp>
      <p:sp>
        <p:nvSpPr>
          <p:cNvPr id="17410" name="Content Placeholder 2">
            <a:extLst>
              <a:ext uri="{FF2B5EF4-FFF2-40B4-BE49-F238E27FC236}">
                <a16:creationId xmlns:a16="http://schemas.microsoft.com/office/drawing/2014/main" id="{2496F8BE-4B4B-9E42-849B-523921A650E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Perceive others will be more affected by negative media content than will oneself:</a:t>
            </a:r>
          </a:p>
          <a:p>
            <a:pPr lvl="1"/>
            <a:r>
              <a:rPr lang="en-US" altLang="en-US" i="1" dirty="0">
                <a:ea typeface="ＭＳ Ｐゴシック" panose="020B0600070205080204" pitchFamily="34" charset="-128"/>
              </a:rPr>
              <a:t>Powerful Media</a:t>
            </a:r>
            <a:r>
              <a:rPr lang="en-US" altLang="en-US" dirty="0">
                <a:ea typeface="ＭＳ Ｐゴシック" panose="020B0600070205080204" pitchFamily="34" charset="-128"/>
              </a:rPr>
              <a:t>: People tend to believe that media are persuasive and effects are common</a:t>
            </a:r>
          </a:p>
          <a:p>
            <a:pPr lvl="2"/>
            <a:r>
              <a:rPr lang="en-US" altLang="en-US" dirty="0">
                <a:ea typeface="ＭＳ Ｐゴシック" panose="020B0600070205080204" pitchFamily="34" charset="-128"/>
              </a:rPr>
              <a:t>“Hypodermic needle effect” for others</a:t>
            </a:r>
          </a:p>
          <a:p>
            <a:pPr lvl="2"/>
            <a:r>
              <a:rPr lang="en-US" altLang="en-US" dirty="0">
                <a:ea typeface="ＭＳ Ｐゴシック" panose="020B0600070205080204" pitchFamily="34" charset="-128"/>
              </a:rPr>
              <a:t>Persuasive press inference</a:t>
            </a:r>
          </a:p>
          <a:p>
            <a:pPr lvl="1"/>
            <a:r>
              <a:rPr lang="en-US" altLang="en-US" i="1" dirty="0">
                <a:ea typeface="ＭＳ Ｐゴシック" panose="020B0600070205080204" pitchFamily="34" charset="-128"/>
              </a:rPr>
              <a:t>Personal Immunity</a:t>
            </a:r>
            <a:r>
              <a:rPr lang="en-US" altLang="en-US" dirty="0">
                <a:ea typeface="ＭＳ Ｐゴシック" panose="020B0600070205080204" pitchFamily="34" charset="-128"/>
              </a:rPr>
              <a:t>: People also tend to feel immune to these effects</a:t>
            </a:r>
          </a:p>
          <a:p>
            <a:pPr lvl="2"/>
            <a:r>
              <a:rPr lang="en-US" altLang="en-US" dirty="0">
                <a:ea typeface="ＭＳ Ｐゴシック" panose="020B0600070205080204" pitchFamily="34" charset="-128"/>
              </a:rPr>
              <a:t>“Limited effects” for self</a:t>
            </a:r>
          </a:p>
          <a:p>
            <a:pPr lvl="1" eaLnBrk="1" hangingPunct="1"/>
            <a:endParaRPr lang="en-US" altLang="ja-JP" dirty="0">
              <a:ea typeface="ＭＳ Ｐゴシック" panose="020B0600070205080204" pitchFamily="34" charset="-128"/>
            </a:endParaRPr>
          </a:p>
          <a:p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>
            <a:extLst>
              <a:ext uri="{FF2B5EF4-FFF2-40B4-BE49-F238E27FC236}">
                <a16:creationId xmlns:a16="http://schemas.microsoft.com/office/drawing/2014/main" id="{1CF9058B-6BE8-8E4E-ADA9-9A68593FBC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Past Research on TPP</a:t>
            </a:r>
          </a:p>
        </p:txBody>
      </p:sp>
      <p:sp>
        <p:nvSpPr>
          <p:cNvPr id="18434" name="Rectangle 3">
            <a:extLst>
              <a:ext uri="{FF2B5EF4-FFF2-40B4-BE49-F238E27FC236}">
                <a16:creationId xmlns:a16="http://schemas.microsoft.com/office/drawing/2014/main" id="{A3C9B700-3E65-6045-83F9-F2E8AE6C99A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447800"/>
            <a:ext cx="8077200" cy="4114800"/>
          </a:xfrm>
        </p:spPr>
        <p:txBody>
          <a:bodyPr/>
          <a:lstStyle/>
          <a:p>
            <a:pPr eaLnBrk="1" hangingPunct="1"/>
            <a:r>
              <a:rPr lang="en-US" altLang="en-US" sz="2800" dirty="0">
                <a:ea typeface="ＭＳ Ｐゴシック" panose="020B0600070205080204" pitchFamily="34" charset="-128"/>
              </a:rPr>
              <a:t>Perloff reports that 15/16 studies reviewed found support for TPP for range of negative content:</a:t>
            </a:r>
          </a:p>
          <a:p>
            <a:pPr lvl="1" eaLnBrk="1" hangingPunct="1"/>
            <a:r>
              <a:rPr lang="en-US" altLang="en-US" sz="2000" dirty="0">
                <a:ea typeface="ＭＳ Ｐゴシック" panose="020B0600070205080204" pitchFamily="34" charset="-128"/>
              </a:rPr>
              <a:t>TV violence (Innes and </a:t>
            </a:r>
            <a:r>
              <a:rPr lang="en-US" altLang="en-US" sz="2000" dirty="0" err="1">
                <a:ea typeface="ＭＳ Ｐゴシック" panose="020B0600070205080204" pitchFamily="34" charset="-128"/>
              </a:rPr>
              <a:t>Zeitz</a:t>
            </a:r>
            <a:r>
              <a:rPr lang="en-US" altLang="en-US" sz="2000" dirty="0">
                <a:ea typeface="ＭＳ Ｐゴシック" panose="020B0600070205080204" pitchFamily="34" charset="-128"/>
              </a:rPr>
              <a:t>, 1988)</a:t>
            </a:r>
          </a:p>
          <a:p>
            <a:pPr lvl="1" eaLnBrk="1" hangingPunct="1"/>
            <a:r>
              <a:rPr lang="en-US" altLang="en-US" sz="2000" dirty="0">
                <a:ea typeface="ＭＳ Ｐゴシック" panose="020B0600070205080204" pitchFamily="34" charset="-128"/>
              </a:rPr>
              <a:t>Pornography (Gunther, 1995)</a:t>
            </a:r>
          </a:p>
          <a:p>
            <a:pPr lvl="1" eaLnBrk="1" hangingPunct="1"/>
            <a:r>
              <a:rPr lang="en-US" altLang="en-US" sz="2000" dirty="0">
                <a:ea typeface="ＭＳ Ｐゴシック" panose="020B0600070205080204" pitchFamily="34" charset="-128"/>
              </a:rPr>
              <a:t>Libelous news stories (Cohen et al.,  1988; Gunther, 1991)</a:t>
            </a:r>
          </a:p>
          <a:p>
            <a:pPr lvl="1" eaLnBrk="1" hangingPunct="1"/>
            <a:r>
              <a:rPr lang="en-US" altLang="en-US" sz="2000" dirty="0">
                <a:ea typeface="ＭＳ Ｐゴシック" panose="020B0600070205080204" pitchFamily="34" charset="-128"/>
              </a:rPr>
              <a:t>Product advertisements (Thorson &amp; Coyle, 1994; Shah et al. 1999)</a:t>
            </a:r>
          </a:p>
          <a:p>
            <a:pPr lvl="1" eaLnBrk="1" hangingPunct="1"/>
            <a:r>
              <a:rPr lang="en-US" altLang="en-US" sz="2000" dirty="0">
                <a:ea typeface="ＭＳ Ｐゴシック" panose="020B0600070205080204" pitchFamily="34" charset="-128"/>
              </a:rPr>
              <a:t>Negative political ads (Cohen &amp; Davis, 1991)</a:t>
            </a:r>
          </a:p>
          <a:p>
            <a:pPr lvl="1" eaLnBrk="1" hangingPunct="1"/>
            <a:r>
              <a:rPr lang="en-US" altLang="en-US" sz="2000" dirty="0">
                <a:ea typeface="ＭＳ Ｐゴシック" panose="020B0600070205080204" pitchFamily="34" charset="-128"/>
              </a:rPr>
              <a:t>Holocaust-denial advertisements (Price et al., 1998)</a:t>
            </a:r>
          </a:p>
          <a:p>
            <a:pPr lvl="1" eaLnBrk="1" hangingPunct="1"/>
            <a:r>
              <a:rPr lang="en-US" altLang="en-US" sz="2000" dirty="0">
                <a:ea typeface="ＭＳ Ｐゴシック" panose="020B0600070205080204" pitchFamily="34" charset="-128"/>
              </a:rPr>
              <a:t>Media images of slimness (David &amp; Johnson, 1998)</a:t>
            </a:r>
          </a:p>
          <a:p>
            <a:pPr lvl="1" eaLnBrk="1" hangingPunct="1"/>
            <a:endParaRPr lang="en-US" altLang="en-US" sz="2000" dirty="0">
              <a:ea typeface="ＭＳ Ｐゴシック" panose="020B0600070205080204" pitchFamily="34" charset="-128"/>
            </a:endParaRPr>
          </a:p>
          <a:p>
            <a:pPr lvl="1" eaLnBrk="1" hangingPunct="1"/>
            <a:r>
              <a:rPr lang="en-US" altLang="en-US" sz="2000" dirty="0">
                <a:ea typeface="ＭＳ Ｐゴシック" panose="020B0600070205080204" pitchFamily="34" charset="-128"/>
              </a:rPr>
              <a:t>Several other forms of potentially harmful media content</a:t>
            </a:r>
            <a:endParaRPr lang="en-US" altLang="en-US" sz="2400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>
            <a:extLst>
              <a:ext uri="{FF2B5EF4-FFF2-40B4-BE49-F238E27FC236}">
                <a16:creationId xmlns:a16="http://schemas.microsoft.com/office/drawing/2014/main" id="{09F46F75-1E1C-3140-87D1-6A84F41501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Past Research on TPP and TPE</a:t>
            </a:r>
          </a:p>
        </p:txBody>
      </p:sp>
      <p:sp>
        <p:nvSpPr>
          <p:cNvPr id="19458" name="Rectangle 3">
            <a:extLst>
              <a:ext uri="{FF2B5EF4-FFF2-40B4-BE49-F238E27FC236}">
                <a16:creationId xmlns:a16="http://schemas.microsoft.com/office/drawing/2014/main" id="{A57ED122-BE6D-1E44-A43D-6EE6B68B84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The Third Person Effect (TPE)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Most common effect: desire for censorship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Also on efforts to engage in “corrective action”</a:t>
            </a:r>
          </a:p>
          <a:p>
            <a:pPr lvl="2" eaLnBrk="1" hangingPunct="1"/>
            <a:r>
              <a:rPr lang="en-US" altLang="en-US" dirty="0">
                <a:ea typeface="ＭＳ Ｐゴシック" panose="020B0600070205080204" pitchFamily="34" charset="-128"/>
              </a:rPr>
              <a:t>Posting comments online to respond</a:t>
            </a:r>
          </a:p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 Results supporting the TPP:</a:t>
            </a:r>
          </a:p>
          <a:p>
            <a:pPr lvl="1" eaLnBrk="1" hangingPunct="1"/>
            <a:r>
              <a:rPr lang="en-US" altLang="en-US" sz="2400" dirty="0">
                <a:ea typeface="ＭＳ Ｐゴシック" panose="020B0600070205080204" pitchFamily="34" charset="-128"/>
              </a:rPr>
              <a:t>Gunther (1995): greater TPP associated with greater support for restrictions on pornography</a:t>
            </a:r>
          </a:p>
          <a:p>
            <a:pPr lvl="1" eaLnBrk="1" hangingPunct="1"/>
            <a:r>
              <a:rPr lang="en-US" altLang="en-US" sz="2400" dirty="0">
                <a:ea typeface="ＭＳ Ｐゴシック" panose="020B0600070205080204" pitchFamily="34" charset="-128"/>
              </a:rPr>
              <a:t>Rojas et al. (1996): TPE associated with desire to censor TV violence, pornography and general media content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>
            <a:extLst>
              <a:ext uri="{FF2B5EF4-FFF2-40B4-BE49-F238E27FC236}">
                <a16:creationId xmlns:a16="http://schemas.microsoft.com/office/drawing/2014/main" id="{452F4D2E-1EE4-C54A-9F68-FEB15506E7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43000" y="533400"/>
            <a:ext cx="7662863" cy="11430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Antecedents and Consequences</a:t>
            </a:r>
          </a:p>
        </p:txBody>
      </p:sp>
      <p:sp>
        <p:nvSpPr>
          <p:cNvPr id="20482" name="Rectangle 3">
            <a:extLst>
              <a:ext uri="{FF2B5EF4-FFF2-40B4-BE49-F238E27FC236}">
                <a16:creationId xmlns:a16="http://schemas.microsoft.com/office/drawing/2014/main" id="{37DE68A0-558D-6540-89F3-7B1558906E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43000" y="1905000"/>
            <a:ext cx="7772400" cy="4038600"/>
          </a:xfrm>
        </p:spPr>
        <p:txBody>
          <a:bodyPr/>
          <a:lstStyle/>
          <a:p>
            <a:pPr eaLnBrk="1" hangingPunct="1"/>
            <a:r>
              <a:rPr lang="en-US" altLang="en-US" sz="1800" dirty="0">
                <a:ea typeface="ＭＳ Ｐゴシック" panose="020B0600070205080204" pitchFamily="34" charset="-128"/>
              </a:rPr>
              <a:t>Study 1: McLeod et al. (1997)  </a:t>
            </a:r>
            <a:r>
              <a:rPr lang="ja-JP" altLang="en-US" sz="1800">
                <a:ea typeface="ＭＳ Ｐゴシック" panose="020B0600070205080204" pitchFamily="34" charset="-128"/>
              </a:rPr>
              <a:t>“</a:t>
            </a:r>
            <a:r>
              <a:rPr lang="en-US" altLang="ja-JP" sz="1800" dirty="0">
                <a:ea typeface="ＭＳ Ｐゴシック" panose="020B0600070205080204" pitchFamily="34" charset="-128"/>
              </a:rPr>
              <a:t>Support for censorship of violent and misogynic rap lyrics: An analysis of the third-person effect</a:t>
            </a:r>
            <a:r>
              <a:rPr lang="ja-JP" altLang="en-US" sz="1800">
                <a:ea typeface="ＭＳ Ｐゴシック" panose="020B0600070205080204" pitchFamily="34" charset="-128"/>
              </a:rPr>
              <a:t>”</a:t>
            </a:r>
            <a:r>
              <a:rPr lang="en-US" altLang="ja-JP" sz="1800" dirty="0">
                <a:ea typeface="ＭＳ Ｐゴシック" panose="020B0600070205080204" pitchFamily="34" charset="-128"/>
              </a:rPr>
              <a:t> Comm Research</a:t>
            </a:r>
          </a:p>
          <a:p>
            <a:pPr eaLnBrk="1" hangingPunct="1"/>
            <a:r>
              <a:rPr lang="en-US" altLang="en-US" sz="1800" dirty="0">
                <a:ea typeface="ＭＳ Ｐゴシック" panose="020B0600070205080204" pitchFamily="34" charset="-128"/>
              </a:rPr>
              <a:t>Study 2: McLeod et al. (2001) “Behind the Third-person Effect:  Differentiating Perceptual Processes for Self and Other</a:t>
            </a:r>
            <a:r>
              <a:rPr lang="ja-JP" altLang="en-US" sz="1800">
                <a:ea typeface="ＭＳ Ｐゴシック" panose="020B0600070205080204" pitchFamily="34" charset="-128"/>
              </a:rPr>
              <a:t>”</a:t>
            </a:r>
            <a:r>
              <a:rPr lang="en-US" altLang="ja-JP" sz="1800" dirty="0">
                <a:ea typeface="ＭＳ Ｐゴシック" panose="020B0600070205080204" pitchFamily="34" charset="-128"/>
              </a:rPr>
              <a:t> Journal of Comm.</a:t>
            </a:r>
          </a:p>
          <a:p>
            <a:pPr eaLnBrk="1" hangingPunct="1"/>
            <a:r>
              <a:rPr lang="en-US" altLang="en-US" sz="2400" dirty="0">
                <a:ea typeface="ＭＳ Ｐゴシック" panose="020B0600070205080204" pitchFamily="34" charset="-128"/>
              </a:rPr>
              <a:t>Research Questions:</a:t>
            </a:r>
          </a:p>
          <a:p>
            <a:pPr lvl="1" eaLnBrk="1" hangingPunct="1"/>
            <a:r>
              <a:rPr lang="en-US" altLang="en-US" sz="2400" dirty="0">
                <a:ea typeface="ＭＳ Ｐゴシック" panose="020B0600070205080204" pitchFamily="34" charset="-128"/>
              </a:rPr>
              <a:t>TPP occur for violent and misogynistic music?</a:t>
            </a:r>
          </a:p>
          <a:p>
            <a:pPr lvl="1" eaLnBrk="1" hangingPunct="1"/>
            <a:r>
              <a:rPr lang="en-US" altLang="en-US" sz="2400" dirty="0">
                <a:ea typeface="ＭＳ Ｐゴシック" panose="020B0600070205080204" pitchFamily="34" charset="-128"/>
              </a:rPr>
              <a:t>Is there a connection between TPP and TPE?</a:t>
            </a:r>
          </a:p>
          <a:p>
            <a:pPr lvl="1" eaLnBrk="1" hangingPunct="1"/>
            <a:r>
              <a:rPr lang="en-US" altLang="en-US" sz="2400" dirty="0">
                <a:ea typeface="ＭＳ Ｐゴシック" panose="020B0600070205080204" pitchFamily="34" charset="-128"/>
              </a:rPr>
              <a:t>Who is seen as most affected by negative influence?</a:t>
            </a:r>
          </a:p>
          <a:p>
            <a:pPr lvl="1" eaLnBrk="1" hangingPunct="1"/>
            <a:r>
              <a:rPr lang="en-US" altLang="en-US" sz="2400" dirty="0">
                <a:ea typeface="ＭＳ Ｐゴシック" panose="020B0600070205080204" pitchFamily="34" charset="-128"/>
              </a:rPr>
              <a:t>What explains who perceives others as more affected?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>
            <a:extLst>
              <a:ext uri="{FF2B5EF4-FFF2-40B4-BE49-F238E27FC236}">
                <a16:creationId xmlns:a16="http://schemas.microsoft.com/office/drawing/2014/main" id="{97E40131-FE1B-0540-B215-34516DEE3F4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dirty="0"/>
              <a:t>Study 1:  Results for TPP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  <p:graphicFrame>
        <p:nvGraphicFramePr>
          <p:cNvPr id="21506" name="Object 2">
            <a:extLst>
              <a:ext uri="{FF2B5EF4-FFF2-40B4-BE49-F238E27FC236}">
                <a16:creationId xmlns:a16="http://schemas.microsoft.com/office/drawing/2014/main" id="{97E0A94A-0035-AF43-8B4D-F700AC905E11}"/>
              </a:ext>
            </a:extLst>
          </p:cNvPr>
          <p:cNvGraphicFramePr>
            <a:graphicFrameLocks noGrp="1" noChangeAspect="1"/>
          </p:cNvGraphicFramePr>
          <p:nvPr>
            <p:ph type="body" idx="1"/>
          </p:nvPr>
        </p:nvGraphicFramePr>
        <p:xfrm>
          <a:off x="1524000" y="1143000"/>
          <a:ext cx="6934200" cy="3643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5" name="Drawing" r:id="rId4" imgW="12242800" imgH="6438900" progId="WPDraw30.Drawing">
                  <p:embed/>
                </p:oleObj>
              </mc:Choice>
              <mc:Fallback>
                <p:oleObj name="Drawing" r:id="rId4" imgW="12242800" imgH="6438900" progId="WPDraw30.Drawing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143000"/>
                        <a:ext cx="6934200" cy="3643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Lock And Key">
  <a:themeElements>
    <a:clrScheme name="Lock And Key 1">
      <a:dk1>
        <a:srgbClr val="200B5B"/>
      </a:dk1>
      <a:lt1>
        <a:srgbClr val="EAEAEA"/>
      </a:lt1>
      <a:dk2>
        <a:srgbClr val="6600FF"/>
      </a:dk2>
      <a:lt2>
        <a:srgbClr val="FFCC66"/>
      </a:lt2>
      <a:accent1>
        <a:srgbClr val="EEB00B"/>
      </a:accent1>
      <a:accent2>
        <a:srgbClr val="6600CC"/>
      </a:accent2>
      <a:accent3>
        <a:srgbClr val="B8AAFF"/>
      </a:accent3>
      <a:accent4>
        <a:srgbClr val="C8C8C8"/>
      </a:accent4>
      <a:accent5>
        <a:srgbClr val="F5D4AA"/>
      </a:accent5>
      <a:accent6>
        <a:srgbClr val="5C00B9"/>
      </a:accent6>
      <a:hlink>
        <a:srgbClr val="FF33CC"/>
      </a:hlink>
      <a:folHlink>
        <a:srgbClr val="CC99FF"/>
      </a:folHlink>
    </a:clrScheme>
    <a:fontScheme name="Lock And Key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Lock And Key 1">
        <a:dk1>
          <a:srgbClr val="200B5B"/>
        </a:dk1>
        <a:lt1>
          <a:srgbClr val="EAEAEA"/>
        </a:lt1>
        <a:dk2>
          <a:srgbClr val="6600FF"/>
        </a:dk2>
        <a:lt2>
          <a:srgbClr val="FFCC66"/>
        </a:lt2>
        <a:accent1>
          <a:srgbClr val="EEB00B"/>
        </a:accent1>
        <a:accent2>
          <a:srgbClr val="6600CC"/>
        </a:accent2>
        <a:accent3>
          <a:srgbClr val="B8AAFF"/>
        </a:accent3>
        <a:accent4>
          <a:srgbClr val="C8C8C8"/>
        </a:accent4>
        <a:accent5>
          <a:srgbClr val="F5D4AA"/>
        </a:accent5>
        <a:accent6>
          <a:srgbClr val="5C00B9"/>
        </a:accent6>
        <a:hlink>
          <a:srgbClr val="FF33CC"/>
        </a:hlink>
        <a:folHlink>
          <a:srgbClr val="CC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ock And Key 2">
        <a:dk1>
          <a:srgbClr val="393939"/>
        </a:dk1>
        <a:lt1>
          <a:srgbClr val="FFFFFF"/>
        </a:lt1>
        <a:dk2>
          <a:srgbClr val="6600CC"/>
        </a:dk2>
        <a:lt2>
          <a:srgbClr val="CCCCFF"/>
        </a:lt2>
        <a:accent1>
          <a:srgbClr val="F9D87E"/>
        </a:accent1>
        <a:accent2>
          <a:srgbClr val="FFCCCC"/>
        </a:accent2>
        <a:accent3>
          <a:srgbClr val="FFFFFF"/>
        </a:accent3>
        <a:accent4>
          <a:srgbClr val="2F2F2F"/>
        </a:accent4>
        <a:accent5>
          <a:srgbClr val="FBE9C0"/>
        </a:accent5>
        <a:accent6>
          <a:srgbClr val="E7B9B9"/>
        </a:accent6>
        <a:hlink>
          <a:srgbClr val="FFCC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ock And Key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555555"/>
        </a:accent6>
        <a:hlink>
          <a:srgbClr val="969696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ock And Key 4">
        <a:dk1>
          <a:srgbClr val="330000"/>
        </a:dk1>
        <a:lt1>
          <a:srgbClr val="FFFFCC"/>
        </a:lt1>
        <a:dk2>
          <a:srgbClr val="000000"/>
        </a:dk2>
        <a:lt2>
          <a:srgbClr val="FFCC00"/>
        </a:lt2>
        <a:accent1>
          <a:srgbClr val="FF9900"/>
        </a:accent1>
        <a:accent2>
          <a:srgbClr val="330099"/>
        </a:accent2>
        <a:accent3>
          <a:srgbClr val="AAAAAA"/>
        </a:accent3>
        <a:accent4>
          <a:srgbClr val="DADAAE"/>
        </a:accent4>
        <a:accent5>
          <a:srgbClr val="FFCAAA"/>
        </a:accent5>
        <a:accent6>
          <a:srgbClr val="2D008A"/>
        </a:accent6>
        <a:hlink>
          <a:srgbClr val="FF6633"/>
        </a:hlink>
        <a:folHlink>
          <a:srgbClr val="66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ock And Key 5">
        <a:dk1>
          <a:srgbClr val="333300"/>
        </a:dk1>
        <a:lt1>
          <a:srgbClr val="DDDDDD"/>
        </a:lt1>
        <a:dk2>
          <a:srgbClr val="996600"/>
        </a:dk2>
        <a:lt2>
          <a:srgbClr val="FFCC66"/>
        </a:lt2>
        <a:accent1>
          <a:srgbClr val="EEB00B"/>
        </a:accent1>
        <a:accent2>
          <a:srgbClr val="330099"/>
        </a:accent2>
        <a:accent3>
          <a:srgbClr val="CAB8AA"/>
        </a:accent3>
        <a:accent4>
          <a:srgbClr val="BDBDBD"/>
        </a:accent4>
        <a:accent5>
          <a:srgbClr val="F5D4AA"/>
        </a:accent5>
        <a:accent6>
          <a:srgbClr val="2D008A"/>
        </a:accent6>
        <a:hlink>
          <a:srgbClr val="FF6633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ock And Key 6">
        <a:dk1>
          <a:srgbClr val="003300"/>
        </a:dk1>
        <a:lt1>
          <a:srgbClr val="FFFFCC"/>
        </a:lt1>
        <a:dk2>
          <a:srgbClr val="999933"/>
        </a:dk2>
        <a:lt2>
          <a:srgbClr val="FFFF66"/>
        </a:lt2>
        <a:accent1>
          <a:srgbClr val="CC9900"/>
        </a:accent1>
        <a:accent2>
          <a:srgbClr val="330099"/>
        </a:accent2>
        <a:accent3>
          <a:srgbClr val="CACAAD"/>
        </a:accent3>
        <a:accent4>
          <a:srgbClr val="DADAAE"/>
        </a:accent4>
        <a:accent5>
          <a:srgbClr val="E2CAAA"/>
        </a:accent5>
        <a:accent6>
          <a:srgbClr val="2D008A"/>
        </a:accent6>
        <a:hlink>
          <a:srgbClr val="FF9900"/>
        </a:hlink>
        <a:folHlink>
          <a:srgbClr val="FF66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Designs\Lock And Key.pot</Template>
  <TotalTime>37959</TotalTime>
  <Words>1610</Words>
  <Application>Microsoft Macintosh PowerPoint</Application>
  <PresentationFormat>On-screen Show (4:3)</PresentationFormat>
  <Paragraphs>221</Paragraphs>
  <Slides>18</Slides>
  <Notes>16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Calibri</vt:lpstr>
      <vt:lpstr>Symbol</vt:lpstr>
      <vt:lpstr>Times New Roman</vt:lpstr>
      <vt:lpstr>Lock And Key</vt:lpstr>
      <vt:lpstr>Drawing</vt:lpstr>
      <vt:lpstr>Corel Presentations 9 Drawing</vt:lpstr>
      <vt:lpstr>Journalism 566: Opinion and Perception I: Third-person effects </vt:lpstr>
      <vt:lpstr>Concerns about the Media</vt:lpstr>
      <vt:lpstr>Basic Third Person Concepts</vt:lpstr>
      <vt:lpstr>Theoretical Underpinnings</vt:lpstr>
      <vt:lpstr>Nature of Media Perceptions</vt:lpstr>
      <vt:lpstr>Past Research on TPP</vt:lpstr>
      <vt:lpstr>Past Research on TPP and TPE</vt:lpstr>
      <vt:lpstr>Antecedents and Consequences</vt:lpstr>
      <vt:lpstr>Study 1:  Results for TPP</vt:lpstr>
      <vt:lpstr>Study 1:  Results for TPE</vt:lpstr>
      <vt:lpstr>Antecedents of TPP</vt:lpstr>
      <vt:lpstr>Study 2: Self and Other Perceptions</vt:lpstr>
      <vt:lpstr>Consequences of TPE</vt:lpstr>
      <vt:lpstr>The state of TPP &amp; TPE</vt:lpstr>
      <vt:lpstr>Big Questions About TPP &amp; TPE</vt:lpstr>
      <vt:lpstr>Big Questions About TPP &amp; TPE</vt:lpstr>
      <vt:lpstr>Shift in Perspective</vt:lpstr>
      <vt:lpstr>Theories of Media Effects</vt:lpstr>
    </vt:vector>
  </TitlesOfParts>
  <Company>University of Wisconsin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Journalism 614: Communication and Public Opinion</dc:title>
  <dc:creator>Douglas M. McLeod</dc:creator>
  <cp:lastModifiedBy>Leo Shan</cp:lastModifiedBy>
  <cp:revision>90</cp:revision>
  <cp:lastPrinted>2009-04-22T19:24:48Z</cp:lastPrinted>
  <dcterms:created xsi:type="dcterms:W3CDTF">2010-03-16T14:20:57Z</dcterms:created>
  <dcterms:modified xsi:type="dcterms:W3CDTF">2022-03-08T18:15:00Z</dcterms:modified>
</cp:coreProperties>
</file>