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786" r:id="rId1"/>
  </p:sldMasterIdLst>
  <p:notesMasterIdLst>
    <p:notesMasterId r:id="rId24"/>
  </p:notesMasterIdLst>
  <p:handoutMasterIdLst>
    <p:handoutMasterId r:id="rId25"/>
  </p:handoutMasterIdLst>
  <p:sldIdLst>
    <p:sldId id="294" r:id="rId2"/>
    <p:sldId id="295" r:id="rId3"/>
    <p:sldId id="296" r:id="rId4"/>
    <p:sldId id="297" r:id="rId5"/>
    <p:sldId id="298" r:id="rId6"/>
    <p:sldId id="299" r:id="rId7"/>
    <p:sldId id="300" r:id="rId8"/>
    <p:sldId id="301" r:id="rId9"/>
    <p:sldId id="327" r:id="rId10"/>
    <p:sldId id="302" r:id="rId11"/>
    <p:sldId id="303" r:id="rId12"/>
    <p:sldId id="304" r:id="rId13"/>
    <p:sldId id="344" r:id="rId14"/>
    <p:sldId id="345" r:id="rId15"/>
    <p:sldId id="346" r:id="rId16"/>
    <p:sldId id="305" r:id="rId17"/>
    <p:sldId id="306" r:id="rId18"/>
    <p:sldId id="337" r:id="rId19"/>
    <p:sldId id="340" r:id="rId20"/>
    <p:sldId id="338" r:id="rId21"/>
    <p:sldId id="341" r:id="rId22"/>
    <p:sldId id="342" r:id="rId23"/>
  </p:sldIdLst>
  <p:sldSz cx="10287000" cy="6858000" type="35mm"/>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18"/>
  </p:normalViewPr>
  <p:slideViewPr>
    <p:cSldViewPr>
      <p:cViewPr varScale="1">
        <p:scale>
          <a:sx n="93" d="100"/>
          <a:sy n="93" d="100"/>
        </p:scale>
        <p:origin x="1336" y="200"/>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B1B5735B-5193-73CD-4AE7-609C01EE8E74}"/>
              </a:ext>
            </a:extLst>
          </p:cNvPr>
          <p:cNvSpPr>
            <a:spLocks noGrp="1" noRot="1" noChangeAspect="1" noChangeArrowheads="1" noTextEdit="1"/>
          </p:cNvSpPr>
          <p:nvPr>
            <p:ph type="sldImg" idx="2"/>
          </p:nvPr>
        </p:nvSpPr>
        <p:spPr bwMode="auto">
          <a:xfrm>
            <a:off x="866775" y="692150"/>
            <a:ext cx="5124450" cy="34163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a:extLst>
              <a:ext uri="{FF2B5EF4-FFF2-40B4-BE49-F238E27FC236}">
                <a16:creationId xmlns:a16="http://schemas.microsoft.com/office/drawing/2014/main" id="{531DA08E-389A-0D47-3A16-20496CA88979}"/>
              </a:ext>
            </a:extLst>
          </p:cNvPr>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ＭＳ Ｐゴシック" pitchFamily="-106" charset="-128"/>
      </a:defRPr>
    </a:lvl1pPr>
    <a:lvl2pPr marL="4572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6" charset="0"/>
        <a:ea typeface="ＭＳ Ｐゴシック" pitchFamily="-10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742061A2-2EC2-4402-488B-CCF5726667B5}"/>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ea typeface="ＭＳ Ｐゴシック" panose="020B0600070205080204" pitchFamily="34" charset="-128"/>
              </a:defRPr>
            </a:lvl1pPr>
            <a:lvl2pPr marL="37931725" indent="-37474525">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endParaRPr lang="en-US" altLang="en-US"/>
          </a:p>
        </p:txBody>
      </p:sp>
      <p:sp>
        <p:nvSpPr>
          <p:cNvPr id="18434" name="Rectangle 3">
            <a:extLst>
              <a:ext uri="{FF2B5EF4-FFF2-40B4-BE49-F238E27FC236}">
                <a16:creationId xmlns:a16="http://schemas.microsoft.com/office/drawing/2014/main" id="{4E4CC229-FA38-4369-9771-ED2D4061E04D}"/>
              </a:ext>
            </a:extLst>
          </p:cNvPr>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lvl1pPr>
              <a:defRPr sz="2400">
                <a:solidFill>
                  <a:schemeClr val="tx1"/>
                </a:solidFill>
                <a:latin typeface="Times New Roman" panose="02020603050405020304" pitchFamily="18" charset="0"/>
                <a:ea typeface="ＭＳ Ｐゴシック" panose="020B0600070205080204" pitchFamily="34" charset="-128"/>
              </a:defRPr>
            </a:lvl1pPr>
            <a:lvl2pPr marL="37931725" indent="-37474525">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algn="r"/>
            <a:r>
              <a:rPr lang="en-US" altLang="en-US" sz="1200"/>
              <a:t>1</a:t>
            </a:r>
          </a:p>
        </p:txBody>
      </p:sp>
      <p:sp>
        <p:nvSpPr>
          <p:cNvPr id="18435" name="Rectangle 4">
            <a:extLst>
              <a:ext uri="{FF2B5EF4-FFF2-40B4-BE49-F238E27FC236}">
                <a16:creationId xmlns:a16="http://schemas.microsoft.com/office/drawing/2014/main" id="{BE01BDBA-5BF7-AC3F-3721-27108B45749B}"/>
              </a:ext>
            </a:extLst>
          </p:cNvPr>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ea typeface="ＭＳ Ｐゴシック" panose="020B0600070205080204" pitchFamily="34" charset="-128"/>
              </a:defRPr>
            </a:lvl1pPr>
            <a:lvl2pPr marL="37931725" indent="-37474525">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endParaRPr lang="en-US" altLang="en-US"/>
          </a:p>
        </p:txBody>
      </p:sp>
      <p:sp>
        <p:nvSpPr>
          <p:cNvPr id="18436" name="Rectangle 5">
            <a:extLst>
              <a:ext uri="{FF2B5EF4-FFF2-40B4-BE49-F238E27FC236}">
                <a16:creationId xmlns:a16="http://schemas.microsoft.com/office/drawing/2014/main" id="{A43E481E-6D10-253A-795D-115923366913}"/>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ea typeface="ＭＳ Ｐゴシック" panose="020B0600070205080204" pitchFamily="34" charset="-128"/>
              </a:defRPr>
            </a:lvl1pPr>
            <a:lvl2pPr marL="37931725" indent="-37474525">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endParaRPr lang="en-US" altLang="en-US"/>
          </a:p>
        </p:txBody>
      </p:sp>
      <p:sp>
        <p:nvSpPr>
          <p:cNvPr id="18437" name="Rectangle 6">
            <a:extLst>
              <a:ext uri="{FF2B5EF4-FFF2-40B4-BE49-F238E27FC236}">
                <a16:creationId xmlns:a16="http://schemas.microsoft.com/office/drawing/2014/main" id="{77C5844D-00A7-5E77-F8D8-49BE91D1CF2F}"/>
              </a:ext>
            </a:extLst>
          </p:cNvPr>
          <p:cNvSpPr>
            <a:spLocks noGrp="1" noRot="1" noChangeAspect="1" noChangeArrowheads="1" noTextEdit="1"/>
          </p:cNvSpPr>
          <p:nvPr>
            <p:ph type="sldImg"/>
          </p:nvPr>
        </p:nvSpPr>
        <p:spPr>
          <a:ln cap="flat"/>
        </p:spPr>
      </p:sp>
      <p:sp>
        <p:nvSpPr>
          <p:cNvPr id="18438" name="Rectangle 7">
            <a:extLst>
              <a:ext uri="{FF2B5EF4-FFF2-40B4-BE49-F238E27FC236}">
                <a16:creationId xmlns:a16="http://schemas.microsoft.com/office/drawing/2014/main" id="{DB93FE34-AC75-F867-741D-7743E806846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C525329C-15F1-4026-BA9A-BF3496AB7DAF}"/>
              </a:ext>
            </a:extLst>
          </p:cNvPr>
          <p:cNvGrpSpPr>
            <a:grpSpLocks/>
          </p:cNvGrpSpPr>
          <p:nvPr/>
        </p:nvGrpSpPr>
        <p:grpSpPr bwMode="auto">
          <a:xfrm>
            <a:off x="0" y="1460500"/>
            <a:ext cx="10287000" cy="46038"/>
            <a:chOff x="0" y="1613647"/>
            <a:chExt cx="9144000" cy="45291"/>
          </a:xfrm>
        </p:grpSpPr>
        <p:cxnSp>
          <p:nvCxnSpPr>
            <p:cNvPr id="5" name="Straight Connector 4">
              <a:extLst>
                <a:ext uri="{FF2B5EF4-FFF2-40B4-BE49-F238E27FC236}">
                  <a16:creationId xmlns:a16="http://schemas.microsoft.com/office/drawing/2014/main" id="{48F183DA-069C-9D54-B2E6-93D5175C75DD}"/>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1153CB3-9288-152D-7FAF-4D647D429679}"/>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a:extLst>
              <a:ext uri="{FF2B5EF4-FFF2-40B4-BE49-F238E27FC236}">
                <a16:creationId xmlns:a16="http://schemas.microsoft.com/office/drawing/2014/main" id="{EA1FA0C5-B461-2D45-AEDE-10AC6DAC09E2}"/>
              </a:ext>
            </a:extLst>
          </p:cNvPr>
          <p:cNvGrpSpPr>
            <a:grpSpLocks/>
          </p:cNvGrpSpPr>
          <p:nvPr/>
        </p:nvGrpSpPr>
        <p:grpSpPr bwMode="auto">
          <a:xfrm>
            <a:off x="0" y="4953000"/>
            <a:ext cx="10287000" cy="46038"/>
            <a:chOff x="0" y="1613647"/>
            <a:chExt cx="9144000" cy="45291"/>
          </a:xfrm>
        </p:grpSpPr>
        <p:cxnSp>
          <p:nvCxnSpPr>
            <p:cNvPr id="8" name="Straight Connector 7">
              <a:extLst>
                <a:ext uri="{FF2B5EF4-FFF2-40B4-BE49-F238E27FC236}">
                  <a16:creationId xmlns:a16="http://schemas.microsoft.com/office/drawing/2014/main" id="{F5B91E12-5046-1AC5-0F79-37BDC2F0B83A}"/>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04EFDEC-1884-B9ED-AD9B-EE29AF1ACD55}"/>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Oval 9">
            <a:extLst>
              <a:ext uri="{FF2B5EF4-FFF2-40B4-BE49-F238E27FC236}">
                <a16:creationId xmlns:a16="http://schemas.microsoft.com/office/drawing/2014/main" id="{560DE01D-6EA0-F5CC-B91F-044CFE62E755}"/>
              </a:ext>
            </a:extLst>
          </p:cNvPr>
          <p:cNvSpPr>
            <a:spLocks noChangeAspect="1"/>
          </p:cNvSpPr>
          <p:nvPr/>
        </p:nvSpPr>
        <p:spPr>
          <a:xfrm>
            <a:off x="136154" y="85168"/>
            <a:ext cx="4987178"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sz="1800"/>
          </a:p>
        </p:txBody>
      </p:sp>
      <p:sp>
        <p:nvSpPr>
          <p:cNvPr id="11" name="Oval 10">
            <a:extLst>
              <a:ext uri="{FF2B5EF4-FFF2-40B4-BE49-F238E27FC236}">
                <a16:creationId xmlns:a16="http://schemas.microsoft.com/office/drawing/2014/main" id="{1B126E36-DB9B-4D81-84D4-10DD26AB969A}"/>
              </a:ext>
            </a:extLst>
          </p:cNvPr>
          <p:cNvSpPr/>
          <p:nvPr/>
        </p:nvSpPr>
        <p:spPr>
          <a:xfrm>
            <a:off x="201706" y="112061"/>
            <a:ext cx="4726412"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2" name="Oval 11">
            <a:extLst>
              <a:ext uri="{FF2B5EF4-FFF2-40B4-BE49-F238E27FC236}">
                <a16:creationId xmlns:a16="http://schemas.microsoft.com/office/drawing/2014/main" id="{19AF8E78-BBD6-6870-84C9-2F75741B272E}"/>
              </a:ext>
            </a:extLst>
          </p:cNvPr>
          <p:cNvSpPr/>
          <p:nvPr/>
        </p:nvSpPr>
        <p:spPr>
          <a:xfrm>
            <a:off x="297518" y="138955"/>
            <a:ext cx="4487374"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3" name="Oval 12">
            <a:extLst>
              <a:ext uri="{FF2B5EF4-FFF2-40B4-BE49-F238E27FC236}">
                <a16:creationId xmlns:a16="http://schemas.microsoft.com/office/drawing/2014/main" id="{6327F54F-14FF-F8CD-BA33-98900D7C393C}"/>
              </a:ext>
            </a:extLst>
          </p:cNvPr>
          <p:cNvSpPr/>
          <p:nvPr/>
        </p:nvSpPr>
        <p:spPr>
          <a:xfrm>
            <a:off x="297518" y="138953"/>
            <a:ext cx="4384154"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solidFill>
                <a:srgbClr val="FFFFFF"/>
              </a:solidFill>
            </a:endParaRPr>
          </a:p>
        </p:txBody>
      </p:sp>
      <p:sp>
        <p:nvSpPr>
          <p:cNvPr id="2" name="Title 1"/>
          <p:cNvSpPr>
            <a:spLocks noGrp="1"/>
          </p:cNvSpPr>
          <p:nvPr>
            <p:ph type="ctrTitle"/>
          </p:nvPr>
        </p:nvSpPr>
        <p:spPr>
          <a:xfrm>
            <a:off x="4629150" y="1572768"/>
            <a:ext cx="5524119" cy="2130552"/>
          </a:xfrm>
        </p:spPr>
        <p:txBody>
          <a:bodyPr anchor="b"/>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629150" y="3711388"/>
            <a:ext cx="5524119" cy="886968"/>
          </a:xfrm>
        </p:spPr>
        <p:txBody>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14" name="Date Placeholder 3">
            <a:extLst>
              <a:ext uri="{FF2B5EF4-FFF2-40B4-BE49-F238E27FC236}">
                <a16:creationId xmlns:a16="http://schemas.microsoft.com/office/drawing/2014/main" id="{46236300-F3C6-5095-8C15-5E8861704672}"/>
              </a:ext>
            </a:extLst>
          </p:cNvPr>
          <p:cNvSpPr>
            <a:spLocks noGrp="1"/>
          </p:cNvSpPr>
          <p:nvPr>
            <p:ph type="dt" sz="half" idx="10"/>
          </p:nvPr>
        </p:nvSpPr>
        <p:spPr/>
        <p:txBody>
          <a:bodyPr/>
          <a:lstStyle>
            <a:lvl1pPr>
              <a:defRPr/>
            </a:lvl1pPr>
          </a:lstStyle>
          <a:p>
            <a:pPr>
              <a:defRPr/>
            </a:pPr>
            <a:fld id="{9843BF20-F853-D042-A7E4-4697FDA2B5AD}" type="datetime1">
              <a:rPr lang="en-US" altLang="en-US"/>
              <a:pPr>
                <a:defRPr/>
              </a:pPr>
              <a:t>8/22/22</a:t>
            </a:fld>
            <a:endParaRPr lang="en-US" altLang="en-US"/>
          </a:p>
        </p:txBody>
      </p:sp>
      <p:sp>
        <p:nvSpPr>
          <p:cNvPr id="15" name="Footer Placeholder 4">
            <a:extLst>
              <a:ext uri="{FF2B5EF4-FFF2-40B4-BE49-F238E27FC236}">
                <a16:creationId xmlns:a16="http://schemas.microsoft.com/office/drawing/2014/main" id="{60309975-18FA-9312-BC0E-219598C48CE4}"/>
              </a:ext>
            </a:extLst>
          </p:cNvPr>
          <p:cNvSpPr>
            <a:spLocks noGrp="1"/>
          </p:cNvSpPr>
          <p:nvPr>
            <p:ph type="ftr" sz="quarter" idx="11"/>
          </p:nvPr>
        </p:nvSpPr>
        <p:spPr/>
        <p:txBody>
          <a:bodyPr/>
          <a:lstStyle>
            <a:lvl1pPr>
              <a:defRPr/>
            </a:lvl1pPr>
          </a:lstStyle>
          <a:p>
            <a:pPr>
              <a:defRPr/>
            </a:pPr>
            <a:endParaRPr lang="en-US"/>
          </a:p>
        </p:txBody>
      </p:sp>
      <p:sp>
        <p:nvSpPr>
          <p:cNvPr id="16" name="Slide Number Placeholder 5">
            <a:extLst>
              <a:ext uri="{FF2B5EF4-FFF2-40B4-BE49-F238E27FC236}">
                <a16:creationId xmlns:a16="http://schemas.microsoft.com/office/drawing/2014/main" id="{B2B376CF-39AB-D9F1-5054-0C2088350538}"/>
              </a:ext>
            </a:extLst>
          </p:cNvPr>
          <p:cNvSpPr>
            <a:spLocks noGrp="1"/>
          </p:cNvSpPr>
          <p:nvPr>
            <p:ph type="sldNum" sz="quarter" idx="12"/>
          </p:nvPr>
        </p:nvSpPr>
        <p:spPr/>
        <p:txBody>
          <a:bodyPr/>
          <a:lstStyle>
            <a:lvl1pPr>
              <a:defRPr/>
            </a:lvl1pPr>
          </a:lstStyle>
          <a:p>
            <a:pPr>
              <a:defRPr/>
            </a:pPr>
            <a:fld id="{ED58E499-1F8F-4743-9AAA-A14B62ABD231}" type="slidenum">
              <a:rPr lang="en-US" altLang="en-US"/>
              <a:pPr>
                <a:defRPr/>
              </a:pPr>
              <a:t>‹#›</a:t>
            </a:fld>
            <a:endParaRPr lang="en-US" altLang="en-US"/>
          </a:p>
        </p:txBody>
      </p:sp>
    </p:spTree>
    <p:extLst>
      <p:ext uri="{BB962C8B-B14F-4D97-AF65-F5344CB8AC3E}">
        <p14:creationId xmlns:p14="http://schemas.microsoft.com/office/powerpoint/2010/main" val="167596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5" name="Group 6">
            <a:extLst>
              <a:ext uri="{FF2B5EF4-FFF2-40B4-BE49-F238E27FC236}">
                <a16:creationId xmlns:a16="http://schemas.microsoft.com/office/drawing/2014/main" id="{32696D1A-0F1B-9991-3F3E-D7F40534F4F5}"/>
              </a:ext>
            </a:extLst>
          </p:cNvPr>
          <p:cNvGrpSpPr>
            <a:grpSpLocks/>
          </p:cNvGrpSpPr>
          <p:nvPr/>
        </p:nvGrpSpPr>
        <p:grpSpPr bwMode="auto">
          <a:xfrm>
            <a:off x="0" y="1179513"/>
            <a:ext cx="10287000" cy="44450"/>
            <a:chOff x="0" y="1613647"/>
            <a:chExt cx="9144000" cy="45291"/>
          </a:xfrm>
        </p:grpSpPr>
        <p:cxnSp>
          <p:nvCxnSpPr>
            <p:cNvPr id="6" name="Straight Connector 5">
              <a:extLst>
                <a:ext uri="{FF2B5EF4-FFF2-40B4-BE49-F238E27FC236}">
                  <a16:creationId xmlns:a16="http://schemas.microsoft.com/office/drawing/2014/main" id="{C8E32923-DFF3-47D5-438B-9827EC329E84}"/>
                </a:ext>
              </a:extLst>
            </p:cNvPr>
            <p:cNvCxnSpPr/>
            <p:nvPr/>
          </p:nvCxnSpPr>
          <p:spPr>
            <a:xfrm>
              <a:off x="0" y="1657320"/>
              <a:ext cx="9144000" cy="161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B872220-9678-D006-F761-04259F0776C0}"/>
                </a:ext>
              </a:extLst>
            </p:cNvPr>
            <p:cNvCxnSpPr/>
            <p:nvPr/>
          </p:nvCxnSpPr>
          <p:spPr>
            <a:xfrm>
              <a:off x="0" y="1613647"/>
              <a:ext cx="9144000" cy="1617"/>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9">
            <a:extLst>
              <a:ext uri="{FF2B5EF4-FFF2-40B4-BE49-F238E27FC236}">
                <a16:creationId xmlns:a16="http://schemas.microsoft.com/office/drawing/2014/main" id="{8C7C12DA-0B93-ACD2-AF37-2DE87D688A83}"/>
              </a:ext>
            </a:extLst>
          </p:cNvPr>
          <p:cNvGrpSpPr>
            <a:grpSpLocks/>
          </p:cNvGrpSpPr>
          <p:nvPr/>
        </p:nvGrpSpPr>
        <p:grpSpPr bwMode="auto">
          <a:xfrm>
            <a:off x="0" y="5715000"/>
            <a:ext cx="10287000" cy="46038"/>
            <a:chOff x="0" y="1613647"/>
            <a:chExt cx="9144000" cy="45291"/>
          </a:xfrm>
        </p:grpSpPr>
        <p:cxnSp>
          <p:nvCxnSpPr>
            <p:cNvPr id="9" name="Straight Connector 8">
              <a:extLst>
                <a:ext uri="{FF2B5EF4-FFF2-40B4-BE49-F238E27FC236}">
                  <a16:creationId xmlns:a16="http://schemas.microsoft.com/office/drawing/2014/main" id="{75F3E109-D7B0-0D48-4AFD-C4B031C19417}"/>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5BB8134-D949-BEE8-F28F-58499A5A0A6D}"/>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Oval 10">
            <a:extLst>
              <a:ext uri="{FF2B5EF4-FFF2-40B4-BE49-F238E27FC236}">
                <a16:creationId xmlns:a16="http://schemas.microsoft.com/office/drawing/2014/main" id="{A55AB654-C4A3-E7BA-7E61-0CF4A9CE8E95}"/>
              </a:ext>
            </a:extLst>
          </p:cNvPr>
          <p:cNvSpPr>
            <a:spLocks noChangeAspect="1"/>
          </p:cNvSpPr>
          <p:nvPr/>
        </p:nvSpPr>
        <p:spPr>
          <a:xfrm>
            <a:off x="4820772" y="1116106"/>
            <a:ext cx="531495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sz="1800"/>
          </a:p>
        </p:txBody>
      </p:sp>
      <p:sp>
        <p:nvSpPr>
          <p:cNvPr id="2" name="Title 1"/>
          <p:cNvSpPr>
            <a:spLocks noGrp="1"/>
          </p:cNvSpPr>
          <p:nvPr>
            <p:ph type="title"/>
          </p:nvPr>
        </p:nvSpPr>
        <p:spPr>
          <a:xfrm>
            <a:off x="514350" y="1524000"/>
            <a:ext cx="4029075" cy="1252538"/>
          </a:xfrm>
        </p:spPr>
        <p:txBody>
          <a:bodyPr anchor="b"/>
          <a:lstStyle>
            <a:lvl1pPr algn="l">
              <a:defRPr sz="3600" b="1"/>
            </a:lvl1pPr>
          </a:lstStyle>
          <a:p>
            <a:r>
              <a:rPr lang="en-US"/>
              <a:t>Click to edit Master title style</a:t>
            </a:r>
            <a:endParaRPr/>
          </a:p>
        </p:txBody>
      </p:sp>
      <p:sp>
        <p:nvSpPr>
          <p:cNvPr id="4" name="Text Placeholder 3"/>
          <p:cNvSpPr>
            <a:spLocks noGrp="1"/>
          </p:cNvSpPr>
          <p:nvPr>
            <p:ph type="body" sz="half" idx="2"/>
          </p:nvPr>
        </p:nvSpPr>
        <p:spPr>
          <a:xfrm>
            <a:off x="514350" y="2895600"/>
            <a:ext cx="4029075" cy="2438400"/>
          </a:xfrm>
        </p:spPr>
        <p:txBody>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5032559" y="1148004"/>
            <a:ext cx="4989195" cy="4434987"/>
          </a:xfrm>
          <a:prstGeom prst="ellipse">
            <a:avLst/>
          </a:prstGeom>
          <a:effectLst>
            <a:innerShdw blurRad="63500" dist="50800" dir="18900000">
              <a:prstClr val="black">
                <a:alpha val="30000"/>
              </a:prstClr>
            </a:innerShdw>
          </a:effectLst>
        </p:spPr>
        <p:txBody>
          <a:bodyPr rtlCol="0"/>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12" name="Date Placeholder 4">
            <a:extLst>
              <a:ext uri="{FF2B5EF4-FFF2-40B4-BE49-F238E27FC236}">
                <a16:creationId xmlns:a16="http://schemas.microsoft.com/office/drawing/2014/main" id="{012C08D3-365B-55C6-0B04-977B8440205E}"/>
              </a:ext>
            </a:extLst>
          </p:cNvPr>
          <p:cNvSpPr>
            <a:spLocks noGrp="1"/>
          </p:cNvSpPr>
          <p:nvPr>
            <p:ph type="dt" sz="half" idx="10"/>
          </p:nvPr>
        </p:nvSpPr>
        <p:spPr/>
        <p:txBody>
          <a:bodyPr/>
          <a:lstStyle>
            <a:lvl1pPr>
              <a:defRPr/>
            </a:lvl1pPr>
          </a:lstStyle>
          <a:p>
            <a:pPr>
              <a:defRPr/>
            </a:pPr>
            <a:fld id="{DF1DC8BE-1A71-3D45-878A-AA0DA3D6A43D}" type="datetime1">
              <a:rPr lang="en-US" altLang="en-US"/>
              <a:pPr>
                <a:defRPr/>
              </a:pPr>
              <a:t>8/22/22</a:t>
            </a:fld>
            <a:endParaRPr lang="en-US" altLang="en-US">
              <a:solidFill>
                <a:schemeClr val="tx1"/>
              </a:solidFill>
            </a:endParaRPr>
          </a:p>
        </p:txBody>
      </p:sp>
      <p:sp>
        <p:nvSpPr>
          <p:cNvPr id="13" name="Footer Placeholder 5">
            <a:extLst>
              <a:ext uri="{FF2B5EF4-FFF2-40B4-BE49-F238E27FC236}">
                <a16:creationId xmlns:a16="http://schemas.microsoft.com/office/drawing/2014/main" id="{050ACE47-0156-B7D0-BBCE-D88F11441957}"/>
              </a:ext>
            </a:extLst>
          </p:cNvPr>
          <p:cNvSpPr>
            <a:spLocks noGrp="1"/>
          </p:cNvSpPr>
          <p:nvPr>
            <p:ph type="ftr" sz="quarter" idx="11"/>
          </p:nvPr>
        </p:nvSpPr>
        <p:spPr/>
        <p:txBody>
          <a:bodyPr/>
          <a:lstStyle>
            <a:lvl1pPr>
              <a:defRPr/>
            </a:lvl1pPr>
          </a:lstStyle>
          <a:p>
            <a:pPr>
              <a:defRPr/>
            </a:pPr>
            <a:endParaRPr lang="en-US"/>
          </a:p>
        </p:txBody>
      </p:sp>
      <p:sp>
        <p:nvSpPr>
          <p:cNvPr id="14" name="Slide Number Placeholder 6">
            <a:extLst>
              <a:ext uri="{FF2B5EF4-FFF2-40B4-BE49-F238E27FC236}">
                <a16:creationId xmlns:a16="http://schemas.microsoft.com/office/drawing/2014/main" id="{09B200AD-1051-9AF4-89E0-58194C6B7CD1}"/>
              </a:ext>
            </a:extLst>
          </p:cNvPr>
          <p:cNvSpPr>
            <a:spLocks noGrp="1"/>
          </p:cNvSpPr>
          <p:nvPr>
            <p:ph type="sldNum" sz="quarter" idx="12"/>
          </p:nvPr>
        </p:nvSpPr>
        <p:spPr/>
        <p:txBody>
          <a:bodyPr/>
          <a:lstStyle>
            <a:lvl1pPr>
              <a:defRPr/>
            </a:lvl1pPr>
          </a:lstStyle>
          <a:p>
            <a:pPr>
              <a:defRPr/>
            </a:pPr>
            <a:fld id="{81C9F845-4292-984C-82EB-2CDFF6DF8912}"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711883628"/>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78BD1E06-BC2C-A87C-C919-AFDD62EFB6A5}"/>
              </a:ext>
            </a:extLst>
          </p:cNvPr>
          <p:cNvGrpSpPr>
            <a:grpSpLocks/>
          </p:cNvGrpSpPr>
          <p:nvPr/>
        </p:nvGrpSpPr>
        <p:grpSpPr bwMode="auto">
          <a:xfrm>
            <a:off x="0" y="1584325"/>
            <a:ext cx="10287000" cy="44450"/>
            <a:chOff x="0" y="1613647"/>
            <a:chExt cx="9144000" cy="45291"/>
          </a:xfrm>
        </p:grpSpPr>
        <p:cxnSp>
          <p:nvCxnSpPr>
            <p:cNvPr id="5" name="Straight Connector 4">
              <a:extLst>
                <a:ext uri="{FF2B5EF4-FFF2-40B4-BE49-F238E27FC236}">
                  <a16:creationId xmlns:a16="http://schemas.microsoft.com/office/drawing/2014/main" id="{2FEDB5A2-EF4C-4C48-D56C-339997F804FA}"/>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F02C616-0BEB-BDCB-4B1D-6DA4F0C5B832}"/>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a:extLst>
              <a:ext uri="{FF2B5EF4-FFF2-40B4-BE49-F238E27FC236}">
                <a16:creationId xmlns:a16="http://schemas.microsoft.com/office/drawing/2014/main" id="{2E2EE3DB-E6B3-AE18-A7E0-5A60A54AFEEB}"/>
              </a:ext>
            </a:extLst>
          </p:cNvPr>
          <p:cNvSpPr>
            <a:spLocks noGrp="1"/>
          </p:cNvSpPr>
          <p:nvPr>
            <p:ph type="dt" sz="half" idx="10"/>
          </p:nvPr>
        </p:nvSpPr>
        <p:spPr/>
        <p:txBody>
          <a:bodyPr/>
          <a:lstStyle>
            <a:lvl1pPr>
              <a:defRPr/>
            </a:lvl1pPr>
          </a:lstStyle>
          <a:p>
            <a:pPr>
              <a:defRPr/>
            </a:pPr>
            <a:fld id="{FF7F8790-1F87-EB48-90A4-9EE44EF126F3}" type="datetime1">
              <a:rPr lang="en-US" altLang="en-US"/>
              <a:pPr>
                <a:defRPr/>
              </a:pPr>
              <a:t>8/22/22</a:t>
            </a:fld>
            <a:endParaRPr lang="en-US" altLang="en-US"/>
          </a:p>
        </p:txBody>
      </p:sp>
      <p:sp>
        <p:nvSpPr>
          <p:cNvPr id="8" name="Footer Placeholder 4">
            <a:extLst>
              <a:ext uri="{FF2B5EF4-FFF2-40B4-BE49-F238E27FC236}">
                <a16:creationId xmlns:a16="http://schemas.microsoft.com/office/drawing/2014/main" id="{3086D48A-9EB6-A6B7-C049-7021FBEE3DB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F614681-5408-30E3-BA14-640F8DAFB4B2}"/>
              </a:ext>
            </a:extLst>
          </p:cNvPr>
          <p:cNvSpPr>
            <a:spLocks noGrp="1"/>
          </p:cNvSpPr>
          <p:nvPr>
            <p:ph type="sldNum" sz="quarter" idx="12"/>
          </p:nvPr>
        </p:nvSpPr>
        <p:spPr/>
        <p:txBody>
          <a:bodyPr/>
          <a:lstStyle>
            <a:lvl1pPr>
              <a:defRPr/>
            </a:lvl1pPr>
          </a:lstStyle>
          <a:p>
            <a:pPr>
              <a:defRPr/>
            </a:pPr>
            <a:fld id="{B8CFE3B5-BAD6-054F-88A3-54118F1C57A5}" type="slidenum">
              <a:rPr lang="en-US" altLang="en-US"/>
              <a:pPr>
                <a:defRPr/>
              </a:pPr>
              <a:t>‹#›</a:t>
            </a:fld>
            <a:endParaRPr lang="en-US" altLang="en-US"/>
          </a:p>
        </p:txBody>
      </p:sp>
    </p:spTree>
    <p:extLst>
      <p:ext uri="{BB962C8B-B14F-4D97-AF65-F5344CB8AC3E}">
        <p14:creationId xmlns:p14="http://schemas.microsoft.com/office/powerpoint/2010/main" val="2640765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9EFB341B-5CE5-F194-937A-85C861AA40DE}"/>
              </a:ext>
            </a:extLst>
          </p:cNvPr>
          <p:cNvGrpSpPr>
            <a:grpSpLocks/>
          </p:cNvGrpSpPr>
          <p:nvPr/>
        </p:nvGrpSpPr>
        <p:grpSpPr bwMode="auto">
          <a:xfrm rot="5400000">
            <a:off x="5002213" y="3403600"/>
            <a:ext cx="6858000" cy="50800"/>
            <a:chOff x="0" y="1613647"/>
            <a:chExt cx="9144000" cy="45291"/>
          </a:xfrm>
        </p:grpSpPr>
        <p:cxnSp>
          <p:nvCxnSpPr>
            <p:cNvPr id="5" name="Straight Connector 4">
              <a:extLst>
                <a:ext uri="{FF2B5EF4-FFF2-40B4-BE49-F238E27FC236}">
                  <a16:creationId xmlns:a16="http://schemas.microsoft.com/office/drawing/2014/main" id="{3A78F991-9BFD-B5BF-4D44-3A9830812F55}"/>
                </a:ext>
              </a:extLst>
            </p:cNvPr>
            <p:cNvCxnSpPr/>
            <p:nvPr/>
          </p:nvCxnSpPr>
          <p:spPr>
            <a:xfrm>
              <a:off x="-8467" y="1673091"/>
              <a:ext cx="9144000" cy="1416"/>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FAD0379-B0FC-B0B7-5CF9-200E089A07C8}"/>
                </a:ext>
              </a:extLst>
            </p:cNvPr>
            <p:cNvCxnSpPr/>
            <p:nvPr/>
          </p:nvCxnSpPr>
          <p:spPr>
            <a:xfrm>
              <a:off x="-8467" y="1629216"/>
              <a:ext cx="9144000" cy="1415"/>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8501062" y="609603"/>
            <a:ext cx="1785938" cy="55165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514350" y="609603"/>
            <a:ext cx="7458075" cy="5516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a:extLst>
              <a:ext uri="{FF2B5EF4-FFF2-40B4-BE49-F238E27FC236}">
                <a16:creationId xmlns:a16="http://schemas.microsoft.com/office/drawing/2014/main" id="{3F88B16F-4EDF-42E6-453D-C5C7CD21EA83}"/>
              </a:ext>
            </a:extLst>
          </p:cNvPr>
          <p:cNvSpPr>
            <a:spLocks noGrp="1"/>
          </p:cNvSpPr>
          <p:nvPr>
            <p:ph type="dt" sz="half" idx="10"/>
          </p:nvPr>
        </p:nvSpPr>
        <p:spPr>
          <a:xfrm>
            <a:off x="8501063" y="6356350"/>
            <a:ext cx="1292225" cy="365125"/>
          </a:xfrm>
        </p:spPr>
        <p:txBody>
          <a:bodyPr/>
          <a:lstStyle>
            <a:lvl1pPr>
              <a:defRPr/>
            </a:lvl1pPr>
          </a:lstStyle>
          <a:p>
            <a:pPr>
              <a:defRPr/>
            </a:pPr>
            <a:fld id="{B1E1C900-BC8D-C942-8C86-115691207710}" type="datetime1">
              <a:rPr lang="en-US" altLang="en-US"/>
              <a:pPr>
                <a:defRPr/>
              </a:pPr>
              <a:t>8/22/22</a:t>
            </a:fld>
            <a:endParaRPr lang="en-US" altLang="en-US"/>
          </a:p>
        </p:txBody>
      </p:sp>
      <p:sp>
        <p:nvSpPr>
          <p:cNvPr id="8" name="Footer Placeholder 4">
            <a:extLst>
              <a:ext uri="{FF2B5EF4-FFF2-40B4-BE49-F238E27FC236}">
                <a16:creationId xmlns:a16="http://schemas.microsoft.com/office/drawing/2014/main" id="{4DB24548-43BD-3136-F52D-07EC5AEEAC9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DD151A6-A387-ADE8-3A3B-9682C1DD25C7}"/>
              </a:ext>
            </a:extLst>
          </p:cNvPr>
          <p:cNvSpPr>
            <a:spLocks noGrp="1"/>
          </p:cNvSpPr>
          <p:nvPr>
            <p:ph type="sldNum" sz="quarter" idx="12"/>
          </p:nvPr>
        </p:nvSpPr>
        <p:spPr/>
        <p:txBody>
          <a:bodyPr/>
          <a:lstStyle>
            <a:lvl1pPr>
              <a:defRPr/>
            </a:lvl1pPr>
          </a:lstStyle>
          <a:p>
            <a:pPr>
              <a:defRPr/>
            </a:pPr>
            <a:fld id="{9EE7F82E-73E6-E54E-865B-0E157A1F3E35}" type="slidenum">
              <a:rPr lang="en-US" altLang="en-US"/>
              <a:pPr>
                <a:defRPr/>
              </a:pPr>
              <a:t>‹#›</a:t>
            </a:fld>
            <a:endParaRPr lang="en-US" altLang="en-US"/>
          </a:p>
        </p:txBody>
      </p:sp>
    </p:spTree>
    <p:extLst>
      <p:ext uri="{BB962C8B-B14F-4D97-AF65-F5344CB8AC3E}">
        <p14:creationId xmlns:p14="http://schemas.microsoft.com/office/powerpoint/2010/main" val="3292879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pSp>
        <p:nvGrpSpPr>
          <p:cNvPr id="4" name="Group 10">
            <a:extLst>
              <a:ext uri="{FF2B5EF4-FFF2-40B4-BE49-F238E27FC236}">
                <a16:creationId xmlns:a16="http://schemas.microsoft.com/office/drawing/2014/main" id="{668F9B81-F70F-5437-3728-3F8B3EDBE217}"/>
              </a:ext>
            </a:extLst>
          </p:cNvPr>
          <p:cNvGrpSpPr>
            <a:grpSpLocks/>
          </p:cNvGrpSpPr>
          <p:nvPr/>
        </p:nvGrpSpPr>
        <p:grpSpPr bwMode="auto">
          <a:xfrm>
            <a:off x="0" y="1584325"/>
            <a:ext cx="10287000" cy="44450"/>
            <a:chOff x="0" y="1613647"/>
            <a:chExt cx="9144000" cy="45291"/>
          </a:xfrm>
        </p:grpSpPr>
        <p:cxnSp>
          <p:nvCxnSpPr>
            <p:cNvPr id="5" name="Straight Connector 4">
              <a:extLst>
                <a:ext uri="{FF2B5EF4-FFF2-40B4-BE49-F238E27FC236}">
                  <a16:creationId xmlns:a16="http://schemas.microsoft.com/office/drawing/2014/main" id="{E219546E-A307-3146-8767-F0894DD0C482}"/>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E85DC7B-E49F-61D1-CA3E-05EEA077C0BF}"/>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3">
            <a:extLst>
              <a:ext uri="{FF2B5EF4-FFF2-40B4-BE49-F238E27FC236}">
                <a16:creationId xmlns:a16="http://schemas.microsoft.com/office/drawing/2014/main" id="{46871262-C2FB-F057-A3CB-D07A6A833296}"/>
              </a:ext>
            </a:extLst>
          </p:cNvPr>
          <p:cNvSpPr>
            <a:spLocks noGrp="1"/>
          </p:cNvSpPr>
          <p:nvPr>
            <p:ph type="dt" sz="half" idx="10"/>
          </p:nvPr>
        </p:nvSpPr>
        <p:spPr/>
        <p:txBody>
          <a:bodyPr/>
          <a:lstStyle>
            <a:lvl1pPr>
              <a:defRPr/>
            </a:lvl1pPr>
          </a:lstStyle>
          <a:p>
            <a:pPr>
              <a:defRPr/>
            </a:pPr>
            <a:fld id="{2A7060EB-9CB8-0C4A-9154-9D5FDC1D00C6}" type="datetime1">
              <a:rPr lang="en-US" altLang="en-US"/>
              <a:pPr>
                <a:defRPr/>
              </a:pPr>
              <a:t>8/22/22</a:t>
            </a:fld>
            <a:endParaRPr lang="en-US" altLang="en-US"/>
          </a:p>
        </p:txBody>
      </p:sp>
      <p:sp>
        <p:nvSpPr>
          <p:cNvPr id="8" name="Footer Placeholder 4">
            <a:extLst>
              <a:ext uri="{FF2B5EF4-FFF2-40B4-BE49-F238E27FC236}">
                <a16:creationId xmlns:a16="http://schemas.microsoft.com/office/drawing/2014/main" id="{562654E6-F50A-5B1F-CA2A-D3613ECE533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86ADA45-B8F6-EBA2-11B1-B90FFCB8DEF5}"/>
              </a:ext>
            </a:extLst>
          </p:cNvPr>
          <p:cNvSpPr>
            <a:spLocks noGrp="1"/>
          </p:cNvSpPr>
          <p:nvPr>
            <p:ph type="sldNum" sz="quarter" idx="12"/>
          </p:nvPr>
        </p:nvSpPr>
        <p:spPr/>
        <p:txBody>
          <a:bodyPr/>
          <a:lstStyle>
            <a:lvl1pPr>
              <a:defRPr/>
            </a:lvl1pPr>
          </a:lstStyle>
          <a:p>
            <a:pPr>
              <a:defRPr/>
            </a:pPr>
            <a:fld id="{521A2146-A96E-AA47-A35B-68577BEA1D4D}" type="slidenum">
              <a:rPr lang="en-US" altLang="en-US"/>
              <a:pPr>
                <a:defRPr/>
              </a:pPr>
              <a:t>‹#›</a:t>
            </a:fld>
            <a:endParaRPr lang="en-US" altLang="en-US"/>
          </a:p>
        </p:txBody>
      </p:sp>
    </p:spTree>
    <p:extLst>
      <p:ext uri="{BB962C8B-B14F-4D97-AF65-F5344CB8AC3E}">
        <p14:creationId xmlns:p14="http://schemas.microsoft.com/office/powerpoint/2010/main" val="3974720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CCD4F2DE-BA9B-8E92-0465-72C275AAE357}"/>
              </a:ext>
            </a:extLst>
          </p:cNvPr>
          <p:cNvGrpSpPr>
            <a:grpSpLocks/>
          </p:cNvGrpSpPr>
          <p:nvPr/>
        </p:nvGrpSpPr>
        <p:grpSpPr bwMode="auto">
          <a:xfrm>
            <a:off x="0" y="1460500"/>
            <a:ext cx="10287000" cy="46038"/>
            <a:chOff x="0" y="1613647"/>
            <a:chExt cx="9144000" cy="45291"/>
          </a:xfrm>
        </p:grpSpPr>
        <p:cxnSp>
          <p:nvCxnSpPr>
            <p:cNvPr id="5" name="Straight Connector 4">
              <a:extLst>
                <a:ext uri="{FF2B5EF4-FFF2-40B4-BE49-F238E27FC236}">
                  <a16:creationId xmlns:a16="http://schemas.microsoft.com/office/drawing/2014/main" id="{E704B9FA-8B71-98A0-13D4-DFB65DE862B5}"/>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FF67DBE-1941-CD6A-8AA7-6F2688B010CE}"/>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a:extLst>
              <a:ext uri="{FF2B5EF4-FFF2-40B4-BE49-F238E27FC236}">
                <a16:creationId xmlns:a16="http://schemas.microsoft.com/office/drawing/2014/main" id="{8016C205-15F0-9942-3A66-4EAADE64096A}"/>
              </a:ext>
            </a:extLst>
          </p:cNvPr>
          <p:cNvGrpSpPr>
            <a:grpSpLocks/>
          </p:cNvGrpSpPr>
          <p:nvPr/>
        </p:nvGrpSpPr>
        <p:grpSpPr bwMode="auto">
          <a:xfrm>
            <a:off x="0" y="4953000"/>
            <a:ext cx="10287000" cy="46038"/>
            <a:chOff x="0" y="1613647"/>
            <a:chExt cx="9144000" cy="45291"/>
          </a:xfrm>
        </p:grpSpPr>
        <p:cxnSp>
          <p:nvCxnSpPr>
            <p:cNvPr id="8" name="Straight Connector 7">
              <a:extLst>
                <a:ext uri="{FF2B5EF4-FFF2-40B4-BE49-F238E27FC236}">
                  <a16:creationId xmlns:a16="http://schemas.microsoft.com/office/drawing/2014/main" id="{9E7BE7F3-134B-B3AF-7951-BA35324B1C74}"/>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FA35FBF-8F8B-14DE-6644-C383BB05810E}"/>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Oval 9">
            <a:extLst>
              <a:ext uri="{FF2B5EF4-FFF2-40B4-BE49-F238E27FC236}">
                <a16:creationId xmlns:a16="http://schemas.microsoft.com/office/drawing/2014/main" id="{2F47830B-6E08-8DB6-FA9D-26F3C9DB8BC8}"/>
              </a:ext>
            </a:extLst>
          </p:cNvPr>
          <p:cNvSpPr>
            <a:spLocks noChangeAspect="1"/>
          </p:cNvSpPr>
          <p:nvPr/>
        </p:nvSpPr>
        <p:spPr>
          <a:xfrm>
            <a:off x="151282" y="685803"/>
            <a:ext cx="5926555"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p>
        </p:txBody>
      </p:sp>
      <p:sp>
        <p:nvSpPr>
          <p:cNvPr id="11" name="Oval 10">
            <a:extLst>
              <a:ext uri="{FF2B5EF4-FFF2-40B4-BE49-F238E27FC236}">
                <a16:creationId xmlns:a16="http://schemas.microsoft.com/office/drawing/2014/main" id="{68A03972-A9B0-FDE7-C7EF-22F8E3F47005}"/>
              </a:ext>
            </a:extLst>
          </p:cNvPr>
          <p:cNvSpPr/>
          <p:nvPr/>
        </p:nvSpPr>
        <p:spPr>
          <a:xfrm>
            <a:off x="258387" y="712694"/>
            <a:ext cx="5606415"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2" name="Title 1"/>
          <p:cNvSpPr>
            <a:spLocks noGrp="1"/>
          </p:cNvSpPr>
          <p:nvPr>
            <p:ph type="ctrTitle"/>
          </p:nvPr>
        </p:nvSpPr>
        <p:spPr>
          <a:xfrm>
            <a:off x="6036050" y="1573306"/>
            <a:ext cx="4109757" cy="2133600"/>
          </a:xfrm>
        </p:spPr>
        <p:txBody>
          <a:bodyPr anchor="b"/>
          <a:lstStyle>
            <a:lvl1pPr algn="r">
              <a:defRPr/>
            </a:lvl1pPr>
          </a:lstStyle>
          <a:p>
            <a:r>
              <a:rPr lang="en-US"/>
              <a:t>Click to edit Master title style</a:t>
            </a:r>
            <a:endParaRPr/>
          </a:p>
        </p:txBody>
      </p:sp>
      <p:sp>
        <p:nvSpPr>
          <p:cNvPr id="3" name="Subtitle 2"/>
          <p:cNvSpPr>
            <a:spLocks noGrp="1"/>
          </p:cNvSpPr>
          <p:nvPr>
            <p:ph type="subTitle" idx="1"/>
          </p:nvPr>
        </p:nvSpPr>
        <p:spPr>
          <a:xfrm>
            <a:off x="6036050" y="3998259"/>
            <a:ext cx="410975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18" name="Picture Placeholder 24"/>
          <p:cNvSpPr>
            <a:spLocks noGrp="1"/>
          </p:cNvSpPr>
          <p:nvPr>
            <p:ph type="pic" sz="quarter" idx="13"/>
          </p:nvPr>
        </p:nvSpPr>
        <p:spPr>
          <a:xfrm>
            <a:off x="271388" y="716995"/>
            <a:ext cx="5519766" cy="4852935"/>
          </a:xfrm>
          <a:prstGeom prst="ellipse">
            <a:avLst/>
          </a:prstGeom>
          <a:effectLst>
            <a:innerShdw blurRad="63500" dist="50800" dir="16200000">
              <a:prstClr val="black">
                <a:alpha val="30000"/>
              </a:prstClr>
            </a:innerShdw>
          </a:effectLst>
        </p:spPr>
        <p:txBody>
          <a:bodyPr rtlCol="0"/>
          <a:lstStyle>
            <a:lvl1pPr algn="r">
              <a:buNone/>
              <a:defRPr sz="1800"/>
            </a:lvl1pPr>
          </a:lstStyle>
          <a:p>
            <a:pPr lvl="0"/>
            <a:r>
              <a:rPr lang="en-US" noProof="0"/>
              <a:t>Click icon to add picture</a:t>
            </a:r>
            <a:endParaRPr noProof="0"/>
          </a:p>
        </p:txBody>
      </p:sp>
      <p:sp>
        <p:nvSpPr>
          <p:cNvPr id="12" name="Date Placeholder 3">
            <a:extLst>
              <a:ext uri="{FF2B5EF4-FFF2-40B4-BE49-F238E27FC236}">
                <a16:creationId xmlns:a16="http://schemas.microsoft.com/office/drawing/2014/main" id="{9D4B78ED-86E6-2801-F0F6-764F018DD9A5}"/>
              </a:ext>
            </a:extLst>
          </p:cNvPr>
          <p:cNvSpPr>
            <a:spLocks noGrp="1"/>
          </p:cNvSpPr>
          <p:nvPr>
            <p:ph type="dt" sz="half" idx="14"/>
          </p:nvPr>
        </p:nvSpPr>
        <p:spPr/>
        <p:txBody>
          <a:bodyPr/>
          <a:lstStyle>
            <a:lvl1pPr>
              <a:defRPr/>
            </a:lvl1pPr>
          </a:lstStyle>
          <a:p>
            <a:pPr>
              <a:defRPr/>
            </a:pPr>
            <a:fld id="{E1954099-E8ED-3348-A2A5-23C40313989F}" type="datetime1">
              <a:rPr lang="en-US" altLang="en-US"/>
              <a:pPr>
                <a:defRPr/>
              </a:pPr>
              <a:t>8/22/22</a:t>
            </a:fld>
            <a:endParaRPr lang="en-US" altLang="en-US" sz="1000">
              <a:solidFill>
                <a:schemeClr val="tx1"/>
              </a:solidFill>
            </a:endParaRPr>
          </a:p>
        </p:txBody>
      </p:sp>
      <p:sp>
        <p:nvSpPr>
          <p:cNvPr id="13" name="Footer Placeholder 4">
            <a:extLst>
              <a:ext uri="{FF2B5EF4-FFF2-40B4-BE49-F238E27FC236}">
                <a16:creationId xmlns:a16="http://schemas.microsoft.com/office/drawing/2014/main" id="{03AC6FD4-9F91-8BC8-952D-21EED20103DE}"/>
              </a:ext>
            </a:extLst>
          </p:cNvPr>
          <p:cNvSpPr>
            <a:spLocks noGrp="1"/>
          </p:cNvSpPr>
          <p:nvPr>
            <p:ph type="ftr" sz="quarter" idx="15"/>
          </p:nvPr>
        </p:nvSpPr>
        <p:spPr>
          <a:xfrm>
            <a:off x="3514725" y="6356350"/>
            <a:ext cx="3257550" cy="365125"/>
          </a:xfrm>
        </p:spPr>
        <p:txBody>
          <a:bodyPr/>
          <a:lstStyle>
            <a:lvl1pPr algn="ctr">
              <a:defRPr/>
            </a:lvl1pPr>
          </a:lstStyle>
          <a:p>
            <a:pPr>
              <a:defRPr/>
            </a:pPr>
            <a:endParaRPr lang="en-US"/>
          </a:p>
        </p:txBody>
      </p:sp>
    </p:spTree>
    <p:extLst>
      <p:ext uri="{BB962C8B-B14F-4D97-AF65-F5344CB8AC3E}">
        <p14:creationId xmlns:p14="http://schemas.microsoft.com/office/powerpoint/2010/main" val="124302331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7032BAAF-35FB-AB84-0DF6-0E6E171646CA}"/>
              </a:ext>
            </a:extLst>
          </p:cNvPr>
          <p:cNvGrpSpPr>
            <a:grpSpLocks/>
          </p:cNvGrpSpPr>
          <p:nvPr/>
        </p:nvGrpSpPr>
        <p:grpSpPr bwMode="auto">
          <a:xfrm>
            <a:off x="0" y="1447800"/>
            <a:ext cx="10287000" cy="46038"/>
            <a:chOff x="0" y="1613647"/>
            <a:chExt cx="9144000" cy="45291"/>
          </a:xfrm>
        </p:grpSpPr>
        <p:cxnSp>
          <p:nvCxnSpPr>
            <p:cNvPr id="5" name="Straight Connector 4">
              <a:extLst>
                <a:ext uri="{FF2B5EF4-FFF2-40B4-BE49-F238E27FC236}">
                  <a16:creationId xmlns:a16="http://schemas.microsoft.com/office/drawing/2014/main" id="{DDC8E03C-57A8-FF3B-CEA9-9357D5B075D8}"/>
                </a:ext>
              </a:extLst>
            </p:cNvPr>
            <p:cNvCxnSpPr/>
            <p:nvPr/>
          </p:nvCxnSpPr>
          <p:spPr>
            <a:xfrm>
              <a:off x="0" y="1657376"/>
              <a:ext cx="9144000" cy="1562"/>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74AF9CF-EC12-453B-35A9-FCD1C4AFE50A}"/>
                </a:ext>
              </a:extLst>
            </p:cNvPr>
            <p:cNvCxnSpPr/>
            <p:nvPr/>
          </p:nvCxnSpPr>
          <p:spPr>
            <a:xfrm>
              <a:off x="0" y="1613647"/>
              <a:ext cx="9144000" cy="156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10">
            <a:extLst>
              <a:ext uri="{FF2B5EF4-FFF2-40B4-BE49-F238E27FC236}">
                <a16:creationId xmlns:a16="http://schemas.microsoft.com/office/drawing/2014/main" id="{59D9B990-156B-06D0-BDC5-73395A878C5B}"/>
              </a:ext>
            </a:extLst>
          </p:cNvPr>
          <p:cNvGrpSpPr>
            <a:grpSpLocks/>
          </p:cNvGrpSpPr>
          <p:nvPr/>
        </p:nvGrpSpPr>
        <p:grpSpPr bwMode="auto">
          <a:xfrm>
            <a:off x="0" y="4940300"/>
            <a:ext cx="10287000" cy="44450"/>
            <a:chOff x="0" y="1613647"/>
            <a:chExt cx="9144000" cy="45291"/>
          </a:xfrm>
        </p:grpSpPr>
        <p:cxnSp>
          <p:nvCxnSpPr>
            <p:cNvPr id="8" name="Straight Connector 7">
              <a:extLst>
                <a:ext uri="{FF2B5EF4-FFF2-40B4-BE49-F238E27FC236}">
                  <a16:creationId xmlns:a16="http://schemas.microsoft.com/office/drawing/2014/main" id="{97C2F076-A97A-523E-8B93-52C0CB553D4F}"/>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3DF586A-A286-31F6-1DD9-FF6435A0F4A7}"/>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514352" y="2133603"/>
            <a:ext cx="9256515" cy="1362075"/>
          </a:xfrm>
        </p:spPr>
        <p:txBody>
          <a:bodyPr anchor="b"/>
          <a:lstStyle>
            <a:lvl1pPr algn="ctr">
              <a:defRPr sz="4800" b="1" cap="none" baseline="0"/>
            </a:lvl1pPr>
          </a:lstStyle>
          <a:p>
            <a:r>
              <a:rPr lang="en-US"/>
              <a:t>Click to edit Master title style</a:t>
            </a:r>
            <a:endParaRPr/>
          </a:p>
        </p:txBody>
      </p:sp>
      <p:sp>
        <p:nvSpPr>
          <p:cNvPr id="3" name="Text Placeholder 2"/>
          <p:cNvSpPr>
            <a:spLocks noGrp="1"/>
          </p:cNvSpPr>
          <p:nvPr>
            <p:ph type="body" idx="1"/>
          </p:nvPr>
        </p:nvSpPr>
        <p:spPr>
          <a:xfrm>
            <a:off x="514352" y="3529016"/>
            <a:ext cx="9256515" cy="1347787"/>
          </a:xfrm>
        </p:spPr>
        <p:txBody>
          <a:bodyP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a:extLst>
              <a:ext uri="{FF2B5EF4-FFF2-40B4-BE49-F238E27FC236}">
                <a16:creationId xmlns:a16="http://schemas.microsoft.com/office/drawing/2014/main" id="{85698650-0678-0E9A-A93F-EB04E3F0FA35}"/>
              </a:ext>
            </a:extLst>
          </p:cNvPr>
          <p:cNvSpPr>
            <a:spLocks noGrp="1"/>
          </p:cNvSpPr>
          <p:nvPr>
            <p:ph type="dt" sz="half" idx="10"/>
          </p:nvPr>
        </p:nvSpPr>
        <p:spPr/>
        <p:txBody>
          <a:bodyPr/>
          <a:lstStyle>
            <a:lvl1pPr>
              <a:defRPr/>
            </a:lvl1pPr>
          </a:lstStyle>
          <a:p>
            <a:pPr>
              <a:defRPr/>
            </a:pPr>
            <a:fld id="{C4D97733-13C1-3B4A-98E8-6E29DD56F548}" type="datetime1">
              <a:rPr lang="en-US" altLang="en-US"/>
              <a:pPr>
                <a:defRPr/>
              </a:pPr>
              <a:t>8/22/22</a:t>
            </a:fld>
            <a:endParaRPr lang="en-US" altLang="en-US"/>
          </a:p>
        </p:txBody>
      </p:sp>
      <p:sp>
        <p:nvSpPr>
          <p:cNvPr id="11" name="Footer Placeholder 4">
            <a:extLst>
              <a:ext uri="{FF2B5EF4-FFF2-40B4-BE49-F238E27FC236}">
                <a16:creationId xmlns:a16="http://schemas.microsoft.com/office/drawing/2014/main" id="{6ED640D2-5304-647F-B47A-35F380124A35}"/>
              </a:ext>
            </a:extLst>
          </p:cNvPr>
          <p:cNvSpPr>
            <a:spLocks noGrp="1"/>
          </p:cNvSpPr>
          <p:nvPr>
            <p:ph type="ftr" sz="quarter" idx="11"/>
          </p:nvPr>
        </p:nvSpPr>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CA222C5A-9CDC-BDCF-F069-BCB2BA8710D0}"/>
              </a:ext>
            </a:extLst>
          </p:cNvPr>
          <p:cNvSpPr>
            <a:spLocks noGrp="1"/>
          </p:cNvSpPr>
          <p:nvPr>
            <p:ph type="sldNum" sz="quarter" idx="12"/>
          </p:nvPr>
        </p:nvSpPr>
        <p:spPr/>
        <p:txBody>
          <a:bodyPr/>
          <a:lstStyle>
            <a:lvl1pPr>
              <a:defRPr/>
            </a:lvl1pPr>
          </a:lstStyle>
          <a:p>
            <a:pPr>
              <a:defRPr/>
            </a:pPr>
            <a:fld id="{47DC9109-6BE5-EC4C-BE93-D0F14E3FA244}" type="slidenum">
              <a:rPr lang="en-US" altLang="en-US"/>
              <a:pPr>
                <a:defRPr/>
              </a:pPr>
              <a:t>‹#›</a:t>
            </a:fld>
            <a:endParaRPr lang="en-US" altLang="en-US"/>
          </a:p>
        </p:txBody>
      </p:sp>
    </p:spTree>
    <p:extLst>
      <p:ext uri="{BB962C8B-B14F-4D97-AF65-F5344CB8AC3E}">
        <p14:creationId xmlns:p14="http://schemas.microsoft.com/office/powerpoint/2010/main" val="3899958182"/>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8D81146A-E41F-022E-1514-53946AF51CC8}"/>
              </a:ext>
            </a:extLst>
          </p:cNvPr>
          <p:cNvGrpSpPr>
            <a:grpSpLocks/>
          </p:cNvGrpSpPr>
          <p:nvPr/>
        </p:nvGrpSpPr>
        <p:grpSpPr bwMode="auto">
          <a:xfrm>
            <a:off x="0" y="1584325"/>
            <a:ext cx="10287000" cy="44450"/>
            <a:chOff x="0" y="1613647"/>
            <a:chExt cx="9144000" cy="45291"/>
          </a:xfrm>
        </p:grpSpPr>
        <p:cxnSp>
          <p:nvCxnSpPr>
            <p:cNvPr id="6" name="Straight Connector 5">
              <a:extLst>
                <a:ext uri="{FF2B5EF4-FFF2-40B4-BE49-F238E27FC236}">
                  <a16:creationId xmlns:a16="http://schemas.microsoft.com/office/drawing/2014/main" id="{0385CA9A-A110-D8FB-7D47-C4282DE54F12}"/>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6736796-270E-A330-4D3A-9D58D0555E50}"/>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514350" y="2057401"/>
            <a:ext cx="4423410" cy="398032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5349240" y="2057401"/>
            <a:ext cx="4423410" cy="398032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Date Placeholder 4">
            <a:extLst>
              <a:ext uri="{FF2B5EF4-FFF2-40B4-BE49-F238E27FC236}">
                <a16:creationId xmlns:a16="http://schemas.microsoft.com/office/drawing/2014/main" id="{E01B3A7D-5DBE-D918-8316-4D0DFDB6EA15}"/>
              </a:ext>
            </a:extLst>
          </p:cNvPr>
          <p:cNvSpPr>
            <a:spLocks noGrp="1"/>
          </p:cNvSpPr>
          <p:nvPr>
            <p:ph type="dt" sz="half" idx="10"/>
          </p:nvPr>
        </p:nvSpPr>
        <p:spPr/>
        <p:txBody>
          <a:bodyPr/>
          <a:lstStyle>
            <a:lvl1pPr>
              <a:defRPr/>
            </a:lvl1pPr>
          </a:lstStyle>
          <a:p>
            <a:pPr>
              <a:defRPr/>
            </a:pPr>
            <a:fld id="{AD8AE0F9-65B7-7D4F-9715-67A0F57D553B}" type="datetime1">
              <a:rPr lang="en-US" altLang="en-US"/>
              <a:pPr>
                <a:defRPr/>
              </a:pPr>
              <a:t>8/22/22</a:t>
            </a:fld>
            <a:endParaRPr lang="en-US" altLang="en-US"/>
          </a:p>
        </p:txBody>
      </p:sp>
      <p:sp>
        <p:nvSpPr>
          <p:cNvPr id="9" name="Footer Placeholder 5">
            <a:extLst>
              <a:ext uri="{FF2B5EF4-FFF2-40B4-BE49-F238E27FC236}">
                <a16:creationId xmlns:a16="http://schemas.microsoft.com/office/drawing/2014/main" id="{D0FBBBB2-3863-7769-7FFC-2731C8EAB362}"/>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749ACFFC-BD4D-74C8-0778-5A091BF600D7}"/>
              </a:ext>
            </a:extLst>
          </p:cNvPr>
          <p:cNvSpPr>
            <a:spLocks noGrp="1"/>
          </p:cNvSpPr>
          <p:nvPr>
            <p:ph type="sldNum" sz="quarter" idx="12"/>
          </p:nvPr>
        </p:nvSpPr>
        <p:spPr/>
        <p:txBody>
          <a:bodyPr/>
          <a:lstStyle>
            <a:lvl1pPr>
              <a:defRPr/>
            </a:lvl1pPr>
          </a:lstStyle>
          <a:p>
            <a:pPr>
              <a:defRPr/>
            </a:pPr>
            <a:fld id="{9BEF8215-378E-C443-83D2-609D9C816417}" type="slidenum">
              <a:rPr lang="en-US" altLang="en-US"/>
              <a:pPr>
                <a:defRPr/>
              </a:pPr>
              <a:t>‹#›</a:t>
            </a:fld>
            <a:endParaRPr lang="en-US" altLang="en-US"/>
          </a:p>
        </p:txBody>
      </p:sp>
    </p:spTree>
    <p:extLst>
      <p:ext uri="{BB962C8B-B14F-4D97-AF65-F5344CB8AC3E}">
        <p14:creationId xmlns:p14="http://schemas.microsoft.com/office/powerpoint/2010/main" val="639311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4A869C2-8C88-4FE3-3984-FEE864499867}"/>
              </a:ext>
            </a:extLst>
          </p:cNvPr>
          <p:cNvGrpSpPr>
            <a:grpSpLocks/>
          </p:cNvGrpSpPr>
          <p:nvPr/>
        </p:nvGrpSpPr>
        <p:grpSpPr bwMode="auto">
          <a:xfrm>
            <a:off x="0" y="1584325"/>
            <a:ext cx="10287000" cy="44450"/>
            <a:chOff x="0" y="1613647"/>
            <a:chExt cx="9144000" cy="45291"/>
          </a:xfrm>
        </p:grpSpPr>
        <p:cxnSp>
          <p:nvCxnSpPr>
            <p:cNvPr id="8" name="Straight Connector 7">
              <a:extLst>
                <a:ext uri="{FF2B5EF4-FFF2-40B4-BE49-F238E27FC236}">
                  <a16:creationId xmlns:a16="http://schemas.microsoft.com/office/drawing/2014/main" id="{A247A918-E5F5-94AF-447E-6479EAD1CDC9}"/>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BA5583F-AB80-136C-0CC1-65F383C565B8}"/>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14350" y="1734673"/>
            <a:ext cx="4423410" cy="744071"/>
          </a:xfrm>
        </p:spPr>
        <p:txBody>
          <a:bodyPr anchor="ctr">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514603"/>
            <a:ext cx="4423410" cy="3523129"/>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5349240" y="1734673"/>
            <a:ext cx="4423410" cy="744071"/>
          </a:xfrm>
        </p:spPr>
        <p:txBody>
          <a:bodyPr anchor="ctr">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49240" y="2514603"/>
            <a:ext cx="4423410" cy="3523129"/>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Date Placeholder 6">
            <a:extLst>
              <a:ext uri="{FF2B5EF4-FFF2-40B4-BE49-F238E27FC236}">
                <a16:creationId xmlns:a16="http://schemas.microsoft.com/office/drawing/2014/main" id="{CFFA2BBF-753F-9209-C2CB-4A469EBF63BC}"/>
              </a:ext>
            </a:extLst>
          </p:cNvPr>
          <p:cNvSpPr>
            <a:spLocks noGrp="1"/>
          </p:cNvSpPr>
          <p:nvPr>
            <p:ph type="dt" sz="half" idx="10"/>
          </p:nvPr>
        </p:nvSpPr>
        <p:spPr/>
        <p:txBody>
          <a:bodyPr/>
          <a:lstStyle>
            <a:lvl1pPr>
              <a:defRPr/>
            </a:lvl1pPr>
          </a:lstStyle>
          <a:p>
            <a:pPr>
              <a:defRPr/>
            </a:pPr>
            <a:fld id="{3B7AC8BE-2F85-8943-A4AD-CF58F808239F}" type="datetime1">
              <a:rPr lang="en-US" altLang="en-US"/>
              <a:pPr>
                <a:defRPr/>
              </a:pPr>
              <a:t>8/22/22</a:t>
            </a:fld>
            <a:endParaRPr lang="en-US" altLang="en-US"/>
          </a:p>
        </p:txBody>
      </p:sp>
      <p:sp>
        <p:nvSpPr>
          <p:cNvPr id="11" name="Footer Placeholder 7">
            <a:extLst>
              <a:ext uri="{FF2B5EF4-FFF2-40B4-BE49-F238E27FC236}">
                <a16:creationId xmlns:a16="http://schemas.microsoft.com/office/drawing/2014/main" id="{83EDE9FE-B8CA-D30E-7AE4-42882F9D9871}"/>
              </a:ext>
            </a:extLst>
          </p:cNvPr>
          <p:cNvSpPr>
            <a:spLocks noGrp="1"/>
          </p:cNvSpPr>
          <p:nvPr>
            <p:ph type="ftr" sz="quarter" idx="11"/>
          </p:nvPr>
        </p:nvSpPr>
        <p:spPr/>
        <p:txBody>
          <a:bodyPr/>
          <a:lstStyle>
            <a:lvl1pPr>
              <a:defRPr/>
            </a:lvl1pPr>
          </a:lstStyle>
          <a:p>
            <a:pPr>
              <a:defRPr/>
            </a:pPr>
            <a:endParaRPr lang="en-US"/>
          </a:p>
        </p:txBody>
      </p:sp>
      <p:sp>
        <p:nvSpPr>
          <p:cNvPr id="12" name="Slide Number Placeholder 8">
            <a:extLst>
              <a:ext uri="{FF2B5EF4-FFF2-40B4-BE49-F238E27FC236}">
                <a16:creationId xmlns:a16="http://schemas.microsoft.com/office/drawing/2014/main" id="{5D90D74D-5157-428D-6BAF-665A3F47F772}"/>
              </a:ext>
            </a:extLst>
          </p:cNvPr>
          <p:cNvSpPr>
            <a:spLocks noGrp="1"/>
          </p:cNvSpPr>
          <p:nvPr>
            <p:ph type="sldNum" sz="quarter" idx="12"/>
          </p:nvPr>
        </p:nvSpPr>
        <p:spPr/>
        <p:txBody>
          <a:bodyPr/>
          <a:lstStyle>
            <a:lvl1pPr>
              <a:defRPr/>
            </a:lvl1pPr>
          </a:lstStyle>
          <a:p>
            <a:pPr>
              <a:defRPr/>
            </a:pPr>
            <a:fld id="{CBB3C983-8F2F-CB45-9F4E-5899214CBB9C}" type="slidenum">
              <a:rPr lang="en-US" altLang="en-US"/>
              <a:pPr>
                <a:defRPr/>
              </a:pPr>
              <a:t>‹#›</a:t>
            </a:fld>
            <a:endParaRPr lang="en-US" altLang="en-US"/>
          </a:p>
        </p:txBody>
      </p:sp>
    </p:spTree>
    <p:extLst>
      <p:ext uri="{BB962C8B-B14F-4D97-AF65-F5344CB8AC3E}">
        <p14:creationId xmlns:p14="http://schemas.microsoft.com/office/powerpoint/2010/main" val="202300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6">
            <a:extLst>
              <a:ext uri="{FF2B5EF4-FFF2-40B4-BE49-F238E27FC236}">
                <a16:creationId xmlns:a16="http://schemas.microsoft.com/office/drawing/2014/main" id="{B7BE8DF5-59E6-905D-0E3D-8E1BA1C94ABA}"/>
              </a:ext>
            </a:extLst>
          </p:cNvPr>
          <p:cNvGrpSpPr>
            <a:grpSpLocks/>
          </p:cNvGrpSpPr>
          <p:nvPr/>
        </p:nvGrpSpPr>
        <p:grpSpPr bwMode="auto">
          <a:xfrm>
            <a:off x="0" y="1584325"/>
            <a:ext cx="10287000" cy="44450"/>
            <a:chOff x="0" y="1613647"/>
            <a:chExt cx="9144000" cy="45291"/>
          </a:xfrm>
        </p:grpSpPr>
        <p:cxnSp>
          <p:nvCxnSpPr>
            <p:cNvPr id="4" name="Straight Connector 3">
              <a:extLst>
                <a:ext uri="{FF2B5EF4-FFF2-40B4-BE49-F238E27FC236}">
                  <a16:creationId xmlns:a16="http://schemas.microsoft.com/office/drawing/2014/main" id="{0E6C1730-CDCB-4A69-E646-F6D9F0D82369}"/>
                </a:ext>
              </a:extLst>
            </p:cNvPr>
            <p:cNvCxnSpPr/>
            <p:nvPr/>
          </p:nvCxnSpPr>
          <p:spPr>
            <a:xfrm>
              <a:off x="0" y="1657321"/>
              <a:ext cx="9144000" cy="1617"/>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9B879E3-562E-EB65-52CB-170CEBD96D8A}"/>
                </a:ext>
              </a:extLst>
            </p:cNvPr>
            <p:cNvCxnSpPr/>
            <p:nvPr/>
          </p:nvCxnSpPr>
          <p:spPr>
            <a:xfrm>
              <a:off x="0" y="1613647"/>
              <a:ext cx="9144000" cy="161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a:t>Click to edit Master title style</a:t>
            </a:r>
            <a:endParaRPr/>
          </a:p>
        </p:txBody>
      </p:sp>
      <p:sp>
        <p:nvSpPr>
          <p:cNvPr id="6" name="Date Placeholder 2">
            <a:extLst>
              <a:ext uri="{FF2B5EF4-FFF2-40B4-BE49-F238E27FC236}">
                <a16:creationId xmlns:a16="http://schemas.microsoft.com/office/drawing/2014/main" id="{133E12D3-5010-FE46-C4EA-D8DFC610E0E6}"/>
              </a:ext>
            </a:extLst>
          </p:cNvPr>
          <p:cNvSpPr>
            <a:spLocks noGrp="1"/>
          </p:cNvSpPr>
          <p:nvPr>
            <p:ph type="dt" sz="half" idx="10"/>
          </p:nvPr>
        </p:nvSpPr>
        <p:spPr/>
        <p:txBody>
          <a:bodyPr/>
          <a:lstStyle>
            <a:lvl1pPr>
              <a:defRPr/>
            </a:lvl1pPr>
          </a:lstStyle>
          <a:p>
            <a:pPr>
              <a:defRPr/>
            </a:pPr>
            <a:fld id="{C7DEA7AA-51CC-F240-BA9F-EF8B0D635388}" type="datetime1">
              <a:rPr lang="en-US" altLang="en-US"/>
              <a:pPr>
                <a:defRPr/>
              </a:pPr>
              <a:t>8/22/22</a:t>
            </a:fld>
            <a:endParaRPr lang="en-US" altLang="en-US"/>
          </a:p>
        </p:txBody>
      </p:sp>
      <p:sp>
        <p:nvSpPr>
          <p:cNvPr id="7" name="Footer Placeholder 3">
            <a:extLst>
              <a:ext uri="{FF2B5EF4-FFF2-40B4-BE49-F238E27FC236}">
                <a16:creationId xmlns:a16="http://schemas.microsoft.com/office/drawing/2014/main" id="{B95F815D-8A1A-FA40-F6C3-B66C87B3748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4">
            <a:extLst>
              <a:ext uri="{FF2B5EF4-FFF2-40B4-BE49-F238E27FC236}">
                <a16:creationId xmlns:a16="http://schemas.microsoft.com/office/drawing/2014/main" id="{183AF0B0-A22E-3A80-CF8A-1222E338EF31}"/>
              </a:ext>
            </a:extLst>
          </p:cNvPr>
          <p:cNvSpPr>
            <a:spLocks noGrp="1"/>
          </p:cNvSpPr>
          <p:nvPr>
            <p:ph type="sldNum" sz="quarter" idx="12"/>
          </p:nvPr>
        </p:nvSpPr>
        <p:spPr/>
        <p:txBody>
          <a:bodyPr/>
          <a:lstStyle>
            <a:lvl1pPr>
              <a:defRPr/>
            </a:lvl1pPr>
          </a:lstStyle>
          <a:p>
            <a:pPr>
              <a:defRPr/>
            </a:pPr>
            <a:fld id="{A5621438-91DE-AB42-AF24-B16DE57A6162}" type="slidenum">
              <a:rPr lang="en-US" altLang="en-US"/>
              <a:pPr>
                <a:defRPr/>
              </a:pPr>
              <a:t>‹#›</a:t>
            </a:fld>
            <a:endParaRPr lang="en-US" altLang="en-US"/>
          </a:p>
        </p:txBody>
      </p:sp>
    </p:spTree>
    <p:extLst>
      <p:ext uri="{BB962C8B-B14F-4D97-AF65-F5344CB8AC3E}">
        <p14:creationId xmlns:p14="http://schemas.microsoft.com/office/powerpoint/2010/main" val="4213068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21BDB3-1F40-8793-7A66-B6BBA238D9F4}"/>
              </a:ext>
            </a:extLst>
          </p:cNvPr>
          <p:cNvSpPr>
            <a:spLocks noGrp="1"/>
          </p:cNvSpPr>
          <p:nvPr>
            <p:ph type="dt" sz="half" idx="10"/>
          </p:nvPr>
        </p:nvSpPr>
        <p:spPr/>
        <p:txBody>
          <a:bodyPr/>
          <a:lstStyle>
            <a:lvl1pPr>
              <a:defRPr/>
            </a:lvl1pPr>
          </a:lstStyle>
          <a:p>
            <a:pPr>
              <a:defRPr/>
            </a:pPr>
            <a:fld id="{2667711E-C2AB-F64A-9F11-56CAF3144AB5}" type="datetime1">
              <a:rPr lang="en-US" altLang="en-US"/>
              <a:pPr>
                <a:defRPr/>
              </a:pPr>
              <a:t>8/22/22</a:t>
            </a:fld>
            <a:endParaRPr lang="en-US" altLang="en-US"/>
          </a:p>
        </p:txBody>
      </p:sp>
      <p:sp>
        <p:nvSpPr>
          <p:cNvPr id="3" name="Footer Placeholder 2">
            <a:extLst>
              <a:ext uri="{FF2B5EF4-FFF2-40B4-BE49-F238E27FC236}">
                <a16:creationId xmlns:a16="http://schemas.microsoft.com/office/drawing/2014/main" id="{ED6C00B0-FAE9-D170-81CD-0007BFC1E06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70365315-B025-2E60-7589-2E23F75AAA61}"/>
              </a:ext>
            </a:extLst>
          </p:cNvPr>
          <p:cNvSpPr>
            <a:spLocks noGrp="1"/>
          </p:cNvSpPr>
          <p:nvPr>
            <p:ph type="sldNum" sz="quarter" idx="12"/>
          </p:nvPr>
        </p:nvSpPr>
        <p:spPr/>
        <p:txBody>
          <a:bodyPr/>
          <a:lstStyle>
            <a:lvl1pPr>
              <a:defRPr/>
            </a:lvl1pPr>
          </a:lstStyle>
          <a:p>
            <a:pPr>
              <a:defRPr/>
            </a:pPr>
            <a:fld id="{628324C1-3799-8C4C-9777-6F597394D2FD}" type="slidenum">
              <a:rPr lang="en-US" altLang="en-US"/>
              <a:pPr>
                <a:defRPr/>
              </a:pPr>
              <a:t>‹#›</a:t>
            </a:fld>
            <a:endParaRPr lang="en-US" altLang="en-US"/>
          </a:p>
        </p:txBody>
      </p:sp>
    </p:spTree>
    <p:extLst>
      <p:ext uri="{BB962C8B-B14F-4D97-AF65-F5344CB8AC3E}">
        <p14:creationId xmlns:p14="http://schemas.microsoft.com/office/powerpoint/2010/main" val="3972061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49" y="658906"/>
            <a:ext cx="4052294" cy="1162050"/>
          </a:xfrm>
        </p:spPr>
        <p:txBody>
          <a:bodyPr anchor="b"/>
          <a:lstStyle>
            <a:lvl1pPr algn="ctr">
              <a:defRPr sz="3600" b="1"/>
            </a:lvl1pPr>
          </a:lstStyle>
          <a:p>
            <a:r>
              <a:rPr lang="en-US"/>
              <a:t>Click to edit Master title style</a:t>
            </a:r>
            <a:endParaRPr/>
          </a:p>
        </p:txBody>
      </p:sp>
      <p:sp>
        <p:nvSpPr>
          <p:cNvPr id="3" name="Content Placeholder 2"/>
          <p:cNvSpPr>
            <a:spLocks noGrp="1"/>
          </p:cNvSpPr>
          <p:nvPr>
            <p:ph idx="1"/>
          </p:nvPr>
        </p:nvSpPr>
        <p:spPr>
          <a:xfrm>
            <a:off x="5032562" y="273051"/>
            <a:ext cx="4732020" cy="5778500"/>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14349" y="1905001"/>
            <a:ext cx="4052294" cy="3733800"/>
          </a:xfrm>
        </p:spPr>
        <p:txBody>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5CC1F34-AAF3-3625-DB2F-9872C2F0722F}"/>
              </a:ext>
            </a:extLst>
          </p:cNvPr>
          <p:cNvSpPr>
            <a:spLocks noGrp="1"/>
          </p:cNvSpPr>
          <p:nvPr>
            <p:ph type="dt" sz="half" idx="10"/>
          </p:nvPr>
        </p:nvSpPr>
        <p:spPr/>
        <p:txBody>
          <a:bodyPr/>
          <a:lstStyle>
            <a:lvl1pPr>
              <a:defRPr/>
            </a:lvl1pPr>
          </a:lstStyle>
          <a:p>
            <a:pPr>
              <a:defRPr/>
            </a:pPr>
            <a:fld id="{5AD66031-EB09-E04F-A8E3-0F7DCA872C95}" type="datetime1">
              <a:rPr lang="en-US" altLang="en-US"/>
              <a:pPr>
                <a:defRPr/>
              </a:pPr>
              <a:t>8/22/22</a:t>
            </a:fld>
            <a:endParaRPr lang="en-US" altLang="en-US"/>
          </a:p>
        </p:txBody>
      </p:sp>
      <p:sp>
        <p:nvSpPr>
          <p:cNvPr id="6" name="Footer Placeholder 5">
            <a:extLst>
              <a:ext uri="{FF2B5EF4-FFF2-40B4-BE49-F238E27FC236}">
                <a16:creationId xmlns:a16="http://schemas.microsoft.com/office/drawing/2014/main" id="{5889E85E-F64E-BCB5-6756-1EF2842BF76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D7F6BF8-2671-A5D1-47C2-988C62085AB3}"/>
              </a:ext>
            </a:extLst>
          </p:cNvPr>
          <p:cNvSpPr>
            <a:spLocks noGrp="1"/>
          </p:cNvSpPr>
          <p:nvPr>
            <p:ph type="sldNum" sz="quarter" idx="12"/>
          </p:nvPr>
        </p:nvSpPr>
        <p:spPr/>
        <p:txBody>
          <a:bodyPr/>
          <a:lstStyle>
            <a:lvl1pPr>
              <a:defRPr/>
            </a:lvl1pPr>
          </a:lstStyle>
          <a:p>
            <a:pPr>
              <a:defRPr/>
            </a:pPr>
            <a:fld id="{B3B63985-17E8-3C40-93FE-E33A0175EB9A}" type="slidenum">
              <a:rPr lang="en-US" altLang="en-US"/>
              <a:pPr>
                <a:defRPr/>
              </a:pPr>
              <a:t>‹#›</a:t>
            </a:fld>
            <a:endParaRPr lang="en-US" altLang="en-US"/>
          </a:p>
        </p:txBody>
      </p:sp>
    </p:spTree>
    <p:extLst>
      <p:ext uri="{BB962C8B-B14F-4D97-AF65-F5344CB8AC3E}">
        <p14:creationId xmlns:p14="http://schemas.microsoft.com/office/powerpoint/2010/main" val="531565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8D9727-A053-65DD-9D48-1ED4BC2525F6}"/>
              </a:ext>
            </a:extLst>
          </p:cNvPr>
          <p:cNvSpPr>
            <a:spLocks noGrp="1"/>
          </p:cNvSpPr>
          <p:nvPr>
            <p:ph type="title"/>
          </p:nvPr>
        </p:nvSpPr>
        <p:spPr>
          <a:xfrm>
            <a:off x="514350" y="274638"/>
            <a:ext cx="92583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BDC9BB21-5ACF-B5EC-E4B0-A47221E73519}"/>
              </a:ext>
            </a:extLst>
          </p:cNvPr>
          <p:cNvSpPr>
            <a:spLocks noGrp="1"/>
          </p:cNvSpPr>
          <p:nvPr>
            <p:ph type="body" idx="1"/>
          </p:nvPr>
        </p:nvSpPr>
        <p:spPr>
          <a:xfrm>
            <a:off x="514350" y="2057400"/>
            <a:ext cx="9258300" cy="39624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27BEB6-8A8E-8D1C-2C39-52271ADE7D70}"/>
              </a:ext>
            </a:extLst>
          </p:cNvPr>
          <p:cNvSpPr>
            <a:spLocks noGrp="1"/>
          </p:cNvSpPr>
          <p:nvPr>
            <p:ph type="dt" sz="half" idx="2"/>
          </p:nvPr>
        </p:nvSpPr>
        <p:spPr>
          <a:xfrm>
            <a:off x="7392988" y="6356350"/>
            <a:ext cx="24003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FFFFFF"/>
                </a:solidFill>
              </a:defRPr>
            </a:lvl1pPr>
          </a:lstStyle>
          <a:p>
            <a:pPr>
              <a:defRPr/>
            </a:pPr>
            <a:fld id="{AEA8E213-8ADC-254B-AC98-CB866E35EB1C}" type="datetime1">
              <a:rPr lang="en-US" altLang="en-US"/>
              <a:pPr>
                <a:defRPr/>
              </a:pPr>
              <a:t>8/22/22</a:t>
            </a:fld>
            <a:endParaRPr lang="en-US" altLang="en-US" sz="1000"/>
          </a:p>
        </p:txBody>
      </p:sp>
      <p:sp>
        <p:nvSpPr>
          <p:cNvPr id="5" name="Footer Placeholder 4">
            <a:extLst>
              <a:ext uri="{FF2B5EF4-FFF2-40B4-BE49-F238E27FC236}">
                <a16:creationId xmlns:a16="http://schemas.microsoft.com/office/drawing/2014/main" id="{5B5E1663-9582-06F9-E91B-C584CDBA51B1}"/>
              </a:ext>
            </a:extLst>
          </p:cNvPr>
          <p:cNvSpPr>
            <a:spLocks noGrp="1"/>
          </p:cNvSpPr>
          <p:nvPr>
            <p:ph type="ftr" sz="quarter" idx="3"/>
          </p:nvPr>
        </p:nvSpPr>
        <p:spPr>
          <a:xfrm>
            <a:off x="514350" y="6356350"/>
            <a:ext cx="325755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FFFFFF"/>
                </a:solidFill>
                <a:latin typeface="Times New Roman" charset="0"/>
                <a:ea typeface="+mn-ea"/>
              </a:defRPr>
            </a:lvl1pPr>
          </a:lstStyle>
          <a:p>
            <a:pPr>
              <a:defRPr/>
            </a:pPr>
            <a:endParaRPr lang="en-US"/>
          </a:p>
        </p:txBody>
      </p:sp>
      <p:sp>
        <p:nvSpPr>
          <p:cNvPr id="6" name="Slide Number Placeholder 5">
            <a:extLst>
              <a:ext uri="{FF2B5EF4-FFF2-40B4-BE49-F238E27FC236}">
                <a16:creationId xmlns:a16="http://schemas.microsoft.com/office/drawing/2014/main" id="{7DD5DDB5-0470-EA45-6F08-24F78C76F12B}"/>
              </a:ext>
            </a:extLst>
          </p:cNvPr>
          <p:cNvSpPr>
            <a:spLocks noGrp="1"/>
          </p:cNvSpPr>
          <p:nvPr>
            <p:ph type="sldNum" sz="quarter" idx="4"/>
          </p:nvPr>
        </p:nvSpPr>
        <p:spPr>
          <a:xfrm>
            <a:off x="4800600" y="6356350"/>
            <a:ext cx="6858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FFFFFF"/>
                </a:solidFill>
              </a:defRPr>
            </a:lvl1pPr>
          </a:lstStyle>
          <a:p>
            <a:pPr>
              <a:defRPr/>
            </a:pPr>
            <a:fld id="{B03A671E-7945-9648-A0F9-124DE89E1ED4}" type="slidenum">
              <a:rPr lang="en-US" altLang="en-US"/>
              <a:pPr>
                <a:defRPr/>
              </a:pPr>
              <a:t>‹#›</a:t>
            </a:fld>
            <a:endParaRPr lang="en-US" altLang="en-US" sz="1000"/>
          </a:p>
        </p:txBody>
      </p:sp>
    </p:spTree>
  </p:cSld>
  <p:clrMap bg1="dk1" tx1="lt1" bg2="dk2" tx2="lt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 id="2147483966" r:id="rId12"/>
  </p:sldLayoutIdLst>
  <p:txStyles>
    <p:titleStyle>
      <a:lvl1pPr algn="ctr" rtl="0" eaLnBrk="0" fontAlgn="base" hangingPunct="0">
        <a:spcBef>
          <a:spcPct val="0"/>
        </a:spcBef>
        <a:spcAft>
          <a:spcPct val="0"/>
        </a:spcAft>
        <a:defRPr sz="4800" b="1" kern="1200">
          <a:solidFill>
            <a:schemeClr val="tx1"/>
          </a:solidFill>
          <a:effectLst>
            <a:outerShdw blurRad="50800" dist="50800" dir="2700000" algn="tl" rotWithShape="0">
              <a:schemeClr val="bg1">
                <a:alpha val="30000"/>
              </a:schemeClr>
            </a:outerShdw>
          </a:effectLst>
          <a:latin typeface="+mj-lt"/>
          <a:ea typeface="ＭＳ Ｐゴシック" pitchFamily="-106" charset="-128"/>
          <a:cs typeface="ＭＳ Ｐゴシック" pitchFamily="-106" charset="-128"/>
        </a:defRPr>
      </a:lvl1pPr>
      <a:lvl2pPr algn="ctr" rtl="0" eaLnBrk="0" fontAlgn="base" hangingPunct="0">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2pPr>
      <a:lvl3pPr algn="ctr" rtl="0" eaLnBrk="0" fontAlgn="base" hangingPunct="0">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3pPr>
      <a:lvl4pPr algn="ctr" rtl="0" eaLnBrk="0" fontAlgn="base" hangingPunct="0">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4pPr>
      <a:lvl5pPr algn="ctr" rtl="0" eaLnBrk="0" fontAlgn="base" hangingPunct="0">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5pPr>
      <a:lvl6pPr marL="457200" algn="ctr" rtl="0" fontAlgn="base">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6pPr>
      <a:lvl7pPr marL="914400" algn="ctr" rtl="0" fontAlgn="base">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7pPr>
      <a:lvl8pPr marL="1371600" algn="ctr" rtl="0" fontAlgn="base">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8pPr>
      <a:lvl9pPr marL="1828800" algn="ctr" rtl="0" fontAlgn="base">
        <a:spcBef>
          <a:spcPct val="0"/>
        </a:spcBef>
        <a:spcAft>
          <a:spcPct val="0"/>
        </a:spcAft>
        <a:defRPr sz="4800" b="1">
          <a:solidFill>
            <a:schemeClr val="tx1"/>
          </a:solidFill>
          <a:latin typeface="Corbel" pitchFamily="-106" charset="0"/>
          <a:ea typeface="ＭＳ Ｐゴシック" pitchFamily="-106" charset="-128"/>
          <a:cs typeface="ＭＳ Ｐゴシック" pitchFamily="-106" charset="-128"/>
        </a:defRPr>
      </a:lvl9pPr>
    </p:titleStyle>
    <p:bodyStyle>
      <a:lvl1pPr marL="342900" indent="-342900" algn="l" rtl="0" eaLnBrk="0" fontAlgn="base" hangingPunct="0">
        <a:spcBef>
          <a:spcPct val="20000"/>
        </a:spcBef>
        <a:spcAft>
          <a:spcPct val="0"/>
        </a:spcAft>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ＭＳ Ｐゴシック" pitchFamily="-106" charset="-128"/>
        </a:defRPr>
      </a:lvl1pPr>
      <a:lvl2pPr marL="685800" indent="-336550" algn="l" rtl="0" eaLnBrk="0" fontAlgn="base" hangingPunct="0">
        <a:spcBef>
          <a:spcPct val="20000"/>
        </a:spcBef>
        <a:spcAft>
          <a:spcPct val="0"/>
        </a:spcAft>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2pPr>
      <a:lvl3pPr marL="1035050" indent="-349250" algn="l" rtl="0" eaLnBrk="0" fontAlgn="base" hangingPunct="0">
        <a:spcBef>
          <a:spcPct val="20000"/>
        </a:spcBef>
        <a:spcAft>
          <a:spcPct val="0"/>
        </a:spcAft>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3pPr>
      <a:lvl4pPr marL="1371600" indent="-336550" algn="l" rtl="0" eaLnBrk="0" fontAlgn="base" hangingPunct="0">
        <a:spcBef>
          <a:spcPct val="20000"/>
        </a:spcBef>
        <a:spcAft>
          <a:spcPct val="0"/>
        </a:spcAft>
        <a:buClr>
          <a:schemeClr val="accent2"/>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4pPr>
      <a:lvl5pPr marL="1720850" indent="-349250" algn="l" rtl="0" eaLnBrk="0" fontAlgn="base" hangingPunct="0">
        <a:spcBef>
          <a:spcPct val="20000"/>
        </a:spcBef>
        <a:spcAft>
          <a:spcPct val="0"/>
        </a:spcAft>
        <a:buClr>
          <a:schemeClr val="accent1"/>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dshah.journalism.wisc.edu/files/2016-2018-2020-Codebooks.zi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dshah@wisc.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ournalism.wisc.edu/~dshah/teaching.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5B4D13F-061A-ADB0-FB1E-074D1F01A813}"/>
              </a:ext>
            </a:extLst>
          </p:cNvPr>
          <p:cNvSpPr>
            <a:spLocks noGrp="1" noChangeArrowheads="1"/>
          </p:cNvSpPr>
          <p:nvPr>
            <p:ph type="ctrTitle"/>
          </p:nvPr>
        </p:nvSpPr>
        <p:spPr>
          <a:xfrm>
            <a:off x="876300" y="3048000"/>
            <a:ext cx="8639175" cy="571500"/>
          </a:xfrm>
        </p:spPr>
        <p:txBody>
          <a:bodyPr>
            <a:normAutofit fontScale="90000"/>
          </a:bodyPr>
          <a:lstStyle/>
          <a:p>
            <a:pPr>
              <a:defRPr/>
            </a:pPr>
            <a:r>
              <a:rPr lang="en-US" sz="4300">
                <a:effectLst>
                  <a:outerShdw blurRad="38100" dist="38100" dir="2700000" algn="tl">
                    <a:srgbClr val="0064E2"/>
                  </a:outerShdw>
                </a:effectLst>
                <a:ea typeface="ＭＳ Ｐゴシック" charset="-128"/>
                <a:cs typeface="ＭＳ Ｐゴシック" charset="-128"/>
              </a:rPr>
              <a:t>Journalism 658:</a:t>
            </a:r>
            <a:br>
              <a:rPr lang="en-US" sz="4300">
                <a:effectLst>
                  <a:outerShdw blurRad="38100" dist="38100" dir="2700000" algn="tl">
                    <a:srgbClr val="0064E2"/>
                  </a:outerShdw>
                </a:effectLst>
                <a:ea typeface="ＭＳ Ｐゴシック" charset="-128"/>
                <a:cs typeface="ＭＳ Ｐゴシック" charset="-128"/>
              </a:rPr>
            </a:br>
            <a:r>
              <a:rPr lang="en-US" sz="4300">
                <a:effectLst>
                  <a:outerShdw blurRad="38100" dist="38100" dir="2700000" algn="tl">
                    <a:srgbClr val="0064E2"/>
                  </a:outerShdw>
                </a:effectLst>
                <a:ea typeface="ＭＳ Ｐゴシック" charset="-128"/>
                <a:cs typeface="ＭＳ Ｐゴシック" charset="-128"/>
              </a:rPr>
              <a:t>Communication </a:t>
            </a:r>
            <a:br>
              <a:rPr lang="en-US" sz="4300">
                <a:effectLst>
                  <a:outerShdw blurRad="38100" dist="38100" dir="2700000" algn="tl">
                    <a:srgbClr val="0064E2"/>
                  </a:outerShdw>
                </a:effectLst>
                <a:ea typeface="ＭＳ Ｐゴシック" charset="-128"/>
                <a:cs typeface="ＭＳ Ｐゴシック" charset="-128"/>
              </a:rPr>
            </a:br>
            <a:r>
              <a:rPr lang="en-US" sz="4300">
                <a:effectLst>
                  <a:outerShdw blurRad="38100" dist="38100" dir="2700000" algn="tl">
                    <a:srgbClr val="0064E2"/>
                  </a:outerShdw>
                </a:effectLst>
                <a:ea typeface="ＭＳ Ｐゴシック" charset="-128"/>
                <a:cs typeface="ＭＳ Ｐゴシック" charset="-128"/>
              </a:rPr>
              <a:t>Research Methods</a:t>
            </a:r>
          </a:p>
        </p:txBody>
      </p:sp>
      <p:sp>
        <p:nvSpPr>
          <p:cNvPr id="2051" name="Rectangle 3">
            <a:extLst>
              <a:ext uri="{FF2B5EF4-FFF2-40B4-BE49-F238E27FC236}">
                <a16:creationId xmlns:a16="http://schemas.microsoft.com/office/drawing/2014/main" id="{E501EA47-00F2-9A90-2B74-7FD7CFF612DD}"/>
              </a:ext>
            </a:extLst>
          </p:cNvPr>
          <p:cNvSpPr>
            <a:spLocks noGrp="1" noChangeArrowheads="1"/>
          </p:cNvSpPr>
          <p:nvPr>
            <p:ph type="subTitle" idx="1"/>
          </p:nvPr>
        </p:nvSpPr>
        <p:spPr>
          <a:xfrm>
            <a:off x="4629150" y="3711575"/>
            <a:ext cx="5524500" cy="887413"/>
          </a:xfrm>
        </p:spPr>
        <p:txBody>
          <a:bodyPr/>
          <a:lstStyle/>
          <a:p>
            <a:pPr algn="ctr">
              <a:buFont typeface="Wingdings" charset="2"/>
              <a:buNone/>
              <a:defRPr/>
            </a:pPr>
            <a:r>
              <a:rPr lang="en-US">
                <a:solidFill>
                  <a:srgbClr val="FFFFFF"/>
                </a:solidFill>
                <a:effectLst>
                  <a:outerShdw blurRad="38100" dist="38100" dir="2700000" algn="tl">
                    <a:srgbClr val="0064E2"/>
                  </a:outerShdw>
                </a:effectLst>
                <a:ea typeface="ＭＳ Ｐゴシック" charset="-128"/>
                <a:cs typeface="ＭＳ Ｐゴシック" charset="-128"/>
              </a:rPr>
              <a:t>Prof. Dhavan Shah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0410BB9-342F-8FAA-9352-B3F3FC604A13}"/>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Academic Misconduct</a:t>
            </a:r>
          </a:p>
        </p:txBody>
      </p:sp>
      <p:sp>
        <p:nvSpPr>
          <p:cNvPr id="27651" name="Rectangle 3">
            <a:extLst>
              <a:ext uri="{FF2B5EF4-FFF2-40B4-BE49-F238E27FC236}">
                <a16:creationId xmlns:a16="http://schemas.microsoft.com/office/drawing/2014/main" id="{0CA20E5A-8FF0-3DC1-BB17-2DEADDB44FF9}"/>
              </a:ext>
            </a:extLst>
          </p:cNvPr>
          <p:cNvSpPr>
            <a:spLocks noGrp="1" noChangeArrowheads="1"/>
          </p:cNvSpPr>
          <p:nvPr>
            <p:ph idx="1"/>
          </p:nvPr>
        </p:nvSpPr>
        <p:spPr>
          <a:xfrm>
            <a:off x="1012825" y="2133600"/>
            <a:ext cx="8550275" cy="3932238"/>
          </a:xfrm>
        </p:spPr>
        <p:txBody>
          <a:bodyPr/>
          <a:lstStyle/>
          <a:p>
            <a:pPr eaLnBrk="1" hangingPunct="1">
              <a:defRPr/>
            </a:pPr>
            <a:r>
              <a:rPr lang="en-US" altLang="en-US">
                <a:effectLst>
                  <a:outerShdw blurRad="38100" dist="38100" dir="2700000" algn="tl">
                    <a:srgbClr val="0064E2"/>
                  </a:outerShdw>
                </a:effectLst>
                <a:ea typeface="ＭＳ Ｐゴシック" panose="020B0600070205080204" pitchFamily="34" charset="-128"/>
              </a:rPr>
              <a:t>Harsh penalties (course failure referral to Dean of Students):</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Cheating</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Plagiarism</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Falsification of data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333613D0-1E92-F6FC-B729-8ED2D2094160}"/>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Grading</a:t>
            </a:r>
          </a:p>
        </p:txBody>
      </p:sp>
      <p:sp>
        <p:nvSpPr>
          <p:cNvPr id="15363" name="Rectangle 3">
            <a:extLst>
              <a:ext uri="{FF2B5EF4-FFF2-40B4-BE49-F238E27FC236}">
                <a16:creationId xmlns:a16="http://schemas.microsoft.com/office/drawing/2014/main" id="{D6DC3F27-E9EA-65D7-173C-CA06B75ED467}"/>
              </a:ext>
            </a:extLst>
          </p:cNvPr>
          <p:cNvSpPr>
            <a:spLocks noGrp="1" noChangeArrowheads="1"/>
          </p:cNvSpPr>
          <p:nvPr>
            <p:ph idx="1"/>
          </p:nvPr>
        </p:nvSpPr>
        <p:spPr>
          <a:xfrm>
            <a:off x="514350" y="2057400"/>
            <a:ext cx="9258300" cy="4648200"/>
          </a:xfrm>
        </p:spPr>
        <p:txBody>
          <a:bodyPr/>
          <a:lstStyle/>
          <a:p>
            <a:pPr eaLnBrk="1" hangingPunct="1">
              <a:lnSpc>
                <a:spcPct val="80000"/>
              </a:lnSpc>
              <a:defRPr/>
            </a:pPr>
            <a:r>
              <a:rPr lang="en-US" altLang="en-US" sz="2600" dirty="0">
                <a:effectLst>
                  <a:outerShdw blurRad="38100" dist="38100" dir="2700000" algn="tl">
                    <a:srgbClr val="0064E2"/>
                  </a:outerShdw>
                </a:effectLst>
                <a:ea typeface="ＭＳ Ｐゴシック" panose="020B0600070205080204" pitchFamily="34" charset="-128"/>
              </a:rPr>
              <a:t>250 points</a:t>
            </a:r>
          </a:p>
          <a:p>
            <a:pPr eaLnBrk="1" hangingPunct="1">
              <a:lnSpc>
                <a:spcPct val="80000"/>
              </a:lnSpc>
              <a:defRPr/>
            </a:pPr>
            <a:r>
              <a:rPr lang="en-US" altLang="en-US" sz="2600" dirty="0">
                <a:effectLst>
                  <a:outerShdw blurRad="38100" dist="38100" dir="2700000" algn="tl">
                    <a:srgbClr val="0064E2"/>
                  </a:outerShdw>
                </a:effectLst>
                <a:ea typeface="ＭＳ Ｐゴシック" panose="020B0600070205080204" pitchFamily="34" charset="-128"/>
              </a:rPr>
              <a:t>Collective Grading (curve adjustments)</a:t>
            </a:r>
          </a:p>
          <a:p>
            <a:pPr eaLnBrk="1" hangingPunct="1">
              <a:lnSpc>
                <a:spcPct val="80000"/>
              </a:lnSpc>
              <a:defRPr/>
            </a:pPr>
            <a:r>
              <a:rPr lang="en-US" altLang="en-US" sz="2600" dirty="0">
                <a:effectLst>
                  <a:outerShdw blurRad="38100" dist="38100" dir="2700000" algn="tl">
                    <a:srgbClr val="0064E2"/>
                  </a:outerShdw>
                </a:effectLst>
                <a:ea typeface="ＭＳ Ｐゴシック" panose="020B0600070205080204" pitchFamily="34" charset="-128"/>
              </a:rPr>
              <a:t>Basic curve:</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93-100%		A</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88-92%		AB</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83-88%		B</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78-83%			BC</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73-78%			C</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68-73%			D</a:t>
            </a:r>
          </a:p>
          <a:p>
            <a:pPr lvl="2" eaLnBrk="1" hangingPunct="1">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below 68%		F</a:t>
            </a:r>
          </a:p>
          <a:p>
            <a:pPr lvl="2" eaLnBrk="1" hangingPunct="1">
              <a:lnSpc>
                <a:spcPct val="80000"/>
              </a:lnSpc>
              <a:defRPr/>
            </a:pPr>
            <a:endParaRPr lang="en-US" altLang="en-US" sz="1900" dirty="0">
              <a:effectLst>
                <a:outerShdw blurRad="38100" dist="38100" dir="2700000" algn="tl">
                  <a:srgbClr val="0064E2"/>
                </a:outerShdw>
              </a:effectLst>
              <a:ea typeface="ＭＳ Ｐゴシック" panose="020B0600070205080204" pitchFamily="34" charset="-128"/>
            </a:endParaRPr>
          </a:p>
          <a:p>
            <a:pPr eaLnBrk="1" hangingPunct="1">
              <a:lnSpc>
                <a:spcPct val="80000"/>
              </a:lnSpc>
              <a:defRPr/>
            </a:pPr>
            <a:r>
              <a:rPr lang="en-US" altLang="en-US" sz="2300" dirty="0">
                <a:effectLst>
                  <a:outerShdw blurRad="38100" dist="38100" dir="2700000" algn="tl">
                    <a:srgbClr val="0064E2"/>
                  </a:outerShdw>
                </a:effectLst>
                <a:ea typeface="ＭＳ Ｐゴシック" panose="020B0600070205080204" pitchFamily="34" charset="-128"/>
              </a:rPr>
              <a:t>Additional Graduate Attribute for MA and PhD students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D4F7960-00F6-38DB-FFE2-BBE7C1C02E04}"/>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Why Research Methods?</a:t>
            </a:r>
          </a:p>
        </p:txBody>
      </p:sp>
      <p:sp>
        <p:nvSpPr>
          <p:cNvPr id="16387" name="Rectangle 3">
            <a:extLst>
              <a:ext uri="{FF2B5EF4-FFF2-40B4-BE49-F238E27FC236}">
                <a16:creationId xmlns:a16="http://schemas.microsoft.com/office/drawing/2014/main" id="{642BF50E-6DAF-86DB-16C6-F623937915BF}"/>
              </a:ext>
            </a:extLst>
          </p:cNvPr>
          <p:cNvSpPr>
            <a:spLocks noGrp="1" noChangeArrowheads="1"/>
          </p:cNvSpPr>
          <p:nvPr>
            <p:ph idx="1"/>
          </p:nvPr>
        </p:nvSpPr>
        <p:spPr/>
        <p:txBody>
          <a:bodyPr/>
          <a:lstStyle/>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1. Testing claims, observations, explanations, arguments, </a:t>
            </a:r>
          </a:p>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2. Solving practical problems</a:t>
            </a:r>
          </a:p>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3. Increasing knowledge and understanding</a:t>
            </a:r>
          </a:p>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4. Honing precision of knowledge</a:t>
            </a:r>
          </a:p>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5. Inherently interesting</a:t>
            </a:r>
          </a:p>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6. Research ubiquity</a:t>
            </a:r>
          </a:p>
          <a:p>
            <a:pPr eaLnBrk="1" hangingPunct="1">
              <a:lnSpc>
                <a:spcPct val="70000"/>
              </a:lnSpc>
              <a:defRPr/>
            </a:pPr>
            <a:r>
              <a:rPr lang="en-US" altLang="en-US" sz="2600">
                <a:effectLst>
                  <a:outerShdw blurRad="38100" dist="38100" dir="2700000" algn="tl">
                    <a:srgbClr val="0064E2"/>
                  </a:outerShdw>
                </a:effectLst>
                <a:ea typeface="ＭＳ Ｐゴシック" panose="020B0600070205080204" pitchFamily="34" charset="-128"/>
              </a:rPr>
              <a:t>7. Growing permeation in communication careers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1E56243-683B-9723-D322-45C0501F53C6}"/>
              </a:ext>
            </a:extLst>
          </p:cNvPr>
          <p:cNvSpPr>
            <a:spLocks noGrp="1" noChangeArrowheads="1"/>
          </p:cNvSpPr>
          <p:nvPr>
            <p:ph type="title"/>
          </p:nvPr>
        </p:nvSpPr>
        <p:spPr/>
        <p:txBody>
          <a:bodyPr/>
          <a:lstStyle/>
          <a:p>
            <a:pPr eaLnBrk="1" hangingPunct="1">
              <a:defRPr/>
            </a:pPr>
            <a:r>
              <a:rPr lang="en-US" dirty="0">
                <a:effectLst>
                  <a:outerShdw blurRad="38100" dist="38100" dir="2700000" algn="tl">
                    <a:srgbClr val="0064E2"/>
                  </a:outerShdw>
                </a:effectLst>
                <a:ea typeface="ＭＳ Ｐゴシック" charset="-128"/>
                <a:cs typeface="ＭＳ Ｐゴシック" charset="-128"/>
              </a:rPr>
              <a:t>Rigorous Investigation</a:t>
            </a:r>
          </a:p>
        </p:txBody>
      </p:sp>
      <p:sp>
        <p:nvSpPr>
          <p:cNvPr id="20483" name="Rectangle 3">
            <a:extLst>
              <a:ext uri="{FF2B5EF4-FFF2-40B4-BE49-F238E27FC236}">
                <a16:creationId xmlns:a16="http://schemas.microsoft.com/office/drawing/2014/main" id="{B87D3C08-CF3C-8D18-09CC-C1BAC492655E}"/>
              </a:ext>
            </a:extLst>
          </p:cNvPr>
          <p:cNvSpPr>
            <a:spLocks noGrp="1" noChangeArrowheads="1"/>
          </p:cNvSpPr>
          <p:nvPr>
            <p:ph idx="1"/>
          </p:nvPr>
        </p:nvSpPr>
        <p:spPr/>
        <p:txBody>
          <a:bodyPr/>
          <a:lstStyle/>
          <a:p>
            <a:pPr eaLnBrk="1" hangingPunct="1">
              <a:defRPr/>
            </a:pPr>
            <a:r>
              <a:rPr lang="en-US" altLang="en-US" dirty="0">
                <a:effectLst>
                  <a:outerShdw blurRad="38100" dist="38100" dir="2700000" algn="tl">
                    <a:srgbClr val="0064E2"/>
                  </a:outerShdw>
                </a:effectLst>
                <a:ea typeface="ＭＳ Ｐゴシック" panose="020B0600070205080204" pitchFamily="34" charset="-128"/>
              </a:rPr>
              <a:t>Basic steps in rigorous social scientific investigations: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Specifying explanations (theories)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Making observations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Interpreting the results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Refining explanations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ED1A45C-1BAC-A934-B2D5-0DF434A40A82}"/>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Functions of Research</a:t>
            </a:r>
          </a:p>
        </p:txBody>
      </p:sp>
      <p:sp>
        <p:nvSpPr>
          <p:cNvPr id="21507" name="Rectangle 3">
            <a:extLst>
              <a:ext uri="{FF2B5EF4-FFF2-40B4-BE49-F238E27FC236}">
                <a16:creationId xmlns:a16="http://schemas.microsoft.com/office/drawing/2014/main" id="{764960D1-2529-CCE5-0414-E4B45C389575}"/>
              </a:ext>
            </a:extLst>
          </p:cNvPr>
          <p:cNvSpPr>
            <a:spLocks noGrp="1" noChangeArrowheads="1"/>
          </p:cNvSpPr>
          <p:nvPr>
            <p:ph idx="1"/>
          </p:nvPr>
        </p:nvSpPr>
        <p:spPr/>
        <p:txBody>
          <a:bodyPr/>
          <a:lstStyle/>
          <a:p>
            <a:pPr eaLnBrk="1" hangingPunct="1">
              <a:defRPr/>
            </a:pPr>
            <a:r>
              <a:rPr lang="en-US" altLang="en-US">
                <a:effectLst>
                  <a:outerShdw blurRad="38100" dist="38100" dir="2700000" algn="tl">
                    <a:srgbClr val="0064E2"/>
                  </a:outerShdw>
                </a:effectLst>
                <a:ea typeface="ＭＳ Ｐゴシック" panose="020B0600070205080204" pitchFamily="34" charset="-128"/>
              </a:rPr>
              <a:t>1. Exploration</a:t>
            </a:r>
          </a:p>
          <a:p>
            <a:pPr eaLnBrk="1" hangingPunct="1">
              <a:defRPr/>
            </a:pPr>
            <a:r>
              <a:rPr lang="en-US" altLang="en-US">
                <a:effectLst>
                  <a:outerShdw blurRad="38100" dist="38100" dir="2700000" algn="tl">
                    <a:srgbClr val="0064E2"/>
                  </a:outerShdw>
                </a:effectLst>
                <a:ea typeface="ＭＳ Ｐゴシック" panose="020B0600070205080204" pitchFamily="34" charset="-128"/>
              </a:rPr>
              <a:t>2. Description</a:t>
            </a:r>
          </a:p>
          <a:p>
            <a:pPr eaLnBrk="1" hangingPunct="1">
              <a:defRPr/>
            </a:pPr>
            <a:r>
              <a:rPr lang="en-US" altLang="en-US">
                <a:effectLst>
                  <a:outerShdw blurRad="38100" dist="38100" dir="2700000" algn="tl">
                    <a:srgbClr val="0064E2"/>
                  </a:outerShdw>
                </a:effectLst>
                <a:ea typeface="ＭＳ Ｐゴシック" panose="020B0600070205080204" pitchFamily="34" charset="-128"/>
              </a:rPr>
              <a:t>3. Explanation</a:t>
            </a:r>
          </a:p>
          <a:p>
            <a:pPr eaLnBrk="1" hangingPunct="1">
              <a:defRPr/>
            </a:pPr>
            <a:r>
              <a:rPr lang="en-US" altLang="en-US">
                <a:effectLst>
                  <a:outerShdw blurRad="38100" dist="38100" dir="2700000" algn="tl">
                    <a:srgbClr val="0064E2"/>
                  </a:outerShdw>
                </a:effectLst>
                <a:ea typeface="ＭＳ Ｐゴシック" panose="020B0600070205080204" pitchFamily="34" charset="-128"/>
              </a:rPr>
              <a:t>Most research involves all three</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Studies move toward exploration as knowledge accumulates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09AB1F2-3C2A-9D4B-904D-BB0145B248EA}"/>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1. Exploration</a:t>
            </a:r>
          </a:p>
        </p:txBody>
      </p:sp>
      <p:sp>
        <p:nvSpPr>
          <p:cNvPr id="33795" name="Rectangle 3">
            <a:extLst>
              <a:ext uri="{FF2B5EF4-FFF2-40B4-BE49-F238E27FC236}">
                <a16:creationId xmlns:a16="http://schemas.microsoft.com/office/drawing/2014/main" id="{FDF2F80C-6384-D7DA-D698-8B4B0F62C30C}"/>
              </a:ext>
            </a:extLst>
          </p:cNvPr>
          <p:cNvSpPr>
            <a:spLocks noGrp="1" noChangeArrowheads="1"/>
          </p:cNvSpPr>
          <p:nvPr>
            <p:ph idx="1"/>
          </p:nvPr>
        </p:nvSpPr>
        <p:spPr/>
        <p:txBody>
          <a:bodyPr/>
          <a:lstStyle/>
          <a:p>
            <a:pPr eaLnBrk="1" hangingPunct="1">
              <a:lnSpc>
                <a:spcPct val="70000"/>
              </a:lnSpc>
              <a:buClr>
                <a:srgbClr val="FFFFFF"/>
              </a:buClr>
              <a:buFont typeface="Arial" panose="020B0604020202020204" pitchFamily="34" charset="0"/>
              <a:buChar char="•"/>
              <a:defRPr/>
            </a:pPr>
            <a:r>
              <a:rPr lang="en-US" altLang="en-US">
                <a:solidFill>
                  <a:srgbClr val="FFFFFF"/>
                </a:solidFill>
                <a:effectLst>
                  <a:outerShdw blurRad="38100" dist="38100" dir="2700000" algn="tl">
                    <a:srgbClr val="0064E2"/>
                  </a:outerShdw>
                </a:effectLst>
                <a:ea typeface="ＭＳ Ｐゴシック" panose="020B0600070205080204" pitchFamily="34" charset="-128"/>
              </a:rPr>
              <a:t>“Learn about” or “familiarize”</a:t>
            </a:r>
          </a:p>
          <a:p>
            <a:pPr eaLnBrk="1" hangingPunct="1">
              <a:lnSpc>
                <a:spcPct val="70000"/>
              </a:lnSpc>
              <a:buClr>
                <a:srgbClr val="FFFFFF"/>
              </a:buClr>
              <a:buFont typeface="Arial" panose="020B0604020202020204" pitchFamily="34" charset="0"/>
              <a:buChar char="•"/>
              <a:defRPr/>
            </a:pPr>
            <a:r>
              <a:rPr lang="en-US" altLang="en-US">
                <a:solidFill>
                  <a:srgbClr val="FFFFFF"/>
                </a:solidFill>
                <a:effectLst>
                  <a:outerShdw blurRad="38100" dist="38100" dir="2700000" algn="tl">
                    <a:srgbClr val="0064E2"/>
                  </a:outerShdw>
                </a:effectLst>
                <a:ea typeface="ＭＳ Ｐゴシック" panose="020B0600070205080204" pitchFamily="34" charset="-128"/>
              </a:rPr>
              <a:t>Asking basic questions</a:t>
            </a:r>
          </a:p>
          <a:p>
            <a:pPr eaLnBrk="1" hangingPunct="1">
              <a:lnSpc>
                <a:spcPct val="70000"/>
              </a:lnSpc>
              <a:buClr>
                <a:srgbClr val="FFFFFF"/>
              </a:buClr>
              <a:buFont typeface="Arial" panose="020B0604020202020204" pitchFamily="34" charset="0"/>
              <a:buChar char="•"/>
              <a:defRPr/>
            </a:pPr>
            <a:r>
              <a:rPr lang="en-US" altLang="en-US">
                <a:solidFill>
                  <a:srgbClr val="FFFFFF"/>
                </a:solidFill>
                <a:effectLst>
                  <a:outerShdw blurRad="38100" dist="38100" dir="2700000" algn="tl">
                    <a:srgbClr val="0064E2"/>
                  </a:outerShdw>
                </a:effectLst>
                <a:ea typeface="ＭＳ Ｐゴシック" panose="020B0600070205080204" pitchFamily="34" charset="-128"/>
              </a:rPr>
              <a:t>E.g.:</a:t>
            </a:r>
          </a:p>
          <a:p>
            <a:pPr lvl="1" eaLnBrk="1" hangingPunct="1">
              <a:lnSpc>
                <a:spcPct val="70000"/>
              </a:lnSpc>
              <a:buClr>
                <a:srgbClr val="55A0FF"/>
              </a:buClr>
              <a:buFont typeface="Arial" panose="020B0604020202020204" pitchFamily="34" charset="0"/>
              <a:buChar char="•"/>
              <a:defRPr/>
            </a:pPr>
            <a:r>
              <a:rPr lang="en-US" altLang="en-US" sz="2000">
                <a:solidFill>
                  <a:srgbClr val="FFFFFF"/>
                </a:solidFill>
                <a:effectLst>
                  <a:outerShdw blurRad="38100" dist="38100" dir="2700000" algn="tl">
                    <a:srgbClr val="0064E2"/>
                  </a:outerShdw>
                </a:effectLst>
                <a:ea typeface="ＭＳ Ｐゴシック" panose="020B0600070205080204" pitchFamily="34" charset="-128"/>
              </a:rPr>
              <a:t>How does the public feel about term limits?</a:t>
            </a:r>
          </a:p>
          <a:p>
            <a:pPr lvl="1" eaLnBrk="1" hangingPunct="1">
              <a:lnSpc>
                <a:spcPct val="70000"/>
              </a:lnSpc>
              <a:buClr>
                <a:srgbClr val="55A0FF"/>
              </a:buClr>
              <a:buFont typeface="Arial" panose="020B0604020202020204" pitchFamily="34" charset="0"/>
              <a:buChar char="•"/>
              <a:defRPr/>
            </a:pPr>
            <a:r>
              <a:rPr lang="en-US" altLang="en-US" sz="2000">
                <a:solidFill>
                  <a:srgbClr val="FFFFFF"/>
                </a:solidFill>
                <a:effectLst>
                  <a:outerShdw blurRad="38100" dist="38100" dir="2700000" algn="tl">
                    <a:srgbClr val="0064E2"/>
                  </a:outerShdw>
                </a:effectLst>
                <a:ea typeface="ＭＳ Ｐゴシック" panose="020B0600070205080204" pitchFamily="34" charset="-128"/>
              </a:rPr>
              <a:t>Do the people support the death penalty?</a:t>
            </a:r>
          </a:p>
          <a:p>
            <a:pPr eaLnBrk="1" hangingPunct="1">
              <a:lnSpc>
                <a:spcPct val="70000"/>
              </a:lnSpc>
              <a:buClr>
                <a:srgbClr val="FFFFFF"/>
              </a:buClr>
              <a:buFont typeface="Arial" panose="020B0604020202020204" pitchFamily="34" charset="0"/>
              <a:buChar char="•"/>
              <a:defRPr/>
            </a:pPr>
            <a:r>
              <a:rPr lang="en-US" altLang="en-US">
                <a:solidFill>
                  <a:srgbClr val="FFFFFF"/>
                </a:solidFill>
                <a:effectLst>
                  <a:outerShdw blurRad="38100" dist="38100" dir="2700000" algn="tl">
                    <a:srgbClr val="0064E2"/>
                  </a:outerShdw>
                </a:effectLst>
                <a:ea typeface="ＭＳ Ｐゴシック" panose="020B0600070205080204" pitchFamily="34" charset="-128"/>
              </a:rPr>
              <a:t>Focus groups useful for exploration</a:t>
            </a:r>
          </a:p>
          <a:p>
            <a:pPr eaLnBrk="1" hangingPunct="1">
              <a:lnSpc>
                <a:spcPct val="70000"/>
              </a:lnSpc>
              <a:buClr>
                <a:srgbClr val="FFFFFF"/>
              </a:buClr>
              <a:buFont typeface="Arial" panose="020B0604020202020204" pitchFamily="34" charset="0"/>
              <a:buChar char="•"/>
              <a:defRPr/>
            </a:pPr>
            <a:r>
              <a:rPr lang="en-US" altLang="en-US">
                <a:solidFill>
                  <a:srgbClr val="FFFFFF"/>
                </a:solidFill>
                <a:effectLst>
                  <a:outerShdw blurRad="38100" dist="38100" dir="2700000" algn="tl">
                    <a:srgbClr val="0064E2"/>
                  </a:outerShdw>
                </a:effectLst>
                <a:ea typeface="ＭＳ Ｐゴシック" panose="020B0600070205080204" pitchFamily="34" charset="-128"/>
              </a:rPr>
              <a:t>Purposes:</a:t>
            </a:r>
          </a:p>
          <a:p>
            <a:pPr lvl="1" eaLnBrk="1" hangingPunct="1">
              <a:lnSpc>
                <a:spcPct val="70000"/>
              </a:lnSpc>
              <a:buClr>
                <a:srgbClr val="55A0FF"/>
              </a:buClr>
              <a:buFont typeface="Arial" panose="020B0604020202020204" pitchFamily="34" charset="0"/>
              <a:buChar char="•"/>
              <a:defRPr/>
            </a:pPr>
            <a:r>
              <a:rPr lang="en-US" altLang="en-US" sz="2000">
                <a:solidFill>
                  <a:srgbClr val="FFFFFF"/>
                </a:solidFill>
                <a:effectLst>
                  <a:outerShdw blurRad="38100" dist="38100" dir="2700000" algn="tl">
                    <a:srgbClr val="0064E2"/>
                  </a:outerShdw>
                </a:effectLst>
                <a:ea typeface="ＭＳ Ｐゴシック" panose="020B0600070205080204" pitchFamily="34" charset="-128"/>
              </a:rPr>
              <a:t>1. General understanding</a:t>
            </a:r>
          </a:p>
          <a:p>
            <a:pPr lvl="1" eaLnBrk="1" hangingPunct="1">
              <a:lnSpc>
                <a:spcPct val="70000"/>
              </a:lnSpc>
              <a:buClr>
                <a:srgbClr val="55A0FF"/>
              </a:buClr>
              <a:buFont typeface="Arial" panose="020B0604020202020204" pitchFamily="34" charset="0"/>
              <a:buChar char="•"/>
              <a:defRPr/>
            </a:pPr>
            <a:r>
              <a:rPr lang="en-US" altLang="en-US" sz="2000">
                <a:solidFill>
                  <a:srgbClr val="FFFFFF"/>
                </a:solidFill>
                <a:effectLst>
                  <a:outerShdw blurRad="38100" dist="38100" dir="2700000" algn="tl">
                    <a:srgbClr val="0064E2"/>
                  </a:outerShdw>
                </a:effectLst>
                <a:ea typeface="ＭＳ Ｐゴシック" panose="020B0600070205080204" pitchFamily="34" charset="-128"/>
              </a:rPr>
              <a:t>2. Test feasibility of further research</a:t>
            </a:r>
          </a:p>
          <a:p>
            <a:pPr lvl="1" eaLnBrk="1" hangingPunct="1">
              <a:lnSpc>
                <a:spcPct val="70000"/>
              </a:lnSpc>
              <a:buClr>
                <a:srgbClr val="55A0FF"/>
              </a:buClr>
              <a:buFont typeface="Arial" panose="020B0604020202020204" pitchFamily="34" charset="0"/>
              <a:buChar char="•"/>
              <a:defRPr/>
            </a:pPr>
            <a:r>
              <a:rPr lang="en-US" altLang="en-US" sz="2000">
                <a:solidFill>
                  <a:srgbClr val="FFFFFF"/>
                </a:solidFill>
                <a:effectLst>
                  <a:outerShdw blurRad="38100" dist="38100" dir="2700000" algn="tl">
                    <a:srgbClr val="0064E2"/>
                  </a:outerShdw>
                </a:effectLst>
                <a:ea typeface="ＭＳ Ｐゴシック" panose="020B0600070205080204" pitchFamily="34" charset="-128"/>
              </a:rPr>
              <a:t>3. Pretest methods of further research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a:extLst>
              <a:ext uri="{FF2B5EF4-FFF2-40B4-BE49-F238E27FC236}">
                <a16:creationId xmlns:a16="http://schemas.microsoft.com/office/drawing/2014/main" id="{A557CCC4-E18E-2C91-10D6-429A53AAE556}"/>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2. Description</a:t>
            </a:r>
          </a:p>
        </p:txBody>
      </p:sp>
      <p:sp>
        <p:nvSpPr>
          <p:cNvPr id="23555" name="Rectangle 1027">
            <a:extLst>
              <a:ext uri="{FF2B5EF4-FFF2-40B4-BE49-F238E27FC236}">
                <a16:creationId xmlns:a16="http://schemas.microsoft.com/office/drawing/2014/main" id="{C8FDA5C7-7DAF-50E9-1A80-FF6039EF8304}"/>
              </a:ext>
            </a:extLst>
          </p:cNvPr>
          <p:cNvSpPr>
            <a:spLocks noGrp="1" noChangeArrowheads="1"/>
          </p:cNvSpPr>
          <p:nvPr>
            <p:ph idx="1"/>
          </p:nvPr>
        </p:nvSpPr>
        <p:spPr/>
        <p:txBody>
          <a:bodyPr/>
          <a:lstStyle/>
          <a:p>
            <a:pPr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Describing situations and events</a:t>
            </a:r>
          </a:p>
          <a:p>
            <a:pPr lvl="1"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More deliberate than exploratory research</a:t>
            </a:r>
          </a:p>
          <a:p>
            <a:pPr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Precise, measured description</a:t>
            </a:r>
          </a:p>
          <a:p>
            <a:pPr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Idiographic orientation</a:t>
            </a:r>
          </a:p>
          <a:p>
            <a:pPr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E.g.:</a:t>
            </a:r>
          </a:p>
          <a:p>
            <a:pPr lvl="1"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U.S. Census</a:t>
            </a:r>
          </a:p>
          <a:p>
            <a:pPr lvl="1"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Opinion polls</a:t>
            </a:r>
          </a:p>
          <a:p>
            <a:pPr lvl="1" eaLnBrk="1" hangingPunct="1">
              <a:lnSpc>
                <a:spcPct val="90000"/>
              </a:lnSpc>
              <a:defRPr/>
            </a:pPr>
            <a:r>
              <a:rPr lang="en-US" altLang="en-US">
                <a:effectLst>
                  <a:outerShdw blurRad="38100" dist="38100" dir="2700000" algn="tl">
                    <a:srgbClr val="0064E2"/>
                  </a:outerShdw>
                </a:effectLst>
                <a:ea typeface="ＭＳ Ｐゴシック" panose="020B0600070205080204" pitchFamily="34" charset="-128"/>
              </a:rPr>
              <a:t>How strong is public support for the war?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a:extLst>
              <a:ext uri="{FF2B5EF4-FFF2-40B4-BE49-F238E27FC236}">
                <a16:creationId xmlns:a16="http://schemas.microsoft.com/office/drawing/2014/main" id="{CBC0000A-9650-B64B-7BE7-A152BDF430D2}"/>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3. Explanation</a:t>
            </a:r>
          </a:p>
        </p:txBody>
      </p:sp>
      <p:sp>
        <p:nvSpPr>
          <p:cNvPr id="24579" name="Rectangle 1027">
            <a:extLst>
              <a:ext uri="{FF2B5EF4-FFF2-40B4-BE49-F238E27FC236}">
                <a16:creationId xmlns:a16="http://schemas.microsoft.com/office/drawing/2014/main" id="{EDF715B3-98F2-A667-83A9-20CF49B63CD5}"/>
              </a:ext>
            </a:extLst>
          </p:cNvPr>
          <p:cNvSpPr>
            <a:spLocks noGrp="1" noChangeArrowheads="1"/>
          </p:cNvSpPr>
          <p:nvPr>
            <p:ph idx="1"/>
          </p:nvPr>
        </p:nvSpPr>
        <p:spPr/>
        <p:txBody>
          <a:bodyPr/>
          <a:lstStyle/>
          <a:p>
            <a:pPr eaLnBrk="1" hangingPunct="1">
              <a:defRPr/>
            </a:pPr>
            <a:r>
              <a:rPr lang="en-US" altLang="en-US">
                <a:effectLst>
                  <a:outerShdw blurRad="38100" dist="38100" dir="2700000" algn="tl">
                    <a:srgbClr val="0064E2"/>
                  </a:outerShdw>
                </a:effectLst>
                <a:ea typeface="ＭＳ Ｐゴシック" panose="020B0600070205080204" pitchFamily="34" charset="-128"/>
              </a:rPr>
              <a:t>Getting at the question of “why”</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More than describing events</a:t>
            </a:r>
          </a:p>
          <a:p>
            <a:pPr lvl="2" eaLnBrk="1" hangingPunct="1">
              <a:defRPr/>
            </a:pPr>
            <a:r>
              <a:rPr lang="en-US" altLang="en-US">
                <a:effectLst>
                  <a:outerShdw blurRad="38100" dist="38100" dir="2700000" algn="tl">
                    <a:srgbClr val="0064E2"/>
                  </a:outerShdw>
                </a:effectLst>
                <a:ea typeface="ＭＳ Ｐゴシック" panose="020B0600070205080204" pitchFamily="34" charset="-128"/>
              </a:rPr>
              <a:t>Explain why they occur in a certain way</a:t>
            </a:r>
          </a:p>
          <a:p>
            <a:pPr eaLnBrk="1" hangingPunct="1">
              <a:defRPr/>
            </a:pPr>
            <a:r>
              <a:rPr lang="en-US" altLang="en-US">
                <a:effectLst>
                  <a:outerShdw blurRad="38100" dist="38100" dir="2700000" algn="tl">
                    <a:srgbClr val="0064E2"/>
                  </a:outerShdw>
                </a:effectLst>
                <a:ea typeface="ＭＳ Ｐゴシック" panose="020B0600070205080204" pitchFamily="34" charset="-128"/>
              </a:rPr>
              <a:t>Nomothetic orientation</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Laws that govern nature of relationships</a:t>
            </a:r>
          </a:p>
          <a:p>
            <a:pPr eaLnBrk="1" hangingPunct="1">
              <a:defRPr/>
            </a:pPr>
            <a:r>
              <a:rPr lang="en-US" altLang="en-US">
                <a:effectLst>
                  <a:outerShdw blurRad="38100" dist="38100" dir="2700000" algn="tl">
                    <a:srgbClr val="0064E2"/>
                  </a:outerShdw>
                </a:effectLst>
                <a:ea typeface="ＭＳ Ｐゴシック" panose="020B0600070205080204" pitchFamily="34" charset="-128"/>
              </a:rPr>
              <a:t>E.g., Going beyond opinion polls:</a:t>
            </a:r>
          </a:p>
          <a:p>
            <a:pPr lvl="1" eaLnBrk="1" hangingPunct="1">
              <a:defRPr/>
            </a:pPr>
            <a:r>
              <a:rPr lang="en-US" altLang="en-US">
                <a:effectLst>
                  <a:outerShdw blurRad="38100" dist="38100" dir="2700000" algn="tl">
                    <a:srgbClr val="0064E2"/>
                  </a:outerShdw>
                </a:effectLst>
                <a:ea typeface="ＭＳ Ｐゴシック" panose="020B0600070205080204" pitchFamily="34" charset="-128"/>
              </a:rPr>
              <a:t>Why are people voting for a certain candidate?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8ABCF-2814-3DED-0631-E084F8EEF1C8}"/>
              </a:ext>
            </a:extLst>
          </p:cNvPr>
          <p:cNvSpPr>
            <a:spLocks noGrp="1"/>
          </p:cNvSpPr>
          <p:nvPr>
            <p:ph type="title"/>
          </p:nvPr>
        </p:nvSpPr>
        <p:spPr/>
        <p:txBody>
          <a:bodyPr/>
          <a:lstStyle/>
          <a:p>
            <a:pPr>
              <a:defRPr/>
            </a:pPr>
            <a:r>
              <a:rPr lang="en-US" altLang="en-US">
                <a:effectLst>
                  <a:outerShdw blurRad="38100" dist="38100" dir="2700000" algn="tl">
                    <a:srgbClr val="0064E2"/>
                  </a:outerShdw>
                </a:effectLst>
                <a:ea typeface="ＭＳ Ｐゴシック" panose="020B0600070205080204" pitchFamily="34" charset="-128"/>
              </a:rPr>
              <a:t>Workshop on Class Project</a:t>
            </a:r>
          </a:p>
        </p:txBody>
      </p:sp>
      <p:sp>
        <p:nvSpPr>
          <p:cNvPr id="3" name="Content Placeholder 2">
            <a:extLst>
              <a:ext uri="{FF2B5EF4-FFF2-40B4-BE49-F238E27FC236}">
                <a16:creationId xmlns:a16="http://schemas.microsoft.com/office/drawing/2014/main" id="{C918E50D-7617-52EE-E695-90E568039B60}"/>
              </a:ext>
            </a:extLst>
          </p:cNvPr>
          <p:cNvSpPr>
            <a:spLocks noGrp="1"/>
          </p:cNvSpPr>
          <p:nvPr>
            <p:ph idx="1"/>
          </p:nvPr>
        </p:nvSpPr>
        <p:spPr/>
        <p:txBody>
          <a:bodyPr/>
          <a:lstStyle/>
          <a:p>
            <a:pPr lvl="2">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2016 Election National Rolling Cross Section</a:t>
            </a:r>
          </a:p>
          <a:p>
            <a:pPr lvl="2">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2018-2019 Election Swing State Panel Study</a:t>
            </a:r>
          </a:p>
          <a:p>
            <a:pPr lvl="2">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2020-2021 Election Wisconsin-Pennsylvania Panel Study </a:t>
            </a:r>
          </a:p>
          <a:p>
            <a:pPr lvl="2">
              <a:lnSpc>
                <a:spcPct val="80000"/>
              </a:lnSpc>
              <a:defRPr/>
            </a:pPr>
            <a:endParaRPr lang="en-US" altLang="en-US" sz="1900" dirty="0">
              <a:effectLst>
                <a:outerShdw blurRad="38100" dist="38100" dir="2700000" algn="tl">
                  <a:srgbClr val="0064E2"/>
                </a:outerShdw>
              </a:effectLst>
              <a:ea typeface="ＭＳ Ｐゴシック" panose="020B0600070205080204" pitchFamily="34" charset="-128"/>
            </a:endParaRP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rPr>
              <a:t>All large sample size, national or multi-state, longitudinal surveys</a:t>
            </a: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rPr>
              <a:t>All contain detailed measures of news and social media use</a:t>
            </a: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rPr>
              <a:t>All contain measures of political attitudes toward leaders and candidates</a:t>
            </a: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rPr>
              <a:t>All contain measures of social and political trust</a:t>
            </a: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rPr>
              <a:t>All contain measures of civic and political behaviors</a:t>
            </a: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rPr>
              <a:t>All contain basic demographic information </a:t>
            </a:r>
          </a:p>
          <a:p>
            <a:pPr lvl="2">
              <a:lnSpc>
                <a:spcPct val="80000"/>
              </a:lnSpc>
              <a:defRPr/>
            </a:pPr>
            <a:endParaRPr lang="en-US" altLang="en-US" sz="1900" dirty="0">
              <a:effectLst>
                <a:outerShdw blurRad="38100" dist="38100" dir="2700000" algn="tl">
                  <a:srgbClr val="0064E2"/>
                </a:outerShdw>
              </a:effectLst>
              <a:ea typeface="ＭＳ Ｐゴシック" panose="020B0600070205080204" pitchFamily="34" charset="-128"/>
            </a:endParaRPr>
          </a:p>
          <a:p>
            <a:pPr lvl="2">
              <a:lnSpc>
                <a:spcPct val="80000"/>
              </a:lnSpc>
              <a:defRPr/>
            </a:pPr>
            <a:r>
              <a:rPr lang="en-US" altLang="en-US" sz="1900" dirty="0">
                <a:effectLst>
                  <a:outerShdw blurRad="38100" dist="38100" dir="2700000" algn="tl">
                    <a:srgbClr val="0064E2"/>
                  </a:outerShdw>
                </a:effectLst>
                <a:ea typeface="ＭＳ Ｐゴシック" panose="020B0600070205080204" pitchFamily="34" charset="-128"/>
              </a:rPr>
              <a:t>Download codebooks for all three projects from this link:</a:t>
            </a:r>
          </a:p>
          <a:p>
            <a:pPr lvl="3">
              <a:lnSpc>
                <a:spcPct val="80000"/>
              </a:lnSpc>
              <a:defRPr/>
            </a:pPr>
            <a:r>
              <a:rPr lang="en-US" altLang="en-US" sz="1700" dirty="0">
                <a:effectLst>
                  <a:outerShdw blurRad="38100" dist="38100" dir="2700000" algn="tl">
                    <a:srgbClr val="0064E2"/>
                  </a:outerShdw>
                </a:effectLst>
                <a:ea typeface="ＭＳ Ｐゴシック" panose="020B0600070205080204" pitchFamily="34" charset="-128"/>
                <a:hlinkClick r:id="rId2"/>
              </a:rPr>
              <a:t>https://dshah.journalism.wisc.edu/files/2016-2018-2020-Codebooks.zip</a:t>
            </a:r>
            <a:endParaRPr lang="en-US" altLang="en-US" sz="1700" dirty="0">
              <a:effectLst>
                <a:outerShdw blurRad="38100" dist="38100" dir="2700000" algn="tl">
                  <a:srgbClr val="0064E2"/>
                </a:outerShdw>
              </a:effectLst>
              <a:ea typeface="ＭＳ Ｐゴシック" panose="020B0600070205080204" pitchFamily="34" charset="-128"/>
            </a:endParaRPr>
          </a:p>
          <a:p>
            <a:pPr lvl="3">
              <a:lnSpc>
                <a:spcPct val="80000"/>
              </a:lnSpc>
              <a:defRPr/>
            </a:pPr>
            <a:endParaRPr lang="en-US" altLang="en-US" sz="1700" dirty="0">
              <a:effectLst>
                <a:outerShdw blurRad="38100" dist="38100" dir="2700000" algn="tl">
                  <a:srgbClr val="0064E2"/>
                </a:outerShdw>
              </a:effectLst>
              <a:ea typeface="ＭＳ Ｐゴシック" panose="020B0600070205080204"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BB2DF-4D22-BBAB-1557-35A69A1BBC85}"/>
              </a:ext>
            </a:extLst>
          </p:cNvPr>
          <p:cNvSpPr>
            <a:spLocks noGrp="1"/>
          </p:cNvSpPr>
          <p:nvPr>
            <p:ph type="title"/>
          </p:nvPr>
        </p:nvSpPr>
        <p:spPr/>
        <p:txBody>
          <a:bodyPr/>
          <a:lstStyle/>
          <a:p>
            <a:r>
              <a:rPr lang="en-US" dirty="0"/>
              <a:t>2016 Rolling Cross Sectional Study</a:t>
            </a:r>
          </a:p>
        </p:txBody>
      </p:sp>
      <p:sp>
        <p:nvSpPr>
          <p:cNvPr id="3" name="Content Placeholder 2">
            <a:extLst>
              <a:ext uri="{FF2B5EF4-FFF2-40B4-BE49-F238E27FC236}">
                <a16:creationId xmlns:a16="http://schemas.microsoft.com/office/drawing/2014/main" id="{978E8943-5048-5313-BA65-D4BED058B09D}"/>
              </a:ext>
            </a:extLst>
          </p:cNvPr>
          <p:cNvSpPr>
            <a:spLocks noGrp="1"/>
          </p:cNvSpPr>
          <p:nvPr>
            <p:ph idx="1"/>
          </p:nvPr>
        </p:nvSpPr>
        <p:spPr>
          <a:xfrm>
            <a:off x="342900" y="2057400"/>
            <a:ext cx="9677400" cy="1371600"/>
          </a:xfrm>
        </p:spPr>
        <p:txBody>
          <a:bodyPr>
            <a:normAutofit fontScale="40000" lnSpcReduction="20000"/>
          </a:bodyPr>
          <a:lstStyle/>
          <a:p>
            <a:r>
              <a:rPr lang="en-US" sz="4800" dirty="0"/>
              <a:t>Collected from September 20 to November 7, 2016. The survey sample included about 100 respondents per day, using quota sampling from Qualtrics’ online panel to approximate U.S. Census data regarding age, race, education, and income. Each day consisted of a new sample, resulting in a final sample of 4,901 respondents over 49 days.</a:t>
            </a:r>
          </a:p>
          <a:p>
            <a:endParaRPr lang="en-US" sz="1800" dirty="0"/>
          </a:p>
          <a:p>
            <a:pPr marL="1560830" lvl="4" indent="-182880">
              <a:lnSpc>
                <a:spcPct val="120000"/>
              </a:lnSpc>
              <a:spcBef>
                <a:spcPts val="300"/>
              </a:spcBef>
            </a:pPr>
            <a:endParaRPr lang="en-US" sz="3000" dirty="0">
              <a:effectLst/>
            </a:endParaRPr>
          </a:p>
        </p:txBody>
      </p:sp>
      <p:sp>
        <p:nvSpPr>
          <p:cNvPr id="6" name="Content Placeholder 2">
            <a:extLst>
              <a:ext uri="{FF2B5EF4-FFF2-40B4-BE49-F238E27FC236}">
                <a16:creationId xmlns:a16="http://schemas.microsoft.com/office/drawing/2014/main" id="{5D1C94CF-D8A4-AFA5-EAD1-A3EEC737B558}"/>
              </a:ext>
            </a:extLst>
          </p:cNvPr>
          <p:cNvSpPr txBox="1">
            <a:spLocks/>
          </p:cNvSpPr>
          <p:nvPr/>
        </p:nvSpPr>
        <p:spPr>
          <a:xfrm>
            <a:off x="342900" y="3382962"/>
            <a:ext cx="9677400" cy="2713038"/>
          </a:xfrm>
          <a:prstGeom prst="rect">
            <a:avLst/>
          </a:prstGeom>
        </p:spPr>
        <p:txBody>
          <a:bodyPr vert="horz" wrap="square" lIns="91440" tIns="45720" rIns="91440" bIns="45720" numCol="2" anchor="t" anchorCtr="0" compatLnSpc="1">
            <a:prstTxWarp prst="textNoShape">
              <a:avLst/>
            </a:prstTxWarp>
            <a:normAutofit fontScale="25000" lnSpcReduction="20000"/>
          </a:bodyPr>
          <a:lstStyle>
            <a:lvl1pPr marL="342900" indent="-342900" algn="l" rtl="0" eaLnBrk="0" fontAlgn="base" hangingPunct="0">
              <a:spcBef>
                <a:spcPts val="2000"/>
              </a:spcBef>
              <a:spcAft>
                <a:spcPct val="0"/>
              </a:spcAft>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ＭＳ Ｐゴシック" pitchFamily="-106" charset="-128"/>
              </a:defRPr>
            </a:lvl1pPr>
            <a:lvl2pPr marL="685800" indent="-336550" algn="l" rtl="0" eaLnBrk="0" fontAlgn="base" hangingPunct="0">
              <a:spcBef>
                <a:spcPts val="600"/>
              </a:spcBef>
              <a:spcAft>
                <a:spcPct val="0"/>
              </a:spcAft>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2pPr>
            <a:lvl3pPr marL="1035050" indent="-349250" algn="l" rtl="0" eaLnBrk="0" fontAlgn="base" hangingPunct="0">
              <a:spcBef>
                <a:spcPts val="600"/>
              </a:spcBef>
              <a:spcAft>
                <a:spcPct val="0"/>
              </a:spcAft>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3pPr>
            <a:lvl4pPr marL="1371600" indent="-336550" algn="l" rtl="0" eaLnBrk="0" fontAlgn="base" hangingPunct="0">
              <a:spcBef>
                <a:spcPts val="600"/>
              </a:spcBef>
              <a:spcAft>
                <a:spcPct val="0"/>
              </a:spcAft>
              <a:buClr>
                <a:schemeClr val="accent2"/>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4pPr>
            <a:lvl5pPr marL="1720850" indent="-349250" algn="l" rtl="0" eaLnBrk="0" fontAlgn="base" hangingPunct="0">
              <a:spcBef>
                <a:spcPts val="600"/>
              </a:spcBef>
              <a:spcAft>
                <a:spcPct val="0"/>
              </a:spcAft>
              <a:buClr>
                <a:schemeClr val="accent1"/>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60020" indent="-160020">
              <a:lnSpc>
                <a:spcPct val="120000"/>
              </a:lnSpc>
              <a:spcBef>
                <a:spcPts val="200"/>
              </a:spcBef>
            </a:pPr>
            <a:r>
              <a:rPr lang="en-US" sz="6400" dirty="0"/>
              <a:t>Candidate feeling thermometer ratings</a:t>
            </a:r>
          </a:p>
          <a:p>
            <a:pPr marL="160020" indent="-160020">
              <a:lnSpc>
                <a:spcPct val="120000"/>
              </a:lnSpc>
              <a:spcBef>
                <a:spcPts val="200"/>
              </a:spcBef>
            </a:pPr>
            <a:r>
              <a:rPr lang="en-US" sz="6400" dirty="0"/>
              <a:t>Emotional reactions to candidates</a:t>
            </a:r>
          </a:p>
          <a:p>
            <a:pPr marL="160020" indent="-160020">
              <a:lnSpc>
                <a:spcPct val="120000"/>
              </a:lnSpc>
              <a:spcBef>
                <a:spcPts val="200"/>
              </a:spcBef>
            </a:pPr>
            <a:r>
              <a:rPr lang="en-US" sz="6400" dirty="0"/>
              <a:t>Candidate and political party characteristics</a:t>
            </a:r>
          </a:p>
          <a:p>
            <a:pPr marL="160020" indent="-160020">
              <a:lnSpc>
                <a:spcPct val="120000"/>
              </a:lnSpc>
              <a:spcBef>
                <a:spcPts val="200"/>
              </a:spcBef>
            </a:pPr>
            <a:r>
              <a:rPr lang="en-US" sz="6400" dirty="0"/>
              <a:t>Political knowledge (rolling current events)</a:t>
            </a:r>
          </a:p>
          <a:p>
            <a:pPr marL="160020" indent="-160020">
              <a:lnSpc>
                <a:spcPct val="120000"/>
              </a:lnSpc>
              <a:spcBef>
                <a:spcPts val="200"/>
              </a:spcBef>
            </a:pPr>
            <a:r>
              <a:rPr lang="en-US" sz="6400" dirty="0"/>
              <a:t>Attention to campaign</a:t>
            </a:r>
          </a:p>
          <a:p>
            <a:pPr marL="160020" indent="-160020">
              <a:lnSpc>
                <a:spcPct val="120000"/>
              </a:lnSpc>
              <a:spcBef>
                <a:spcPts val="200"/>
              </a:spcBef>
            </a:pPr>
            <a:r>
              <a:rPr lang="en-US" sz="6400" dirty="0"/>
              <a:t>News perceptions</a:t>
            </a:r>
          </a:p>
          <a:p>
            <a:pPr marL="160020" indent="-160020">
              <a:lnSpc>
                <a:spcPct val="120000"/>
              </a:lnSpc>
              <a:spcBef>
                <a:spcPts val="200"/>
              </a:spcBef>
            </a:pPr>
            <a:r>
              <a:rPr lang="en-US" sz="6400" dirty="0"/>
              <a:t>Political attitudes</a:t>
            </a:r>
          </a:p>
          <a:p>
            <a:pPr marL="160020" indent="-160020">
              <a:lnSpc>
                <a:spcPct val="120000"/>
              </a:lnSpc>
              <a:spcBef>
                <a:spcPts val="200"/>
              </a:spcBef>
            </a:pPr>
            <a:r>
              <a:rPr lang="en-US" sz="6400" dirty="0"/>
              <a:t>Vote certainty (before election)</a:t>
            </a:r>
          </a:p>
          <a:p>
            <a:pPr marL="160020" indent="-160020">
              <a:lnSpc>
                <a:spcPct val="120000"/>
              </a:lnSpc>
              <a:spcBef>
                <a:spcPts val="200"/>
              </a:spcBef>
            </a:pPr>
            <a:r>
              <a:rPr lang="en-US" sz="6400" dirty="0"/>
              <a:t>Vote choice and experience (after election)</a:t>
            </a:r>
          </a:p>
          <a:p>
            <a:pPr marL="160020" indent="-160020">
              <a:lnSpc>
                <a:spcPct val="120000"/>
              </a:lnSpc>
              <a:spcBef>
                <a:spcPts val="200"/>
              </a:spcBef>
            </a:pPr>
            <a:r>
              <a:rPr lang="en-US" sz="6400" dirty="0"/>
              <a:t>Liberal media </a:t>
            </a:r>
          </a:p>
          <a:p>
            <a:pPr marL="160020" indent="-160020">
              <a:lnSpc>
                <a:spcPct val="120000"/>
              </a:lnSpc>
              <a:spcBef>
                <a:spcPts val="200"/>
              </a:spcBef>
            </a:pPr>
            <a:r>
              <a:rPr lang="en-US" sz="6400" dirty="0"/>
              <a:t>Conservative media </a:t>
            </a:r>
          </a:p>
          <a:p>
            <a:pPr marL="160020" indent="-160020">
              <a:lnSpc>
                <a:spcPct val="120000"/>
              </a:lnSpc>
              <a:spcBef>
                <a:spcPts val="200"/>
              </a:spcBef>
            </a:pPr>
            <a:r>
              <a:rPr lang="en-US" sz="6400" dirty="0"/>
              <a:t>Social media use </a:t>
            </a:r>
          </a:p>
          <a:p>
            <a:pPr marL="160020" indent="-160020">
              <a:lnSpc>
                <a:spcPct val="120000"/>
              </a:lnSpc>
              <a:spcBef>
                <a:spcPts val="200"/>
              </a:spcBef>
            </a:pPr>
            <a:r>
              <a:rPr lang="en-US" sz="6400" dirty="0"/>
              <a:t>Popular stories on social media (rolling current events)</a:t>
            </a:r>
          </a:p>
          <a:p>
            <a:pPr marL="160020" indent="-160020">
              <a:lnSpc>
                <a:spcPct val="120000"/>
              </a:lnSpc>
              <a:spcBef>
                <a:spcPts val="200"/>
              </a:spcBef>
            </a:pPr>
            <a:r>
              <a:rPr lang="en-US" sz="6400" dirty="0"/>
              <a:t>Legacy news media</a:t>
            </a:r>
          </a:p>
          <a:p>
            <a:pPr marL="160020" indent="-160020">
              <a:lnSpc>
                <a:spcPct val="120000"/>
              </a:lnSpc>
              <a:spcBef>
                <a:spcPts val="200"/>
              </a:spcBef>
            </a:pPr>
            <a:r>
              <a:rPr lang="en-US" sz="6400" dirty="0"/>
              <a:t>Local news media</a:t>
            </a:r>
          </a:p>
          <a:p>
            <a:pPr marL="160020" indent="-160020">
              <a:lnSpc>
                <a:spcPct val="120000"/>
              </a:lnSpc>
              <a:spcBef>
                <a:spcPts val="200"/>
              </a:spcBef>
            </a:pPr>
            <a:r>
              <a:rPr lang="en-US" sz="6400" dirty="0"/>
              <a:t>Political conversation and social network</a:t>
            </a:r>
          </a:p>
          <a:p>
            <a:pPr marL="160020" indent="-160020">
              <a:lnSpc>
                <a:spcPct val="120000"/>
              </a:lnSpc>
              <a:spcBef>
                <a:spcPts val="200"/>
              </a:spcBef>
            </a:pPr>
            <a:r>
              <a:rPr lang="en-US" sz="6400" dirty="0"/>
              <a:t>Social media and news attitudes</a:t>
            </a:r>
          </a:p>
          <a:p>
            <a:pPr marL="160020" indent="-160020">
              <a:lnSpc>
                <a:spcPct val="120000"/>
              </a:lnSpc>
              <a:spcBef>
                <a:spcPts val="200"/>
              </a:spcBef>
            </a:pPr>
            <a:r>
              <a:rPr lang="en-US" sz="6400" dirty="0"/>
              <a:t>Political advertising exposure and reactions</a:t>
            </a:r>
          </a:p>
          <a:p>
            <a:pPr marL="160020" indent="-160020">
              <a:lnSpc>
                <a:spcPct val="120000"/>
              </a:lnSpc>
              <a:spcBef>
                <a:spcPts val="200"/>
              </a:spcBef>
            </a:pPr>
            <a:r>
              <a:rPr lang="en-US" sz="6400" dirty="0"/>
              <a:t>Confidence in election/belief in election fraud</a:t>
            </a:r>
          </a:p>
          <a:p>
            <a:pPr marL="160020" indent="-160020">
              <a:lnSpc>
                <a:spcPct val="120000"/>
              </a:lnSpc>
              <a:spcBef>
                <a:spcPts val="200"/>
              </a:spcBef>
            </a:pPr>
            <a:r>
              <a:rPr lang="en-US" sz="6400" dirty="0"/>
              <a:t>Partisanship, Ideology, and Issue Positions</a:t>
            </a:r>
          </a:p>
          <a:p>
            <a:pPr marL="160020" indent="-160020">
              <a:lnSpc>
                <a:spcPct val="120000"/>
              </a:lnSpc>
              <a:spcBef>
                <a:spcPts val="200"/>
              </a:spcBef>
            </a:pPr>
            <a:r>
              <a:rPr lang="en-US" sz="6400" dirty="0"/>
              <a:t>Demographics</a:t>
            </a:r>
          </a:p>
          <a:p>
            <a:pPr marL="1560830" lvl="4" indent="-182880">
              <a:lnSpc>
                <a:spcPct val="120000"/>
              </a:lnSpc>
              <a:spcBef>
                <a:spcPts val="300"/>
              </a:spcBef>
            </a:pPr>
            <a:endParaRPr lang="en-US" sz="3000" dirty="0">
              <a:effectLst/>
            </a:endParaRPr>
          </a:p>
        </p:txBody>
      </p:sp>
    </p:spTree>
    <p:extLst>
      <p:ext uri="{BB962C8B-B14F-4D97-AF65-F5344CB8AC3E}">
        <p14:creationId xmlns:p14="http://schemas.microsoft.com/office/powerpoint/2010/main" val="3626593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2EC31B7B-038A-E7A2-B36C-841E13879A62}"/>
              </a:ext>
            </a:extLst>
          </p:cNvPr>
          <p:cNvSpPr>
            <a:spLocks noChangeArrowheads="1"/>
          </p:cNvSpPr>
          <p:nvPr/>
        </p:nvSpPr>
        <p:spPr bwMode="auto">
          <a:xfrm>
            <a:off x="771525" y="6248400"/>
            <a:ext cx="2143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ea typeface="ＭＳ Ｐゴシック" panose="020B0600070205080204" pitchFamily="34" charset="-128"/>
              </a:defRPr>
            </a:lvl1pPr>
            <a:lvl2pPr marL="37931725" indent="-37474525">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endParaRPr lang="en-US" altLang="en-US"/>
          </a:p>
        </p:txBody>
      </p:sp>
      <p:sp>
        <p:nvSpPr>
          <p:cNvPr id="17410" name="Rectangle 3">
            <a:extLst>
              <a:ext uri="{FF2B5EF4-FFF2-40B4-BE49-F238E27FC236}">
                <a16:creationId xmlns:a16="http://schemas.microsoft.com/office/drawing/2014/main" id="{06A6B811-954B-09E2-0E80-EC890F172E29}"/>
              </a:ext>
            </a:extLst>
          </p:cNvPr>
          <p:cNvSpPr>
            <a:spLocks noChangeArrowheads="1"/>
          </p:cNvSpPr>
          <p:nvPr/>
        </p:nvSpPr>
        <p:spPr bwMode="auto">
          <a:xfrm>
            <a:off x="3514725" y="6248400"/>
            <a:ext cx="3257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ea typeface="ＭＳ Ｐゴシック" panose="020B0600070205080204" pitchFamily="34" charset="-128"/>
              </a:defRPr>
            </a:lvl1pPr>
            <a:lvl2pPr marL="37931725" indent="-37474525">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endParaRPr lang="en-US" altLang="en-US"/>
          </a:p>
        </p:txBody>
      </p:sp>
      <p:sp>
        <p:nvSpPr>
          <p:cNvPr id="19460" name="Rectangle 4">
            <a:extLst>
              <a:ext uri="{FF2B5EF4-FFF2-40B4-BE49-F238E27FC236}">
                <a16:creationId xmlns:a16="http://schemas.microsoft.com/office/drawing/2014/main" id="{89CB70B4-0D1D-5366-FE3B-64C1704CF2BD}"/>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Purpose</a:t>
            </a:r>
          </a:p>
        </p:txBody>
      </p:sp>
      <p:sp>
        <p:nvSpPr>
          <p:cNvPr id="4101" name="Rectangle 5">
            <a:extLst>
              <a:ext uri="{FF2B5EF4-FFF2-40B4-BE49-F238E27FC236}">
                <a16:creationId xmlns:a16="http://schemas.microsoft.com/office/drawing/2014/main" id="{0BBC3FF8-99BF-36E5-AE47-428B8F0435DB}"/>
              </a:ext>
            </a:extLst>
          </p:cNvPr>
          <p:cNvSpPr>
            <a:spLocks noGrp="1" noChangeArrowheads="1"/>
          </p:cNvSpPr>
          <p:nvPr>
            <p:ph idx="1"/>
          </p:nvPr>
        </p:nvSpPr>
        <p:spPr/>
        <p:txBody>
          <a:bodyPr/>
          <a:lstStyle/>
          <a:p>
            <a:pPr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1. Basic grounding in research methodology for </a:t>
            </a:r>
          </a:p>
          <a:p>
            <a:pPr lvl="1"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Undergrads:</a:t>
            </a:r>
          </a:p>
          <a:p>
            <a:pPr lvl="2"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Journalism and Strategic Communication </a:t>
            </a:r>
          </a:p>
          <a:p>
            <a:pPr lvl="3"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Investigative, analytic, and evaluative – critical skills</a:t>
            </a:r>
          </a:p>
          <a:p>
            <a:pPr lvl="1"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Graduate students:</a:t>
            </a:r>
          </a:p>
          <a:p>
            <a:pPr lvl="2"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Foundation for thesis and dissertation research</a:t>
            </a:r>
          </a:p>
          <a:p>
            <a:pPr lvl="3"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Introduction to range of research methods – foundational skills</a:t>
            </a:r>
          </a:p>
          <a:p>
            <a:pPr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2. Evaluating and critiquing research</a:t>
            </a:r>
          </a:p>
          <a:p>
            <a:pPr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3. Hands-on research experience</a:t>
            </a:r>
          </a:p>
          <a:p>
            <a:pPr lvl="1" eaLnBrk="1" hangingPunct="1">
              <a:lnSpc>
                <a:spcPct val="80000"/>
              </a:lnSpc>
              <a:defRPr/>
            </a:pPr>
            <a:r>
              <a:rPr lang="en-US" altLang="en-US" dirty="0">
                <a:effectLst>
                  <a:outerShdw blurRad="38100" dist="38100" dir="2700000" algn="tl">
                    <a:srgbClr val="0064E2"/>
                  </a:outerShdw>
                </a:effectLst>
                <a:ea typeface="ＭＳ Ｐゴシック" panose="020B0600070205080204" pitchFamily="34" charset="-128"/>
              </a:rPr>
              <a:t>Group project -  analysis of existing data</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CAC50-9FE4-7295-E9FC-B11454BECA5C}"/>
              </a:ext>
            </a:extLst>
          </p:cNvPr>
          <p:cNvSpPr>
            <a:spLocks noGrp="1"/>
          </p:cNvSpPr>
          <p:nvPr>
            <p:ph type="title"/>
          </p:nvPr>
        </p:nvSpPr>
        <p:spPr/>
        <p:txBody>
          <a:bodyPr/>
          <a:lstStyle/>
          <a:p>
            <a:r>
              <a:rPr lang="en-US" dirty="0"/>
              <a:t>2018-2019 Swing State Panel</a:t>
            </a:r>
          </a:p>
        </p:txBody>
      </p:sp>
      <p:sp>
        <p:nvSpPr>
          <p:cNvPr id="4" name="Content Placeholder 2">
            <a:extLst>
              <a:ext uri="{FF2B5EF4-FFF2-40B4-BE49-F238E27FC236}">
                <a16:creationId xmlns:a16="http://schemas.microsoft.com/office/drawing/2014/main" id="{602E6765-EB79-5E9C-3772-E9AB0F930677}"/>
              </a:ext>
            </a:extLst>
          </p:cNvPr>
          <p:cNvSpPr>
            <a:spLocks noGrp="1"/>
          </p:cNvSpPr>
          <p:nvPr>
            <p:ph idx="1"/>
          </p:nvPr>
        </p:nvSpPr>
        <p:spPr>
          <a:xfrm>
            <a:off x="342900" y="1828800"/>
            <a:ext cx="9677400" cy="1371600"/>
          </a:xfrm>
        </p:spPr>
        <p:txBody>
          <a:bodyPr>
            <a:normAutofit fontScale="25000" lnSpcReduction="20000"/>
          </a:bodyPr>
          <a:lstStyle/>
          <a:p>
            <a:r>
              <a:rPr lang="en-US" sz="6400" dirty="0"/>
              <a:t>From October 26 to November 4, 2018, the first wave of a web-based, two-wave panel survey of registered voters in Wisconsin (N=2,058), Ohio (N=396), Michigan (N=391), North Carolina (N=369), and Pennsylvania (N=391), was collected. In wave two, launched in February of 2019, we were able to successfully recontact a subset of the same respondents in Wisconsin (N=1,058), Ohio (N=156), Michigan (N=121), North Carolina (N=133), and Pennsylvania (N=150). Respondents were recruited as part of an online panel by LHK Partners, a national survey research firm, using a nested quota sampling procedure stratified by age, gender, and race based on Census data from each state.</a:t>
            </a:r>
          </a:p>
          <a:p>
            <a:endParaRPr lang="en-US" sz="5600" dirty="0"/>
          </a:p>
          <a:p>
            <a:endParaRPr lang="en-US" dirty="0"/>
          </a:p>
          <a:p>
            <a:pPr marL="1560830" lvl="4" indent="-182880">
              <a:lnSpc>
                <a:spcPct val="120000"/>
              </a:lnSpc>
              <a:spcBef>
                <a:spcPts val="300"/>
              </a:spcBef>
            </a:pPr>
            <a:endParaRPr lang="en-US" sz="3000" dirty="0">
              <a:effectLst/>
            </a:endParaRPr>
          </a:p>
        </p:txBody>
      </p:sp>
      <p:sp>
        <p:nvSpPr>
          <p:cNvPr id="5" name="Content Placeholder 2">
            <a:extLst>
              <a:ext uri="{FF2B5EF4-FFF2-40B4-BE49-F238E27FC236}">
                <a16:creationId xmlns:a16="http://schemas.microsoft.com/office/drawing/2014/main" id="{190672B1-723A-946E-EAD5-BF0928C2CE4F}"/>
              </a:ext>
            </a:extLst>
          </p:cNvPr>
          <p:cNvSpPr txBox="1">
            <a:spLocks/>
          </p:cNvSpPr>
          <p:nvPr/>
        </p:nvSpPr>
        <p:spPr>
          <a:xfrm>
            <a:off x="342900" y="3382962"/>
            <a:ext cx="9677400" cy="2713038"/>
          </a:xfrm>
          <a:prstGeom prst="rect">
            <a:avLst/>
          </a:prstGeom>
        </p:spPr>
        <p:txBody>
          <a:bodyPr vert="horz" wrap="square" lIns="91440" tIns="45720" rIns="91440" bIns="45720" numCol="2" anchor="t" anchorCtr="0" compatLnSpc="1">
            <a:prstTxWarp prst="textNoShape">
              <a:avLst/>
            </a:prstTxWarp>
            <a:normAutofit fontScale="25000" lnSpcReduction="20000"/>
          </a:bodyPr>
          <a:lstStyle>
            <a:lvl1pPr marL="342900" indent="-342900" algn="l" rtl="0" eaLnBrk="0" fontAlgn="base" hangingPunct="0">
              <a:spcBef>
                <a:spcPts val="2000"/>
              </a:spcBef>
              <a:spcAft>
                <a:spcPct val="0"/>
              </a:spcAft>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ＭＳ Ｐゴシック" pitchFamily="-106" charset="-128"/>
              </a:defRPr>
            </a:lvl1pPr>
            <a:lvl2pPr marL="685800" indent="-336550" algn="l" rtl="0" eaLnBrk="0" fontAlgn="base" hangingPunct="0">
              <a:spcBef>
                <a:spcPts val="600"/>
              </a:spcBef>
              <a:spcAft>
                <a:spcPct val="0"/>
              </a:spcAft>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2pPr>
            <a:lvl3pPr marL="1035050" indent="-349250" algn="l" rtl="0" eaLnBrk="0" fontAlgn="base" hangingPunct="0">
              <a:spcBef>
                <a:spcPts val="600"/>
              </a:spcBef>
              <a:spcAft>
                <a:spcPct val="0"/>
              </a:spcAft>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3pPr>
            <a:lvl4pPr marL="1371600" indent="-336550" algn="l" rtl="0" eaLnBrk="0" fontAlgn="base" hangingPunct="0">
              <a:spcBef>
                <a:spcPts val="600"/>
              </a:spcBef>
              <a:spcAft>
                <a:spcPct val="0"/>
              </a:spcAft>
              <a:buClr>
                <a:schemeClr val="accent2"/>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4pPr>
            <a:lvl5pPr marL="1720850" indent="-349250" algn="l" rtl="0" eaLnBrk="0" fontAlgn="base" hangingPunct="0">
              <a:spcBef>
                <a:spcPts val="600"/>
              </a:spcBef>
              <a:spcAft>
                <a:spcPct val="0"/>
              </a:spcAft>
              <a:buClr>
                <a:schemeClr val="accent1"/>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60020" indent="-160020">
              <a:lnSpc>
                <a:spcPct val="120000"/>
              </a:lnSpc>
              <a:spcBef>
                <a:spcPts val="200"/>
              </a:spcBef>
            </a:pPr>
            <a:r>
              <a:rPr lang="en-US" sz="6400" dirty="0"/>
              <a:t>Group closeness and social trust</a:t>
            </a:r>
          </a:p>
          <a:p>
            <a:pPr marL="160020" indent="-160020">
              <a:lnSpc>
                <a:spcPct val="120000"/>
              </a:lnSpc>
              <a:spcBef>
                <a:spcPts val="200"/>
              </a:spcBef>
            </a:pPr>
            <a:r>
              <a:rPr lang="en-US" sz="6400" dirty="0"/>
              <a:t>Institutional confidence</a:t>
            </a:r>
          </a:p>
          <a:p>
            <a:pPr marL="160020" indent="-160020">
              <a:lnSpc>
                <a:spcPct val="120000"/>
              </a:lnSpc>
              <a:spcBef>
                <a:spcPts val="200"/>
              </a:spcBef>
            </a:pPr>
            <a:r>
              <a:rPr lang="en-US" sz="6400" dirty="0"/>
              <a:t>Political participation </a:t>
            </a:r>
          </a:p>
          <a:p>
            <a:pPr marL="160020" indent="-160020">
              <a:lnSpc>
                <a:spcPct val="120000"/>
              </a:lnSpc>
              <a:spcBef>
                <a:spcPts val="200"/>
              </a:spcBef>
            </a:pPr>
            <a:r>
              <a:rPr lang="en-US" sz="6400" dirty="0"/>
              <a:t>Political talk and news networks</a:t>
            </a:r>
          </a:p>
          <a:p>
            <a:pPr marL="160020" indent="-160020">
              <a:lnSpc>
                <a:spcPct val="120000"/>
              </a:lnSpc>
              <a:spcBef>
                <a:spcPts val="200"/>
              </a:spcBef>
            </a:pPr>
            <a:r>
              <a:rPr lang="en-US" sz="6400" dirty="0"/>
              <a:t>Political conversation and online network</a:t>
            </a:r>
          </a:p>
          <a:p>
            <a:pPr marL="160020" indent="-160020">
              <a:lnSpc>
                <a:spcPct val="120000"/>
              </a:lnSpc>
              <a:spcBef>
                <a:spcPts val="200"/>
              </a:spcBef>
            </a:pPr>
            <a:r>
              <a:rPr lang="en-US" sz="6400" dirty="0"/>
              <a:t>Vote intention</a:t>
            </a:r>
          </a:p>
          <a:p>
            <a:pPr marL="160020" indent="-160020">
              <a:lnSpc>
                <a:spcPct val="120000"/>
              </a:lnSpc>
              <a:spcBef>
                <a:spcPts val="200"/>
              </a:spcBef>
            </a:pPr>
            <a:r>
              <a:rPr lang="en-US" sz="6400" dirty="0"/>
              <a:t>News perceptions</a:t>
            </a:r>
          </a:p>
          <a:p>
            <a:pPr marL="160020" indent="-160020">
              <a:lnSpc>
                <a:spcPct val="120000"/>
              </a:lnSpc>
              <a:spcBef>
                <a:spcPts val="200"/>
              </a:spcBef>
            </a:pPr>
            <a:r>
              <a:rPr lang="en-US" sz="6400" dirty="0"/>
              <a:t>Political attitudes</a:t>
            </a:r>
          </a:p>
          <a:p>
            <a:pPr marL="160020" indent="-160020">
              <a:lnSpc>
                <a:spcPct val="120000"/>
              </a:lnSpc>
              <a:spcBef>
                <a:spcPts val="200"/>
              </a:spcBef>
            </a:pPr>
            <a:r>
              <a:rPr lang="en-US" sz="6400" dirty="0"/>
              <a:t>Political efficacy</a:t>
            </a:r>
          </a:p>
          <a:p>
            <a:pPr marL="160020" indent="-160020">
              <a:lnSpc>
                <a:spcPct val="120000"/>
              </a:lnSpc>
              <a:spcBef>
                <a:spcPts val="200"/>
              </a:spcBef>
            </a:pPr>
            <a:r>
              <a:rPr lang="en-US" sz="6400" dirty="0"/>
              <a:t>Liberal media </a:t>
            </a:r>
          </a:p>
          <a:p>
            <a:pPr marL="160020" indent="-160020">
              <a:lnSpc>
                <a:spcPct val="120000"/>
              </a:lnSpc>
              <a:spcBef>
                <a:spcPts val="200"/>
              </a:spcBef>
            </a:pPr>
            <a:r>
              <a:rPr lang="en-US" sz="6400" dirty="0"/>
              <a:t>Conservative media </a:t>
            </a:r>
          </a:p>
          <a:p>
            <a:pPr marL="160020" indent="-160020">
              <a:lnSpc>
                <a:spcPct val="120000"/>
              </a:lnSpc>
              <a:spcBef>
                <a:spcPts val="200"/>
              </a:spcBef>
            </a:pPr>
            <a:r>
              <a:rPr lang="en-US" sz="6400" dirty="0"/>
              <a:t>New avoidance/fatigue</a:t>
            </a:r>
          </a:p>
          <a:p>
            <a:pPr marL="160020" indent="-160020">
              <a:lnSpc>
                <a:spcPct val="120000"/>
              </a:lnSpc>
              <a:spcBef>
                <a:spcPts val="200"/>
              </a:spcBef>
            </a:pPr>
            <a:r>
              <a:rPr lang="en-US" sz="6400" dirty="0"/>
              <a:t>Social media use </a:t>
            </a:r>
          </a:p>
          <a:p>
            <a:pPr marL="160020" indent="-160020">
              <a:lnSpc>
                <a:spcPct val="120000"/>
              </a:lnSpc>
              <a:spcBef>
                <a:spcPts val="200"/>
              </a:spcBef>
            </a:pPr>
            <a:r>
              <a:rPr lang="en-US" sz="6400" dirty="0"/>
              <a:t>Legacy news media</a:t>
            </a:r>
          </a:p>
          <a:p>
            <a:pPr marL="160020" indent="-160020">
              <a:lnSpc>
                <a:spcPct val="120000"/>
              </a:lnSpc>
              <a:spcBef>
                <a:spcPts val="200"/>
              </a:spcBef>
            </a:pPr>
            <a:r>
              <a:rPr lang="en-US" sz="6400" dirty="0"/>
              <a:t>Local news media</a:t>
            </a:r>
          </a:p>
          <a:p>
            <a:pPr marL="160020" indent="-160020">
              <a:lnSpc>
                <a:spcPct val="120000"/>
              </a:lnSpc>
              <a:spcBef>
                <a:spcPts val="200"/>
              </a:spcBef>
            </a:pPr>
            <a:r>
              <a:rPr lang="en-US" sz="6400" dirty="0"/>
              <a:t>News diet</a:t>
            </a:r>
          </a:p>
          <a:p>
            <a:pPr marL="160020" indent="-160020">
              <a:lnSpc>
                <a:spcPct val="120000"/>
              </a:lnSpc>
              <a:spcBef>
                <a:spcPts val="200"/>
              </a:spcBef>
            </a:pPr>
            <a:r>
              <a:rPr lang="en-US" sz="6400" dirty="0"/>
              <a:t>Media trust</a:t>
            </a:r>
          </a:p>
          <a:p>
            <a:pPr marL="160020" indent="-160020">
              <a:lnSpc>
                <a:spcPct val="120000"/>
              </a:lnSpc>
              <a:spcBef>
                <a:spcPts val="200"/>
              </a:spcBef>
            </a:pPr>
            <a:r>
              <a:rPr lang="en-US" sz="6400" dirty="0"/>
              <a:t>Candidate favorability and  approval</a:t>
            </a:r>
          </a:p>
          <a:p>
            <a:pPr marL="160020" indent="-160020">
              <a:lnSpc>
                <a:spcPct val="120000"/>
              </a:lnSpc>
              <a:spcBef>
                <a:spcPts val="200"/>
              </a:spcBef>
            </a:pPr>
            <a:r>
              <a:rPr lang="en-US" sz="6400" dirty="0"/>
              <a:t>Religious traditionalism/modernism</a:t>
            </a:r>
          </a:p>
          <a:p>
            <a:pPr marL="160020" indent="-160020">
              <a:lnSpc>
                <a:spcPct val="120000"/>
              </a:lnSpc>
              <a:spcBef>
                <a:spcPts val="200"/>
              </a:spcBef>
            </a:pPr>
            <a:r>
              <a:rPr lang="en-US" sz="6400" dirty="0"/>
              <a:t>Racial resentment </a:t>
            </a:r>
          </a:p>
          <a:p>
            <a:pPr marL="160020" indent="-160020">
              <a:lnSpc>
                <a:spcPct val="120000"/>
              </a:lnSpc>
              <a:spcBef>
                <a:spcPts val="200"/>
              </a:spcBef>
            </a:pPr>
            <a:r>
              <a:rPr lang="en-US" sz="6400" dirty="0"/>
              <a:t>Campaign enthusiasm </a:t>
            </a:r>
          </a:p>
          <a:p>
            <a:pPr marL="160020" indent="-160020">
              <a:lnSpc>
                <a:spcPct val="120000"/>
              </a:lnSpc>
              <a:spcBef>
                <a:spcPts val="200"/>
              </a:spcBef>
            </a:pPr>
            <a:r>
              <a:rPr lang="en-US" sz="6400" dirty="0"/>
              <a:t>Partisanship, Ideology, and Issue Positions</a:t>
            </a:r>
          </a:p>
          <a:p>
            <a:pPr marL="160020" indent="-160020">
              <a:lnSpc>
                <a:spcPct val="120000"/>
              </a:lnSpc>
              <a:spcBef>
                <a:spcPts val="200"/>
              </a:spcBef>
            </a:pPr>
            <a:r>
              <a:rPr lang="en-US" sz="6400" dirty="0"/>
              <a:t>Demographics</a:t>
            </a:r>
          </a:p>
          <a:p>
            <a:pPr marL="160020" indent="-160020">
              <a:lnSpc>
                <a:spcPct val="120000"/>
              </a:lnSpc>
              <a:spcBef>
                <a:spcPts val="200"/>
              </a:spcBef>
            </a:pPr>
            <a:r>
              <a:rPr lang="en-US" sz="6400" dirty="0"/>
              <a:t>+ Experiments!!!</a:t>
            </a:r>
          </a:p>
          <a:p>
            <a:pPr marL="1560830" lvl="4" indent="-182880">
              <a:lnSpc>
                <a:spcPct val="120000"/>
              </a:lnSpc>
              <a:spcBef>
                <a:spcPts val="300"/>
              </a:spcBef>
            </a:pPr>
            <a:endParaRPr lang="en-US" sz="3000" dirty="0">
              <a:effectLst/>
            </a:endParaRPr>
          </a:p>
        </p:txBody>
      </p:sp>
    </p:spTree>
    <p:extLst>
      <p:ext uri="{BB962C8B-B14F-4D97-AF65-F5344CB8AC3E}">
        <p14:creationId xmlns:p14="http://schemas.microsoft.com/office/powerpoint/2010/main" val="24373534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CAC50-9FE4-7295-E9FC-B11454BECA5C}"/>
              </a:ext>
            </a:extLst>
          </p:cNvPr>
          <p:cNvSpPr>
            <a:spLocks noGrp="1"/>
          </p:cNvSpPr>
          <p:nvPr>
            <p:ph type="title"/>
          </p:nvPr>
        </p:nvSpPr>
        <p:spPr/>
        <p:txBody>
          <a:bodyPr>
            <a:noAutofit/>
          </a:bodyPr>
          <a:lstStyle/>
          <a:p>
            <a:r>
              <a:rPr lang="en-US" sz="4000" dirty="0"/>
              <a:t>2020-2021 Wisconsin-Pennsylvania Panel</a:t>
            </a:r>
          </a:p>
        </p:txBody>
      </p:sp>
      <p:sp>
        <p:nvSpPr>
          <p:cNvPr id="4" name="Content Placeholder 2">
            <a:extLst>
              <a:ext uri="{FF2B5EF4-FFF2-40B4-BE49-F238E27FC236}">
                <a16:creationId xmlns:a16="http://schemas.microsoft.com/office/drawing/2014/main" id="{602E6765-EB79-5E9C-3772-E9AB0F930677}"/>
              </a:ext>
            </a:extLst>
          </p:cNvPr>
          <p:cNvSpPr>
            <a:spLocks noGrp="1"/>
          </p:cNvSpPr>
          <p:nvPr>
            <p:ph idx="1"/>
          </p:nvPr>
        </p:nvSpPr>
        <p:spPr>
          <a:xfrm>
            <a:off x="352425" y="1731963"/>
            <a:ext cx="9677400" cy="1371600"/>
          </a:xfrm>
        </p:spPr>
        <p:txBody>
          <a:bodyPr>
            <a:normAutofit fontScale="25000" lnSpcReduction="20000"/>
          </a:bodyPr>
          <a:lstStyle/>
          <a:p>
            <a:r>
              <a:rPr lang="en-US" sz="6400" dirty="0"/>
              <a:t>From October 21 to November 1, 2020, the first wave of a web-based, two-wave panel survey of registered voters in Wisconsin (N=3,076), Michigan (N=1,589), North Carolina (N=1,621), and Pennsylvania (N=1,751), was collected. In wave two, fielded from December 7, 2020 to December 15, 2020, we were able to successfully recontact a subset of the same respondents in Wisconsin and Pennsylvania (N= 1,849). Respondents were recruited as part of an online panel by LHK Partners, a national survey research firm, using a nested quota sampling procedure stratified by age, gender, and race based on Census data from each state.</a:t>
            </a:r>
            <a:endParaRPr lang="en-US" dirty="0"/>
          </a:p>
          <a:p>
            <a:pPr marL="1560830" lvl="4" indent="-182880">
              <a:lnSpc>
                <a:spcPct val="120000"/>
              </a:lnSpc>
              <a:spcBef>
                <a:spcPts val="300"/>
              </a:spcBef>
            </a:pPr>
            <a:endParaRPr lang="en-US" sz="3000" dirty="0">
              <a:effectLst/>
            </a:endParaRPr>
          </a:p>
        </p:txBody>
      </p:sp>
      <p:sp>
        <p:nvSpPr>
          <p:cNvPr id="5" name="Content Placeholder 2">
            <a:extLst>
              <a:ext uri="{FF2B5EF4-FFF2-40B4-BE49-F238E27FC236}">
                <a16:creationId xmlns:a16="http://schemas.microsoft.com/office/drawing/2014/main" id="{190672B1-723A-946E-EAD5-BF0928C2CE4F}"/>
              </a:ext>
            </a:extLst>
          </p:cNvPr>
          <p:cNvSpPr txBox="1">
            <a:spLocks/>
          </p:cNvSpPr>
          <p:nvPr/>
        </p:nvSpPr>
        <p:spPr>
          <a:xfrm>
            <a:off x="342900" y="3382962"/>
            <a:ext cx="9677400" cy="2713038"/>
          </a:xfrm>
          <a:prstGeom prst="rect">
            <a:avLst/>
          </a:prstGeom>
        </p:spPr>
        <p:txBody>
          <a:bodyPr vert="horz" wrap="square" lIns="91440" tIns="45720" rIns="91440" bIns="45720" numCol="2" anchor="t" anchorCtr="0" compatLnSpc="1">
            <a:prstTxWarp prst="textNoShape">
              <a:avLst/>
            </a:prstTxWarp>
            <a:normAutofit fontScale="25000" lnSpcReduction="20000"/>
          </a:bodyPr>
          <a:lstStyle>
            <a:lvl1pPr marL="342900" indent="-342900" algn="l" rtl="0" eaLnBrk="0" fontAlgn="base" hangingPunct="0">
              <a:spcBef>
                <a:spcPts val="2000"/>
              </a:spcBef>
              <a:spcAft>
                <a:spcPct val="0"/>
              </a:spcAft>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ＭＳ Ｐゴシック" pitchFamily="-106" charset="-128"/>
              </a:defRPr>
            </a:lvl1pPr>
            <a:lvl2pPr marL="685800" indent="-336550" algn="l" rtl="0" eaLnBrk="0" fontAlgn="base" hangingPunct="0">
              <a:spcBef>
                <a:spcPts val="600"/>
              </a:spcBef>
              <a:spcAft>
                <a:spcPct val="0"/>
              </a:spcAft>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2pPr>
            <a:lvl3pPr marL="1035050" indent="-349250" algn="l" rtl="0" eaLnBrk="0" fontAlgn="base" hangingPunct="0">
              <a:spcBef>
                <a:spcPts val="600"/>
              </a:spcBef>
              <a:spcAft>
                <a:spcPct val="0"/>
              </a:spcAft>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3pPr>
            <a:lvl4pPr marL="1371600" indent="-336550" algn="l" rtl="0" eaLnBrk="0" fontAlgn="base" hangingPunct="0">
              <a:spcBef>
                <a:spcPts val="600"/>
              </a:spcBef>
              <a:spcAft>
                <a:spcPct val="0"/>
              </a:spcAft>
              <a:buClr>
                <a:schemeClr val="accent2"/>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4pPr>
            <a:lvl5pPr marL="1720850" indent="-349250" algn="l" rtl="0" eaLnBrk="0" fontAlgn="base" hangingPunct="0">
              <a:spcBef>
                <a:spcPts val="600"/>
              </a:spcBef>
              <a:spcAft>
                <a:spcPct val="0"/>
              </a:spcAft>
              <a:buClr>
                <a:schemeClr val="accent1"/>
              </a:buClr>
              <a:buSzPct val="90000"/>
              <a:buFont typeface="Wingdings" pitchFamily="2" charset="2"/>
              <a:buChar char=""/>
              <a:defRPr b="1" kern="1200">
                <a:solidFill>
                  <a:schemeClr val="tx1"/>
                </a:solidFill>
                <a:effectLst>
                  <a:outerShdw blurRad="50800" dist="50800" dir="2700000" algn="tl" rotWithShape="0">
                    <a:schemeClr val="bg1">
                      <a:alpha val="30000"/>
                    </a:schemeClr>
                  </a:outerShdw>
                </a:effectLst>
                <a:latin typeface="+mn-lt"/>
                <a:ea typeface="ＭＳ Ｐゴシック" pitchFamily="-106"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60020" indent="-160020">
              <a:lnSpc>
                <a:spcPct val="120000"/>
              </a:lnSpc>
              <a:spcBef>
                <a:spcPts val="200"/>
              </a:spcBef>
            </a:pPr>
            <a:r>
              <a:rPr lang="en-US" sz="6400" dirty="0"/>
              <a:t>Group closeness and social trust</a:t>
            </a:r>
          </a:p>
          <a:p>
            <a:pPr marL="160020" indent="-160020">
              <a:lnSpc>
                <a:spcPct val="120000"/>
              </a:lnSpc>
              <a:spcBef>
                <a:spcPts val="200"/>
              </a:spcBef>
            </a:pPr>
            <a:r>
              <a:rPr lang="en-US" sz="6400" dirty="0"/>
              <a:t>Institutional confidence</a:t>
            </a:r>
          </a:p>
          <a:p>
            <a:pPr marL="160020" indent="-160020">
              <a:lnSpc>
                <a:spcPct val="120000"/>
              </a:lnSpc>
              <a:spcBef>
                <a:spcPts val="200"/>
              </a:spcBef>
            </a:pPr>
            <a:r>
              <a:rPr lang="en-US" sz="6400" dirty="0"/>
              <a:t>Political participation </a:t>
            </a:r>
          </a:p>
          <a:p>
            <a:pPr marL="160020" indent="-160020">
              <a:lnSpc>
                <a:spcPct val="120000"/>
              </a:lnSpc>
              <a:spcBef>
                <a:spcPts val="200"/>
              </a:spcBef>
            </a:pPr>
            <a:r>
              <a:rPr lang="en-US" sz="6400" dirty="0"/>
              <a:t>Political conversation and online network</a:t>
            </a:r>
          </a:p>
          <a:p>
            <a:pPr marL="160020" indent="-160020">
              <a:lnSpc>
                <a:spcPct val="120000"/>
              </a:lnSpc>
              <a:spcBef>
                <a:spcPts val="200"/>
              </a:spcBef>
            </a:pPr>
            <a:r>
              <a:rPr lang="en-US" sz="6400" dirty="0"/>
              <a:t>Vote intention</a:t>
            </a:r>
          </a:p>
          <a:p>
            <a:pPr marL="160020" indent="-160020">
              <a:lnSpc>
                <a:spcPct val="120000"/>
              </a:lnSpc>
              <a:spcBef>
                <a:spcPts val="200"/>
              </a:spcBef>
            </a:pPr>
            <a:r>
              <a:rPr lang="en-US" sz="6400" dirty="0"/>
              <a:t>News perceptions</a:t>
            </a:r>
          </a:p>
          <a:p>
            <a:pPr marL="160020" indent="-160020">
              <a:lnSpc>
                <a:spcPct val="120000"/>
              </a:lnSpc>
              <a:spcBef>
                <a:spcPts val="200"/>
              </a:spcBef>
            </a:pPr>
            <a:r>
              <a:rPr lang="en-US" sz="6400" dirty="0"/>
              <a:t>Political attitudes</a:t>
            </a:r>
          </a:p>
          <a:p>
            <a:pPr marL="160020" indent="-160020">
              <a:lnSpc>
                <a:spcPct val="120000"/>
              </a:lnSpc>
              <a:spcBef>
                <a:spcPts val="200"/>
              </a:spcBef>
            </a:pPr>
            <a:r>
              <a:rPr lang="en-US" sz="6400" dirty="0"/>
              <a:t>Liberal media </a:t>
            </a:r>
          </a:p>
          <a:p>
            <a:pPr marL="160020" indent="-160020">
              <a:lnSpc>
                <a:spcPct val="120000"/>
              </a:lnSpc>
              <a:spcBef>
                <a:spcPts val="200"/>
              </a:spcBef>
            </a:pPr>
            <a:r>
              <a:rPr lang="en-US" sz="6400" dirty="0"/>
              <a:t>Conservative media </a:t>
            </a:r>
          </a:p>
          <a:p>
            <a:pPr marL="160020" indent="-160020">
              <a:lnSpc>
                <a:spcPct val="120000"/>
              </a:lnSpc>
              <a:spcBef>
                <a:spcPts val="200"/>
              </a:spcBef>
            </a:pPr>
            <a:r>
              <a:rPr lang="en-US" sz="6400" dirty="0"/>
              <a:t>New avoidance/fatigue</a:t>
            </a:r>
          </a:p>
          <a:p>
            <a:pPr marL="160020" indent="-160020">
              <a:lnSpc>
                <a:spcPct val="120000"/>
              </a:lnSpc>
              <a:spcBef>
                <a:spcPts val="200"/>
              </a:spcBef>
            </a:pPr>
            <a:r>
              <a:rPr lang="en-US" sz="6400" dirty="0"/>
              <a:t>Social media use </a:t>
            </a:r>
          </a:p>
          <a:p>
            <a:pPr marL="160020" indent="-160020">
              <a:lnSpc>
                <a:spcPct val="120000"/>
              </a:lnSpc>
              <a:spcBef>
                <a:spcPts val="200"/>
              </a:spcBef>
            </a:pPr>
            <a:r>
              <a:rPr lang="en-US" sz="6400" dirty="0"/>
              <a:t>Legacy news media</a:t>
            </a:r>
          </a:p>
          <a:p>
            <a:pPr marL="160020" indent="-160020">
              <a:lnSpc>
                <a:spcPct val="120000"/>
              </a:lnSpc>
              <a:spcBef>
                <a:spcPts val="200"/>
              </a:spcBef>
            </a:pPr>
            <a:r>
              <a:rPr lang="en-US" sz="6400" dirty="0"/>
              <a:t>Local news media</a:t>
            </a:r>
          </a:p>
          <a:p>
            <a:pPr marL="160020" indent="-160020">
              <a:lnSpc>
                <a:spcPct val="120000"/>
              </a:lnSpc>
              <a:spcBef>
                <a:spcPts val="200"/>
              </a:spcBef>
            </a:pPr>
            <a:r>
              <a:rPr lang="en-US" sz="6400" dirty="0"/>
              <a:t>Media trust</a:t>
            </a:r>
          </a:p>
          <a:p>
            <a:pPr marL="160020" indent="-160020">
              <a:lnSpc>
                <a:spcPct val="120000"/>
              </a:lnSpc>
              <a:spcBef>
                <a:spcPts val="200"/>
              </a:spcBef>
            </a:pPr>
            <a:r>
              <a:rPr lang="en-US" sz="6400" dirty="0"/>
              <a:t>Candidate favorability and  approval</a:t>
            </a:r>
          </a:p>
          <a:p>
            <a:pPr marL="160020" indent="-160020">
              <a:lnSpc>
                <a:spcPct val="120000"/>
              </a:lnSpc>
              <a:spcBef>
                <a:spcPts val="200"/>
              </a:spcBef>
            </a:pPr>
            <a:r>
              <a:rPr lang="en-US" sz="6400" dirty="0"/>
              <a:t>Health status, need for chaos, elitism</a:t>
            </a:r>
          </a:p>
          <a:p>
            <a:pPr marL="160020" indent="-160020">
              <a:lnSpc>
                <a:spcPct val="120000"/>
              </a:lnSpc>
              <a:spcBef>
                <a:spcPts val="200"/>
              </a:spcBef>
            </a:pPr>
            <a:r>
              <a:rPr lang="en-US" sz="6400" dirty="0"/>
              <a:t>Hostile sexism, materialism \/post-</a:t>
            </a:r>
            <a:r>
              <a:rPr lang="en-US" sz="6400" dirty="0" err="1"/>
              <a:t>materialsim</a:t>
            </a:r>
            <a:endParaRPr lang="en-US" sz="6400" dirty="0"/>
          </a:p>
          <a:p>
            <a:pPr marL="160020" indent="-160020">
              <a:lnSpc>
                <a:spcPct val="120000"/>
              </a:lnSpc>
              <a:spcBef>
                <a:spcPts val="200"/>
              </a:spcBef>
            </a:pPr>
            <a:r>
              <a:rPr lang="en-US" sz="6400" dirty="0"/>
              <a:t>Racial resentment </a:t>
            </a:r>
          </a:p>
          <a:p>
            <a:pPr marL="160020" indent="-160020">
              <a:lnSpc>
                <a:spcPct val="120000"/>
              </a:lnSpc>
              <a:spcBef>
                <a:spcPts val="200"/>
              </a:spcBef>
            </a:pPr>
            <a:r>
              <a:rPr lang="en-US" sz="6400" dirty="0"/>
              <a:t>Campaign enthusiasm </a:t>
            </a:r>
          </a:p>
          <a:p>
            <a:pPr marL="160020" indent="-160020">
              <a:lnSpc>
                <a:spcPct val="120000"/>
              </a:lnSpc>
              <a:spcBef>
                <a:spcPts val="200"/>
              </a:spcBef>
            </a:pPr>
            <a:r>
              <a:rPr lang="en-US" sz="6400" dirty="0"/>
              <a:t>Partisanship, Ideology, and Issue Positions</a:t>
            </a:r>
          </a:p>
          <a:p>
            <a:pPr marL="160020" indent="-160020">
              <a:lnSpc>
                <a:spcPct val="120000"/>
              </a:lnSpc>
              <a:spcBef>
                <a:spcPts val="200"/>
              </a:spcBef>
            </a:pPr>
            <a:r>
              <a:rPr lang="en-US" sz="6400" dirty="0"/>
              <a:t>Cultural taste/religious traditionalism/modernism</a:t>
            </a:r>
          </a:p>
          <a:p>
            <a:pPr marL="160020" indent="-160020">
              <a:lnSpc>
                <a:spcPct val="120000"/>
              </a:lnSpc>
              <a:spcBef>
                <a:spcPts val="200"/>
              </a:spcBef>
            </a:pPr>
            <a:r>
              <a:rPr lang="en-US" sz="6400" dirty="0"/>
              <a:t>Occupation</a:t>
            </a:r>
          </a:p>
          <a:p>
            <a:pPr marL="160020" indent="-160020">
              <a:lnSpc>
                <a:spcPct val="120000"/>
              </a:lnSpc>
              <a:spcBef>
                <a:spcPts val="200"/>
              </a:spcBef>
            </a:pPr>
            <a:r>
              <a:rPr lang="en-US" sz="6400" dirty="0"/>
              <a:t>Demographics</a:t>
            </a:r>
          </a:p>
          <a:p>
            <a:pPr marL="160020" indent="-160020">
              <a:lnSpc>
                <a:spcPct val="120000"/>
              </a:lnSpc>
              <a:spcBef>
                <a:spcPts val="200"/>
              </a:spcBef>
            </a:pPr>
            <a:r>
              <a:rPr lang="en-US" sz="6400" dirty="0"/>
              <a:t>+ Experiments!!!</a:t>
            </a:r>
          </a:p>
          <a:p>
            <a:pPr marL="1560830" lvl="4" indent="-182880">
              <a:lnSpc>
                <a:spcPct val="120000"/>
              </a:lnSpc>
              <a:spcBef>
                <a:spcPts val="300"/>
              </a:spcBef>
            </a:pPr>
            <a:endParaRPr lang="en-US" sz="3000" dirty="0">
              <a:effectLst/>
            </a:endParaRPr>
          </a:p>
        </p:txBody>
      </p:sp>
    </p:spTree>
    <p:extLst>
      <p:ext uri="{BB962C8B-B14F-4D97-AF65-F5344CB8AC3E}">
        <p14:creationId xmlns:p14="http://schemas.microsoft.com/office/powerpoint/2010/main" val="92054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94820-C69E-5094-020F-15B39DCDD504}"/>
              </a:ext>
            </a:extLst>
          </p:cNvPr>
          <p:cNvSpPr>
            <a:spLocks noGrp="1"/>
          </p:cNvSpPr>
          <p:nvPr>
            <p:ph type="title"/>
          </p:nvPr>
        </p:nvSpPr>
        <p:spPr/>
        <p:txBody>
          <a:bodyPr/>
          <a:lstStyle/>
          <a:p>
            <a:r>
              <a:rPr lang="en-US" dirty="0"/>
              <a:t>Breakout groups!</a:t>
            </a:r>
          </a:p>
        </p:txBody>
      </p:sp>
      <p:sp>
        <p:nvSpPr>
          <p:cNvPr id="3" name="Content Placeholder 2">
            <a:extLst>
              <a:ext uri="{FF2B5EF4-FFF2-40B4-BE49-F238E27FC236}">
                <a16:creationId xmlns:a16="http://schemas.microsoft.com/office/drawing/2014/main" id="{AD45C468-2000-E3B9-98F0-C59B410EC4BC}"/>
              </a:ext>
            </a:extLst>
          </p:cNvPr>
          <p:cNvSpPr>
            <a:spLocks noGrp="1"/>
          </p:cNvSpPr>
          <p:nvPr>
            <p:ph idx="1"/>
          </p:nvPr>
        </p:nvSpPr>
        <p:spPr/>
        <p:txBody>
          <a:bodyPr/>
          <a:lstStyle/>
          <a:p>
            <a:r>
              <a:rPr lang="en-US" dirty="0"/>
              <a:t>To spur conversation about these surveys and the questions you might choose to address, will break into groups for discussion.  </a:t>
            </a:r>
          </a:p>
          <a:p>
            <a:r>
              <a:rPr lang="en-US" dirty="0"/>
              <a:t>These are not the teams you will be assigned to next Tuesday when we meet in-person.  Will assign based on your interests</a:t>
            </a:r>
          </a:p>
          <a:p>
            <a:r>
              <a:rPr lang="en-US" dirty="0"/>
              <a:t>After class today, please send me an email (</a:t>
            </a:r>
            <a:r>
              <a:rPr lang="en-US" dirty="0">
                <a:hlinkClick r:id="rId2"/>
              </a:rPr>
              <a:t>dshah@wisc.edu</a:t>
            </a:r>
            <a:r>
              <a:rPr lang="en-US" dirty="0"/>
              <a:t>) with your preferred topic or topics.  I will cluster people into teams.</a:t>
            </a:r>
          </a:p>
          <a:p>
            <a:r>
              <a:rPr lang="en-US" dirty="0"/>
              <a:t>Will reconvene and discuss possible ideas for </a:t>
            </a:r>
            <a:r>
              <a:rPr lang="en-US"/>
              <a:t>research projects.</a:t>
            </a:r>
            <a:endParaRPr lang="en-US" dirty="0"/>
          </a:p>
        </p:txBody>
      </p:sp>
    </p:spTree>
    <p:extLst>
      <p:ext uri="{BB962C8B-B14F-4D97-AF65-F5344CB8AC3E}">
        <p14:creationId xmlns:p14="http://schemas.microsoft.com/office/powerpoint/2010/main" val="1073868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36C9BF70-3271-C35F-E0B4-56E09EE9DE6B}"/>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Readings</a:t>
            </a:r>
          </a:p>
        </p:txBody>
      </p:sp>
      <p:sp>
        <p:nvSpPr>
          <p:cNvPr id="21507" name="Rectangle 3">
            <a:extLst>
              <a:ext uri="{FF2B5EF4-FFF2-40B4-BE49-F238E27FC236}">
                <a16:creationId xmlns:a16="http://schemas.microsoft.com/office/drawing/2014/main" id="{714AA6F2-BD5F-8EA2-A0A9-7523E4FD3613}"/>
              </a:ext>
            </a:extLst>
          </p:cNvPr>
          <p:cNvSpPr>
            <a:spLocks noGrp="1" noChangeArrowheads="1"/>
          </p:cNvSpPr>
          <p:nvPr>
            <p:ph idx="1"/>
          </p:nvPr>
        </p:nvSpPr>
        <p:spPr/>
        <p:txBody>
          <a:bodyPr/>
          <a:lstStyle/>
          <a:p>
            <a:pPr eaLnBrk="1" hangingPunct="1">
              <a:defRPr/>
            </a:pPr>
            <a:r>
              <a:rPr lang="en-US" altLang="en-US" dirty="0">
                <a:effectLst>
                  <a:outerShdw blurRad="38100" dist="38100" dir="2700000" algn="tl">
                    <a:srgbClr val="0064E2"/>
                  </a:outerShdw>
                </a:effectLst>
                <a:ea typeface="ＭＳ Ｐゴシック" panose="020B0600070205080204" pitchFamily="34" charset="-128"/>
              </a:rPr>
              <a:t>Babbie, E.  (2016). </a:t>
            </a:r>
            <a:r>
              <a:rPr lang="en-US" altLang="en-US" i="1" dirty="0">
                <a:effectLst>
                  <a:outerShdw blurRad="38100" dist="38100" dir="2700000" algn="tl">
                    <a:srgbClr val="0064E2"/>
                  </a:outerShdw>
                </a:effectLst>
                <a:ea typeface="ＭＳ Ｐゴシック" panose="020B0600070205080204" pitchFamily="34" charset="-128"/>
              </a:rPr>
              <a:t>The Practice of Social Research</a:t>
            </a:r>
            <a:r>
              <a:rPr lang="en-US" altLang="en-US" dirty="0">
                <a:effectLst>
                  <a:outerShdw blurRad="38100" dist="38100" dir="2700000" algn="tl">
                    <a:srgbClr val="0064E2"/>
                  </a:outerShdw>
                </a:effectLst>
                <a:ea typeface="ＭＳ Ｐゴシック" panose="020B0600070205080204" pitchFamily="34" charset="-128"/>
              </a:rPr>
              <a:t>.  14</a:t>
            </a:r>
            <a:r>
              <a:rPr lang="en-US" altLang="en-US" baseline="30000" dirty="0">
                <a:effectLst>
                  <a:outerShdw blurRad="38100" dist="38100" dir="2700000" algn="tl">
                    <a:srgbClr val="0064E2"/>
                  </a:outerShdw>
                </a:effectLst>
                <a:ea typeface="ＭＳ Ｐゴシック" panose="020B0600070205080204" pitchFamily="34" charset="-128"/>
              </a:rPr>
              <a:t>th</a:t>
            </a:r>
            <a:r>
              <a:rPr lang="en-US" altLang="en-US" dirty="0">
                <a:effectLst>
                  <a:outerShdw blurRad="38100" dist="38100" dir="2700000" algn="tl">
                    <a:srgbClr val="0064E2"/>
                  </a:outerShdw>
                </a:effectLst>
                <a:ea typeface="ＭＳ Ｐゴシック" panose="020B0600070205080204" pitchFamily="34" charset="-128"/>
              </a:rPr>
              <a:t> ed.</a:t>
            </a:r>
          </a:p>
          <a:p>
            <a:pPr eaLnBrk="1" hangingPunct="1">
              <a:defRPr/>
            </a:pPr>
            <a:r>
              <a:rPr lang="en-US" altLang="en-US" dirty="0">
                <a:effectLst>
                  <a:outerShdw blurRad="38100" dist="38100" dir="2700000" algn="tl">
                    <a:srgbClr val="0064E2"/>
                  </a:outerShdw>
                </a:effectLst>
                <a:ea typeface="ＭＳ Ｐゴシック" panose="020B0600070205080204" pitchFamily="34" charset="-128"/>
              </a:rPr>
              <a:t>Reserve Readings: online as PDFs @ class website</a:t>
            </a:r>
          </a:p>
          <a:p>
            <a:pPr eaLnBrk="1" hangingPunct="1">
              <a:defRPr/>
            </a:pPr>
            <a:r>
              <a:rPr lang="en-US" altLang="en-US" dirty="0">
                <a:effectLst>
                  <a:outerShdw blurRad="38100" dist="38100" dir="2700000" algn="tl">
                    <a:srgbClr val="0064E2"/>
                  </a:outerShdw>
                </a:effectLst>
                <a:ea typeface="ＭＳ Ｐゴシック" panose="020B0600070205080204" pitchFamily="34" charset="-128"/>
              </a:rPr>
              <a:t>Lecture slides available from class website</a:t>
            </a:r>
          </a:p>
          <a:p>
            <a:pPr eaLnBrk="1" hangingPunct="1">
              <a:defRPr/>
            </a:pPr>
            <a:endParaRPr lang="en-US" altLang="en-US" dirty="0">
              <a:effectLst>
                <a:outerShdw blurRad="38100" dist="38100" dir="2700000" algn="tl">
                  <a:srgbClr val="0064E2"/>
                </a:outerShdw>
              </a:effectLst>
              <a:ea typeface="ＭＳ Ｐゴシック" panose="020B0600070205080204" pitchFamily="34" charset="-128"/>
            </a:endParaRP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All available from the class website</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hlinkClick r:id="rId2"/>
              </a:rPr>
              <a:t>https://dshah.journalism.wisc.edu/teaching/#j658</a:t>
            </a:r>
          </a:p>
          <a:p>
            <a:pPr marL="349250" lvl="1" indent="0" eaLnBrk="1" hangingPunct="1">
              <a:buFont typeface="Wingdings" pitchFamily="2" charset="2"/>
              <a:buNone/>
              <a:defRPr/>
            </a:pPr>
            <a:endParaRPr lang="en-US" altLang="en-US" dirty="0">
              <a:effectLst>
                <a:outerShdw blurRad="38100" dist="38100" dir="2700000" algn="tl">
                  <a:srgbClr val="0064E2"/>
                </a:outerShdw>
              </a:effectLst>
              <a:ea typeface="ＭＳ Ｐゴシック" panose="020B0600070205080204" pitchFamily="34" charset="-128"/>
              <a:hlinkClick r:id="rId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539BF8F-263F-CEDE-4C0B-0F4151214A60}"/>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Exams</a:t>
            </a:r>
          </a:p>
        </p:txBody>
      </p:sp>
      <p:sp>
        <p:nvSpPr>
          <p:cNvPr id="22531" name="Rectangle 3">
            <a:extLst>
              <a:ext uri="{FF2B5EF4-FFF2-40B4-BE49-F238E27FC236}">
                <a16:creationId xmlns:a16="http://schemas.microsoft.com/office/drawing/2014/main" id="{16384B67-3410-65B9-3D80-A68E3B84211E}"/>
              </a:ext>
            </a:extLst>
          </p:cNvPr>
          <p:cNvSpPr>
            <a:spLocks noGrp="1" noChangeArrowheads="1"/>
          </p:cNvSpPr>
          <p:nvPr>
            <p:ph idx="1"/>
          </p:nvPr>
        </p:nvSpPr>
        <p:spPr/>
        <p:txBody>
          <a:bodyPr/>
          <a:lstStyle/>
          <a:p>
            <a:pPr eaLnBrk="1" hangingPunct="1">
              <a:spcAft>
                <a:spcPts val="1200"/>
              </a:spcAft>
              <a:defRPr/>
            </a:pPr>
            <a:r>
              <a:rPr lang="en-US" altLang="en-US">
                <a:effectLst>
                  <a:outerShdw blurRad="38100" dist="38100" dir="2700000" algn="tl">
                    <a:srgbClr val="0064E2"/>
                  </a:outerShdw>
                </a:effectLst>
                <a:ea typeface="ＭＳ Ｐゴシック" panose="020B0600070205080204" pitchFamily="34" charset="-128"/>
              </a:rPr>
              <a:t>2 In-class exams:</a:t>
            </a:r>
          </a:p>
          <a:p>
            <a:pPr lvl="1" eaLnBrk="1" hangingPunct="1">
              <a:spcAft>
                <a:spcPts val="1200"/>
              </a:spcAft>
              <a:defRPr/>
            </a:pPr>
            <a:r>
              <a:rPr lang="en-US" altLang="en-US">
                <a:effectLst>
                  <a:outerShdw blurRad="38100" dist="38100" dir="2700000" algn="tl">
                    <a:srgbClr val="0064E2"/>
                  </a:outerShdw>
                </a:effectLst>
                <a:ea typeface="ＭＳ Ｐゴシック" panose="020B0600070205080204" pitchFamily="34" charset="-128"/>
              </a:rPr>
              <a:t>Midterm (40 points)</a:t>
            </a:r>
          </a:p>
          <a:p>
            <a:pPr lvl="1" eaLnBrk="1" hangingPunct="1">
              <a:spcAft>
                <a:spcPts val="1200"/>
              </a:spcAft>
              <a:defRPr/>
            </a:pPr>
            <a:r>
              <a:rPr lang="en-US" altLang="en-US">
                <a:effectLst>
                  <a:outerShdw blurRad="38100" dist="38100" dir="2700000" algn="tl">
                    <a:srgbClr val="0064E2"/>
                  </a:outerShdw>
                </a:effectLst>
                <a:ea typeface="ＭＳ Ｐゴシック" panose="020B0600070205080204" pitchFamily="34" charset="-128"/>
              </a:rPr>
              <a:t>Final (40 points)</a:t>
            </a:r>
          </a:p>
          <a:p>
            <a:pPr eaLnBrk="1" hangingPunct="1">
              <a:spcAft>
                <a:spcPts val="1200"/>
              </a:spcAft>
              <a:defRPr/>
            </a:pPr>
            <a:r>
              <a:rPr lang="en-US" altLang="en-US">
                <a:effectLst>
                  <a:outerShdw blurRad="38100" dist="38100" dir="2700000" algn="tl">
                    <a:srgbClr val="0064E2"/>
                  </a:outerShdw>
                </a:effectLst>
                <a:ea typeface="ＭＳ Ｐゴシック" panose="020B0600070205080204" pitchFamily="34" charset="-128"/>
              </a:rPr>
              <a:t>Take-home final</a:t>
            </a:r>
          </a:p>
          <a:p>
            <a:pPr lvl="1" eaLnBrk="1" hangingPunct="1">
              <a:spcAft>
                <a:spcPts val="1200"/>
              </a:spcAft>
              <a:defRPr/>
            </a:pPr>
            <a:r>
              <a:rPr lang="en-US" altLang="en-US">
                <a:effectLst>
                  <a:outerShdw blurRad="38100" dist="38100" dir="2700000" algn="tl">
                    <a:srgbClr val="0064E2"/>
                  </a:outerShdw>
                </a:effectLst>
                <a:ea typeface="ＭＳ Ｐゴシック" panose="020B0600070205080204" pitchFamily="34" charset="-128"/>
              </a:rPr>
              <a:t>Receive in class and due at final (20 points)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E2AA387-49DB-3627-76D8-23D001D811E2}"/>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Assignments</a:t>
            </a:r>
          </a:p>
        </p:txBody>
      </p:sp>
      <p:sp>
        <p:nvSpPr>
          <p:cNvPr id="23555" name="Rectangle 3">
            <a:extLst>
              <a:ext uri="{FF2B5EF4-FFF2-40B4-BE49-F238E27FC236}">
                <a16:creationId xmlns:a16="http://schemas.microsoft.com/office/drawing/2014/main" id="{71E9288D-2D3E-3CCA-4644-0D54B198941A}"/>
              </a:ext>
            </a:extLst>
          </p:cNvPr>
          <p:cNvSpPr>
            <a:spLocks noGrp="1" noChangeArrowheads="1"/>
          </p:cNvSpPr>
          <p:nvPr>
            <p:ph idx="1"/>
          </p:nvPr>
        </p:nvSpPr>
        <p:spPr/>
        <p:txBody>
          <a:bodyPr/>
          <a:lstStyle/>
          <a:p>
            <a:pPr eaLnBrk="1" hangingPunct="1">
              <a:defRPr/>
            </a:pPr>
            <a:r>
              <a:rPr lang="en-US" altLang="en-US" dirty="0">
                <a:effectLst>
                  <a:outerShdw blurRad="38100" dist="38100" dir="2700000" algn="tl">
                    <a:srgbClr val="0064E2"/>
                  </a:outerShdw>
                </a:effectLst>
                <a:ea typeface="ＭＳ Ｐゴシック" panose="020B0600070205080204" pitchFamily="34" charset="-128"/>
              </a:rPr>
              <a:t>Ungraded assignments and workbook</a:t>
            </a:r>
          </a:p>
          <a:p>
            <a:pPr eaLnBrk="1" hangingPunct="1">
              <a:defRPr/>
            </a:pPr>
            <a:endParaRPr lang="en-US" altLang="en-US" dirty="0">
              <a:effectLst>
                <a:outerShdw blurRad="38100" dist="38100" dir="2700000" algn="tl">
                  <a:srgbClr val="0064E2"/>
                </a:outerShdw>
              </a:effectLst>
              <a:ea typeface="ＭＳ Ｐゴシック" panose="020B0600070205080204" pitchFamily="34" charset="-128"/>
            </a:endParaRP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Brief assignments provided in class or available in workbook</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Will not be graded, but may help you internalize the material</a:t>
            </a:r>
          </a:p>
          <a:p>
            <a:pPr lvl="1" eaLnBrk="1" hangingPunct="1">
              <a:defRPr/>
            </a:pPr>
            <a:endParaRPr lang="en-US" altLang="en-US" dirty="0">
              <a:effectLst>
                <a:outerShdw blurRad="38100" dist="38100" dir="2700000" algn="tl">
                  <a:srgbClr val="0064E2"/>
                </a:outerShdw>
              </a:effectLst>
              <a:ea typeface="ＭＳ Ｐゴシック" panose="020B0600070205080204" pitchFamily="34" charset="-128"/>
            </a:endParaRPr>
          </a:p>
          <a:p>
            <a:pPr lvl="2" eaLnBrk="1" hangingPunct="1">
              <a:defRPr/>
            </a:pPr>
            <a:r>
              <a:rPr lang="en-US" altLang="en-US" dirty="0">
                <a:effectLst>
                  <a:outerShdw blurRad="38100" dist="38100" dir="2700000" algn="tl">
                    <a:srgbClr val="0064E2"/>
                  </a:outerShdw>
                </a:effectLst>
                <a:ea typeface="ＭＳ Ｐゴシック" panose="020B0600070205080204" pitchFamily="34" charset="-128"/>
              </a:rPr>
              <a:t>Definitions, scenarios, and discussion points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43C247D1-3007-D522-2C3B-384AFC4F03C1}"/>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Class Research Project</a:t>
            </a:r>
          </a:p>
        </p:txBody>
      </p:sp>
      <p:sp>
        <p:nvSpPr>
          <p:cNvPr id="24579" name="Rectangle 3">
            <a:extLst>
              <a:ext uri="{FF2B5EF4-FFF2-40B4-BE49-F238E27FC236}">
                <a16:creationId xmlns:a16="http://schemas.microsoft.com/office/drawing/2014/main" id="{28F7500F-27BB-28BC-A448-FADA482C7F89}"/>
              </a:ext>
            </a:extLst>
          </p:cNvPr>
          <p:cNvSpPr>
            <a:spLocks noGrp="1" noChangeArrowheads="1"/>
          </p:cNvSpPr>
          <p:nvPr>
            <p:ph idx="1"/>
          </p:nvPr>
        </p:nvSpPr>
        <p:spPr/>
        <p:txBody>
          <a:bodyPr>
            <a:normAutofit fontScale="92500" lnSpcReduction="20000"/>
          </a:bodyPr>
          <a:lstStyle/>
          <a:p>
            <a:pPr eaLnBrk="1" hangingPunct="1">
              <a:defRPr/>
            </a:pPr>
            <a:r>
              <a:rPr lang="en-US" altLang="en-US" dirty="0">
                <a:effectLst>
                  <a:outerShdw blurRad="38100" dist="38100" dir="2700000" algn="tl">
                    <a:srgbClr val="0064E2"/>
                  </a:outerShdw>
                </a:effectLst>
                <a:ea typeface="ＭＳ Ｐゴシック" panose="020B0600070205080204" pitchFamily="34" charset="-128"/>
              </a:rPr>
              <a:t>Existing survey data</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Three existing datasets I can share for testing </a:t>
            </a:r>
          </a:p>
          <a:p>
            <a:pPr lvl="2" eaLnBrk="1" hangingPunct="1">
              <a:defRPr/>
            </a:pPr>
            <a:r>
              <a:rPr lang="en-US" altLang="en-US" dirty="0">
                <a:effectLst>
                  <a:outerShdw blurRad="38100" dist="38100" dir="2700000" algn="tl">
                    <a:srgbClr val="0064E2"/>
                  </a:outerShdw>
                </a:effectLst>
                <a:ea typeface="ＭＳ Ｐゴシック" panose="020B0600070205080204" pitchFamily="34" charset="-128"/>
              </a:rPr>
              <a:t>2016 Election National Rolling Cross Section</a:t>
            </a:r>
          </a:p>
          <a:p>
            <a:pPr lvl="2" eaLnBrk="1" hangingPunct="1">
              <a:defRPr/>
            </a:pPr>
            <a:r>
              <a:rPr lang="en-US" altLang="en-US" dirty="0">
                <a:effectLst>
                  <a:outerShdw blurRad="38100" dist="38100" dir="2700000" algn="tl">
                    <a:srgbClr val="0064E2"/>
                  </a:outerShdw>
                </a:effectLst>
                <a:ea typeface="ＭＳ Ｐゴシック" panose="020B0600070205080204" pitchFamily="34" charset="-128"/>
              </a:rPr>
              <a:t>2018-2019 Election Swing State Panel Study</a:t>
            </a:r>
          </a:p>
          <a:p>
            <a:pPr lvl="2" eaLnBrk="1" hangingPunct="1">
              <a:defRPr/>
            </a:pPr>
            <a:r>
              <a:rPr lang="en-US" altLang="en-US" dirty="0">
                <a:effectLst>
                  <a:outerShdw blurRad="38100" dist="38100" dir="2700000" algn="tl">
                    <a:srgbClr val="0064E2"/>
                  </a:outerShdw>
                </a:effectLst>
                <a:ea typeface="ＭＳ Ｐゴシック" panose="020B0600070205080204" pitchFamily="34" charset="-128"/>
              </a:rPr>
              <a:t>2020-2021 Election Wisconsin-Pennsylvania Panel Study </a:t>
            </a:r>
          </a:p>
          <a:p>
            <a:pPr marL="685800" lvl="2" indent="0" eaLnBrk="1" hangingPunct="1">
              <a:buFont typeface="Wingdings" pitchFamily="2" charset="2"/>
              <a:buNone/>
              <a:defRPr/>
            </a:pPr>
            <a:endParaRPr lang="en-US" altLang="en-US" dirty="0">
              <a:effectLst>
                <a:outerShdw blurRad="38100" dist="38100" dir="2700000" algn="tl">
                  <a:srgbClr val="0064E2"/>
                </a:outerShdw>
              </a:effectLst>
              <a:ea typeface="ＭＳ Ｐゴシック" panose="020B0600070205080204" pitchFamily="34" charset="-128"/>
            </a:endParaRP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Relationships between media use and relevant outcomes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Linkage of message flows to attitudes and behaviors</a:t>
            </a:r>
          </a:p>
          <a:p>
            <a:pPr lvl="1" eaLnBrk="1" hangingPunct="1">
              <a:defRPr/>
            </a:pPr>
            <a:endParaRPr lang="en-US" altLang="en-US" dirty="0">
              <a:effectLst>
                <a:outerShdw blurRad="38100" dist="38100" dir="2700000" algn="tl">
                  <a:srgbClr val="0064E2"/>
                </a:outerShdw>
              </a:effectLst>
              <a:ea typeface="ＭＳ Ｐゴシック" panose="020B0600070205080204" pitchFamily="34" charset="-128"/>
            </a:endParaRP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Sample of adults collected from across the nation or state</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Will collect interest today and assign you to teams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Cluster you into teams of 3-4 based on common interests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C2535FB9-A628-1A75-C0E6-0EE087983AA1}"/>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Class Project Assignments</a:t>
            </a:r>
          </a:p>
        </p:txBody>
      </p:sp>
      <p:sp>
        <p:nvSpPr>
          <p:cNvPr id="25603" name="Rectangle 3">
            <a:extLst>
              <a:ext uri="{FF2B5EF4-FFF2-40B4-BE49-F238E27FC236}">
                <a16:creationId xmlns:a16="http://schemas.microsoft.com/office/drawing/2014/main" id="{3348F016-32C1-3C71-C291-6D928B4C6B91}"/>
              </a:ext>
            </a:extLst>
          </p:cNvPr>
          <p:cNvSpPr>
            <a:spLocks noGrp="1" noChangeArrowheads="1"/>
          </p:cNvSpPr>
          <p:nvPr>
            <p:ph idx="1"/>
          </p:nvPr>
        </p:nvSpPr>
        <p:spPr/>
        <p:txBody>
          <a:bodyPr/>
          <a:lstStyle/>
          <a:p>
            <a:pPr eaLnBrk="1" hangingPunct="1">
              <a:defRPr/>
            </a:pPr>
            <a:r>
              <a:rPr lang="en-US" altLang="en-US" sz="2800" dirty="0">
                <a:effectLst>
                  <a:outerShdw blurRad="38100" dist="38100" dir="2700000" algn="tl">
                    <a:srgbClr val="0064E2"/>
                  </a:outerShdw>
                </a:effectLst>
                <a:ea typeface="ＭＳ Ｐゴシック" panose="020B0600070205080204" pitchFamily="34" charset="-128"/>
              </a:rPr>
              <a:t>Concepts and Questions Assignment   </a:t>
            </a:r>
          </a:p>
          <a:p>
            <a:pPr lvl="1" eaLnBrk="1" hangingPunct="1">
              <a:defRPr/>
            </a:pPr>
            <a:r>
              <a:rPr lang="en-US" altLang="en-US" sz="2600" dirty="0">
                <a:effectLst>
                  <a:outerShdw blurRad="38100" dist="38100" dir="2700000" algn="tl">
                    <a:srgbClr val="0064E2"/>
                  </a:outerShdw>
                </a:effectLst>
                <a:ea typeface="ＭＳ Ｐゴシック" panose="020B0600070205080204" pitchFamily="34" charset="-128"/>
              </a:rPr>
              <a:t>20 points, due week 6</a:t>
            </a:r>
          </a:p>
          <a:p>
            <a:pPr eaLnBrk="1" hangingPunct="1">
              <a:defRPr/>
            </a:pPr>
            <a:r>
              <a:rPr lang="en-US" altLang="en-US" sz="2800" dirty="0">
                <a:effectLst>
                  <a:outerShdw blurRad="38100" dist="38100" dir="2700000" algn="tl">
                    <a:srgbClr val="0064E2"/>
                  </a:outerShdw>
                </a:effectLst>
                <a:ea typeface="ＭＳ Ｐゴシック" panose="020B0600070205080204" pitchFamily="34" charset="-128"/>
              </a:rPr>
              <a:t>Data and Methods Assignment	</a:t>
            </a:r>
          </a:p>
          <a:p>
            <a:pPr lvl="1" eaLnBrk="1" hangingPunct="1">
              <a:defRPr/>
            </a:pPr>
            <a:r>
              <a:rPr lang="en-US" altLang="en-US" sz="2600" dirty="0">
                <a:effectLst>
                  <a:outerShdw blurRad="38100" dist="38100" dir="2700000" algn="tl">
                    <a:srgbClr val="0064E2"/>
                  </a:outerShdw>
                </a:effectLst>
                <a:ea typeface="ＭＳ Ｐゴシック" panose="020B0600070205080204" pitchFamily="34" charset="-128"/>
              </a:rPr>
              <a:t>20 point, due week 11</a:t>
            </a:r>
          </a:p>
          <a:p>
            <a:pPr eaLnBrk="1" hangingPunct="1">
              <a:defRPr/>
            </a:pPr>
            <a:r>
              <a:rPr lang="en-US" altLang="en-US" sz="2800" dirty="0">
                <a:effectLst>
                  <a:outerShdw blurRad="38100" dist="38100" dir="2700000" algn="tl">
                    <a:srgbClr val="0064E2"/>
                  </a:outerShdw>
                </a:effectLst>
                <a:ea typeface="ＭＳ Ｐゴシック" panose="020B0600070205080204" pitchFamily="34" charset="-128"/>
              </a:rPr>
              <a:t>Data Analysis Assignment			</a:t>
            </a:r>
          </a:p>
          <a:p>
            <a:pPr lvl="1" eaLnBrk="1" hangingPunct="1">
              <a:defRPr/>
            </a:pPr>
            <a:r>
              <a:rPr lang="en-US" altLang="en-US" sz="2600" dirty="0">
                <a:effectLst>
                  <a:outerShdw blurRad="38100" dist="38100" dir="2700000" algn="tl">
                    <a:srgbClr val="0064E2"/>
                  </a:outerShdw>
                </a:effectLst>
                <a:ea typeface="ＭＳ Ｐゴシック" panose="020B0600070205080204" pitchFamily="34" charset="-128"/>
              </a:rPr>
              <a:t>20 points, due week 13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C5A401E-0CCA-4904-27C3-1C2D6A862828}"/>
              </a:ext>
            </a:extLst>
          </p:cNvPr>
          <p:cNvSpPr>
            <a:spLocks noGrp="1" noChangeArrowheads="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Group Presentations</a:t>
            </a:r>
          </a:p>
        </p:txBody>
      </p:sp>
      <p:sp>
        <p:nvSpPr>
          <p:cNvPr id="26627" name="Rectangle 3">
            <a:extLst>
              <a:ext uri="{FF2B5EF4-FFF2-40B4-BE49-F238E27FC236}">
                <a16:creationId xmlns:a16="http://schemas.microsoft.com/office/drawing/2014/main" id="{EDDE858B-5DDE-EE12-9655-64A8ACE63EEB}"/>
              </a:ext>
            </a:extLst>
          </p:cNvPr>
          <p:cNvSpPr>
            <a:spLocks noGrp="1" noChangeArrowheads="1"/>
          </p:cNvSpPr>
          <p:nvPr>
            <p:ph idx="1"/>
          </p:nvPr>
        </p:nvSpPr>
        <p:spPr/>
        <p:txBody>
          <a:bodyPr/>
          <a:lstStyle/>
          <a:p>
            <a:pPr eaLnBrk="1" hangingPunct="1">
              <a:defRPr/>
            </a:pPr>
            <a:r>
              <a:rPr lang="en-US" altLang="en-US" dirty="0">
                <a:effectLst>
                  <a:outerShdw blurRad="38100" dist="38100" dir="2700000" algn="tl">
                    <a:srgbClr val="0064E2"/>
                  </a:outerShdw>
                </a:effectLst>
                <a:ea typeface="ＭＳ Ｐゴシック" panose="020B0600070205080204" pitchFamily="34" charset="-128"/>
              </a:rPr>
              <a:t>15-20 minute presentations: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Framework and results of class project</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40 points toward final grade</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Professor and students vote on best presentations</a:t>
            </a:r>
          </a:p>
          <a:p>
            <a:pPr eaLnBrk="1" hangingPunct="1">
              <a:defRPr/>
            </a:pPr>
            <a:r>
              <a:rPr lang="en-US" altLang="en-US" dirty="0">
                <a:effectLst>
                  <a:outerShdw blurRad="38100" dist="38100" dir="2700000" algn="tl">
                    <a:srgbClr val="0064E2"/>
                  </a:outerShdw>
                </a:effectLst>
                <a:ea typeface="ＭＳ Ｐゴシック" panose="020B0600070205080204" pitchFamily="34" charset="-128"/>
              </a:rPr>
              <a:t>Peer evaluation</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Each group members evaluates each other member</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Consider all aspects of project work</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25 points toward final grade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1A9E6-11A0-30BE-1FEC-B1FEE60693FF}"/>
              </a:ext>
            </a:extLst>
          </p:cNvPr>
          <p:cNvSpPr>
            <a:spLocks noGrp="1"/>
          </p:cNvSpPr>
          <p:nvPr>
            <p:ph type="title"/>
          </p:nvPr>
        </p:nvSpPr>
        <p:spPr/>
        <p:txBody>
          <a:bodyPr/>
          <a:lstStyle/>
          <a:p>
            <a:pPr eaLnBrk="1" hangingPunct="1">
              <a:defRPr/>
            </a:pPr>
            <a:r>
              <a:rPr lang="en-US">
                <a:effectLst>
                  <a:outerShdw blurRad="38100" dist="38100" dir="2700000" algn="tl">
                    <a:srgbClr val="0064E2"/>
                  </a:outerShdw>
                </a:effectLst>
                <a:ea typeface="ＭＳ Ｐゴシック" charset="-128"/>
                <a:cs typeface="ＭＳ Ｐゴシック" charset="-128"/>
              </a:rPr>
              <a:t>Class Participation</a:t>
            </a:r>
          </a:p>
        </p:txBody>
      </p:sp>
      <p:sp>
        <p:nvSpPr>
          <p:cNvPr id="3" name="Content Placeholder 2">
            <a:extLst>
              <a:ext uri="{FF2B5EF4-FFF2-40B4-BE49-F238E27FC236}">
                <a16:creationId xmlns:a16="http://schemas.microsoft.com/office/drawing/2014/main" id="{436C2D8C-6D6C-45BB-F852-F69F978B854C}"/>
              </a:ext>
            </a:extLst>
          </p:cNvPr>
          <p:cNvSpPr>
            <a:spLocks noGrp="1"/>
          </p:cNvSpPr>
          <p:nvPr>
            <p:ph idx="1"/>
          </p:nvPr>
        </p:nvSpPr>
        <p:spPr/>
        <p:txBody>
          <a:bodyPr/>
          <a:lstStyle/>
          <a:p>
            <a:pPr eaLnBrk="1" hangingPunct="1">
              <a:defRPr/>
            </a:pPr>
            <a:r>
              <a:rPr lang="en-US" altLang="en-US" dirty="0">
                <a:effectLst>
                  <a:outerShdw blurRad="38100" dist="38100" dir="2700000" algn="tl">
                    <a:srgbClr val="0064E2"/>
                  </a:outerShdw>
                </a:effectLst>
                <a:ea typeface="ＭＳ Ｐゴシック" panose="020B0600070205080204" pitchFamily="34" charset="-128"/>
              </a:rPr>
              <a:t>Small Class requires full participation</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25 points - OR Ten percent of your overall grade</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Should be speaking up in class, engaging in small group activities, offering your perspective or opinion, asking questions</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Also means being a respectful listener to other</a:t>
            </a: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Especially important to attend and participate in workshops</a:t>
            </a:r>
          </a:p>
          <a:p>
            <a:pPr lvl="1" eaLnBrk="1" hangingPunct="1">
              <a:defRPr/>
            </a:pPr>
            <a:endParaRPr lang="en-US" altLang="en-US" dirty="0">
              <a:effectLst>
                <a:outerShdw blurRad="38100" dist="38100" dir="2700000" algn="tl">
                  <a:srgbClr val="0064E2"/>
                </a:outerShdw>
              </a:effectLst>
              <a:ea typeface="ＭＳ Ｐゴシック" panose="020B0600070205080204" pitchFamily="34" charset="-128"/>
            </a:endParaRPr>
          </a:p>
          <a:p>
            <a:pPr lvl="1" eaLnBrk="1" hangingPunct="1">
              <a:defRPr/>
            </a:pPr>
            <a:r>
              <a:rPr lang="en-US" altLang="en-US" dirty="0">
                <a:effectLst>
                  <a:outerShdw blurRad="38100" dist="38100" dir="2700000" algn="tl">
                    <a:srgbClr val="0064E2"/>
                  </a:outerShdw>
                </a:effectLst>
                <a:ea typeface="ＭＳ Ｐゴシック" panose="020B0600070205080204" pitchFamily="34" charset="-128"/>
              </a:rPr>
              <a:t>Posting relevant materials to the class listserv also counts</a:t>
            </a:r>
          </a:p>
          <a:p>
            <a:pPr lvl="2" eaLnBrk="1" hangingPunct="1">
              <a:defRPr/>
            </a:pPr>
            <a:r>
              <a:rPr lang="en-US" altLang="en-US" dirty="0">
                <a:effectLst>
                  <a:outerShdw blurRad="38100" dist="38100" dir="2700000" algn="tl">
                    <a:srgbClr val="0064E2"/>
                  </a:outerShdw>
                </a:effectLst>
                <a:ea typeface="ＭＳ Ｐゴシック" panose="020B0600070205080204" pitchFamily="34" charset="-128"/>
              </a:rPr>
              <a:t>Good way for those who are shy about speaking out in class to engage</a:t>
            </a:r>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ocus">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Focus.thmx</Template>
  <TotalTime>6302</TotalTime>
  <Words>1528</Words>
  <Application>Microsoft Macintosh PowerPoint</Application>
  <PresentationFormat>35mm Slides</PresentationFormat>
  <Paragraphs>233</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Corbel</vt:lpstr>
      <vt:lpstr>Times New Roman</vt:lpstr>
      <vt:lpstr>Wingdings</vt:lpstr>
      <vt:lpstr>Focus</vt:lpstr>
      <vt:lpstr>Journalism 658: Communication  Research Methods</vt:lpstr>
      <vt:lpstr>Purpose</vt:lpstr>
      <vt:lpstr>Readings</vt:lpstr>
      <vt:lpstr>Exams</vt:lpstr>
      <vt:lpstr>Assignments</vt:lpstr>
      <vt:lpstr>Class Research Project</vt:lpstr>
      <vt:lpstr>Class Project Assignments</vt:lpstr>
      <vt:lpstr>Group Presentations</vt:lpstr>
      <vt:lpstr>Class Participation</vt:lpstr>
      <vt:lpstr>Academic Misconduct</vt:lpstr>
      <vt:lpstr>Grading</vt:lpstr>
      <vt:lpstr>Why Research Methods?</vt:lpstr>
      <vt:lpstr>Rigorous Investigation</vt:lpstr>
      <vt:lpstr>Functions of Research</vt:lpstr>
      <vt:lpstr>1. Exploration</vt:lpstr>
      <vt:lpstr>2. Description</vt:lpstr>
      <vt:lpstr>3. Explanation</vt:lpstr>
      <vt:lpstr>Workshop on Class Project</vt:lpstr>
      <vt:lpstr>2016 Rolling Cross Sectional Study</vt:lpstr>
      <vt:lpstr>2018-2019 Swing State Panel</vt:lpstr>
      <vt:lpstr>2020-2021 Wisconsin-Pennsylvania Panel</vt:lpstr>
      <vt:lpstr>Breakout groups!</vt:lpstr>
    </vt:vector>
  </TitlesOfParts>
  <Company>University of Wisconsin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Journalism 658: Communication Research Methods</dc:title>
  <dc:creator>Douglas M. McLeod</dc:creator>
  <cp:lastModifiedBy>Dhavan Shah</cp:lastModifiedBy>
  <cp:revision>53</cp:revision>
  <dcterms:created xsi:type="dcterms:W3CDTF">2010-09-03T02:35:42Z</dcterms:created>
  <dcterms:modified xsi:type="dcterms:W3CDTF">2022-08-22T20:52:50Z</dcterms:modified>
</cp:coreProperties>
</file>