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23"/>
  </p:notesMasterIdLst>
  <p:handoutMasterIdLst>
    <p:handoutMasterId r:id="rId24"/>
  </p:handoutMasterIdLst>
  <p:sldIdLst>
    <p:sldId id="256" r:id="rId2"/>
    <p:sldId id="323" r:id="rId3"/>
    <p:sldId id="337" r:id="rId4"/>
    <p:sldId id="324" r:id="rId5"/>
    <p:sldId id="325" r:id="rId6"/>
    <p:sldId id="326" r:id="rId7"/>
    <p:sldId id="327" r:id="rId8"/>
    <p:sldId id="338" r:id="rId9"/>
    <p:sldId id="339" r:id="rId10"/>
    <p:sldId id="328" r:id="rId11"/>
    <p:sldId id="329" r:id="rId12"/>
    <p:sldId id="340" r:id="rId13"/>
    <p:sldId id="341" r:id="rId14"/>
    <p:sldId id="330" r:id="rId15"/>
    <p:sldId id="342" r:id="rId16"/>
    <p:sldId id="331" r:id="rId17"/>
    <p:sldId id="332" r:id="rId18"/>
    <p:sldId id="333" r:id="rId19"/>
    <p:sldId id="334" r:id="rId20"/>
    <p:sldId id="335" r:id="rId21"/>
    <p:sldId id="336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20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145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087309D-E2D7-E94B-A113-00B2BF790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84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95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95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8139D23-18D3-DD4B-8ADB-0F3FFE04F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893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5753C4-E345-D949-96B9-2FAFD68D0474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850C39-1303-B64E-AFE3-9CC06146E826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53CFC6-AA2A-BE47-A120-5FD548D01C4E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4C620D-CA85-4043-AC6A-0EB9FE790C89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715C90-8332-0844-94D4-A2C536C32EB2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8D0F4B-BAAC-9048-B26E-9E26B13857BD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F338BA-05E3-CE43-A609-7BF2D652B14B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B677D9-1303-F245-B93C-392EAFA624BB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DCF72F-0BF5-AC47-A95B-77B888040B50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F97028-A1E9-744E-AC54-79CB4306667D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60086B-A2C1-194A-A14B-2E95251B7B20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ABDA7F-E1FC-0941-B6C1-DF03E342EB64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69D39F-4CA5-D04B-B5AE-24130B48C478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9CA721-4853-8B40-AAFC-461A85F63E21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5CB00D-5830-AB44-904C-98D627112F03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828800" cy="6856413"/>
            <a:chOff x="0" y="0"/>
            <a:chExt cx="1152" cy="4319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52" cy="10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0" y="2400"/>
              <a:ext cx="1152" cy="191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7" name="Picture 5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28"/>
              <a:ext cx="1152" cy="1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308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1676400"/>
            <a:ext cx="6934200" cy="21161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911350" y="3968750"/>
            <a:ext cx="6400800" cy="1752600"/>
          </a:xfrm>
        </p:spPr>
        <p:txBody>
          <a:bodyPr/>
          <a:lstStyle>
            <a:lvl1pPr marL="0" indent="0">
              <a:buFont typeface="Symbol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18288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624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05D94-4FB1-7F48-8620-97CD569A0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24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CB5DC-C265-4E46-87CA-5B65B32585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37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2A4E4-DB30-9E42-9FA4-7445E311C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05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B4F83-CD6C-494F-B31F-C88E040F7B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98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15C6E-2F22-E14C-851B-09FF390E1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42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CBF1C-4203-4448-B0D1-3104F8EF7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91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E7446-7304-6841-A5DE-BDF37131B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87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759D4-A106-CC41-A812-798AB5501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82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006F-E986-F442-B3BB-D1BA5BAD3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30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DC3FE-A202-C044-8341-169B42C38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06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206EB-F9D4-E647-B8D1-72BCE35B7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81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143000" cy="6856413"/>
            <a:chOff x="0" y="0"/>
            <a:chExt cx="720" cy="4319"/>
          </a:xfrm>
        </p:grpSpPr>
        <p:sp>
          <p:nvSpPr>
            <p:cNvPr id="205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720" cy="33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52" name="Rectangle 4"/>
            <p:cNvSpPr>
              <a:spLocks noChangeArrowheads="1"/>
            </p:cNvSpPr>
            <p:nvPr/>
          </p:nvSpPr>
          <p:spPr bwMode="auto">
            <a:xfrm>
              <a:off x="0" y="2016"/>
              <a:ext cx="720" cy="2303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053" name="Picture 5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"/>
              <a:ext cx="720" cy="1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05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04800"/>
            <a:ext cx="77724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0"/>
            <a:ext cx="7772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3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EFFAFD35-3A59-E644-983C-90C4EF94F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charset="0"/>
        <a:buChar char="¨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Journalism 614:</a:t>
            </a:r>
            <a:br>
              <a:rPr lang="en-US" smtClean="0">
                <a:cs typeface="+mj-cs"/>
              </a:rPr>
            </a:br>
            <a:r>
              <a:rPr lang="en-US" smtClean="0">
                <a:cs typeface="+mj-cs"/>
              </a:rPr>
              <a:t>Cultivation Theory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772400" cy="804863"/>
          </a:xfrm>
          <a:ln w="12700"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Does it happen?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600200"/>
            <a:ext cx="7162800" cy="4114800"/>
          </a:xfrm>
          <a:ln w="12700"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Some studies find relationship between TV viewing and perceiving reality to be like the TV world is real but small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Strength of this relationship is claimed to be about 0.1 on a 0 to 1 scale.</a:t>
            </a:r>
          </a:p>
          <a:p>
            <a:pPr eaLnBrk="1" hangingPunct="1">
              <a:buFont typeface="Symbol" charset="0"/>
              <a:buNone/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772400" cy="804863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Findings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676400"/>
            <a:ext cx="70866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Crime likelihood</a:t>
            </a:r>
          </a:p>
          <a:p>
            <a:pPr eaLnBrk="1" hangingPunct="1">
              <a:defRPr/>
            </a:pPr>
            <a:r>
              <a:rPr lang="ja-JP" altLang="en-US" smtClean="0">
                <a:latin typeface="Arial"/>
                <a:cs typeface="+mn-cs"/>
              </a:rPr>
              <a:t>‘</a:t>
            </a:r>
            <a:r>
              <a:rPr lang="en-US" smtClean="0">
                <a:cs typeface="+mn-cs"/>
              </a:rPr>
              <a:t>Mean world</a:t>
            </a:r>
            <a:r>
              <a:rPr lang="ja-JP" altLang="en-US" smtClean="0">
                <a:latin typeface="Arial"/>
                <a:cs typeface="+mn-cs"/>
              </a:rPr>
              <a:t>’</a:t>
            </a:r>
            <a:r>
              <a:rPr lang="en-US" smtClean="0">
                <a:cs typeface="+mn-cs"/>
              </a:rPr>
              <a:t> perceptions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Occupation tendencies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Gender roles portrayals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Cultivating </a:t>
            </a:r>
            <a:r>
              <a:rPr lang="en-US" dirty="0" smtClean="0"/>
              <a:t>Racial Stereotypes? </a:t>
            </a:r>
            <a:endParaRPr lang="en-US" dirty="0"/>
          </a:p>
        </p:txBody>
      </p:sp>
      <p:pic>
        <p:nvPicPr>
          <p:cNvPr id="4" name="cultivation theor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8200" y="1600200"/>
            <a:ext cx="5994400" cy="4495800"/>
          </a:xfrm>
        </p:spPr>
      </p:pic>
    </p:spTree>
    <p:extLst>
      <p:ext uri="{BB962C8B-B14F-4D97-AF65-F5344CB8AC3E}">
        <p14:creationId xmlns:p14="http://schemas.microsoft.com/office/powerpoint/2010/main" val="287955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Cultivating Gender Stereotypes?</a:t>
            </a:r>
            <a:endParaRPr lang="en-US" dirty="0"/>
          </a:p>
        </p:txBody>
      </p:sp>
      <p:pic>
        <p:nvPicPr>
          <p:cNvPr id="4" name="Media's portrayal of gender role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8200" y="1600200"/>
            <a:ext cx="5994400" cy="4495800"/>
          </a:xfrm>
        </p:spPr>
      </p:pic>
    </p:spTree>
    <p:extLst>
      <p:ext uri="{BB962C8B-B14F-4D97-AF65-F5344CB8AC3E}">
        <p14:creationId xmlns:p14="http://schemas.microsoft.com/office/powerpoint/2010/main" val="2281471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772400" cy="804863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Mainstreaming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600200"/>
            <a:ext cx="7543800" cy="11763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smtClean="0">
                <a:cs typeface="+mn-cs"/>
              </a:rPr>
              <a:t>Diverse groups become more similar at high levels of television use</a:t>
            </a:r>
          </a:p>
          <a:p>
            <a:pPr eaLnBrk="1" hangingPunct="1">
              <a:lnSpc>
                <a:spcPct val="90000"/>
              </a:lnSpc>
              <a:buFont typeface="Symbol" charset="0"/>
              <a:buNone/>
              <a:defRPr/>
            </a:pPr>
            <a:endParaRPr lang="en-US" sz="2000" smtClean="0">
              <a:cs typeface="+mn-cs"/>
            </a:endParaRPr>
          </a:p>
          <a:p>
            <a:pPr eaLnBrk="1" hangingPunct="1">
              <a:lnSpc>
                <a:spcPct val="90000"/>
              </a:lnSpc>
              <a:buFont typeface="Symbol" charset="0"/>
              <a:buNone/>
              <a:defRPr/>
            </a:pPr>
            <a:endParaRPr lang="en-US" sz="2000" smtClean="0">
              <a:cs typeface="+mn-cs"/>
            </a:endParaRPr>
          </a:p>
        </p:txBody>
      </p:sp>
      <p:sp>
        <p:nvSpPr>
          <p:cNvPr id="141316" name="Line 4"/>
          <p:cNvSpPr>
            <a:spLocks noChangeShapeType="1"/>
          </p:cNvSpPr>
          <p:nvPr/>
        </p:nvSpPr>
        <p:spPr bwMode="auto">
          <a:xfrm>
            <a:off x="2057400" y="3200400"/>
            <a:ext cx="4724400" cy="99060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1317" name="Line 5"/>
          <p:cNvSpPr>
            <a:spLocks noChangeShapeType="1"/>
          </p:cNvSpPr>
          <p:nvPr/>
        </p:nvSpPr>
        <p:spPr bwMode="auto">
          <a:xfrm flipV="1">
            <a:off x="2133600" y="4724400"/>
            <a:ext cx="4648200" cy="106680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4876800" y="3200400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>
                <a:latin typeface="Arial" charset="0"/>
                <a:cs typeface="+mn-cs"/>
              </a:rPr>
              <a:t>Democrats</a:t>
            </a:r>
          </a:p>
        </p:txBody>
      </p:sp>
      <p:sp>
        <p:nvSpPr>
          <p:cNvPr id="141319" name="Text Box 7"/>
          <p:cNvSpPr txBox="1">
            <a:spLocks noChangeArrowheads="1"/>
          </p:cNvSpPr>
          <p:nvPr/>
        </p:nvSpPr>
        <p:spPr bwMode="auto">
          <a:xfrm>
            <a:off x="4953000" y="5241925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>
                <a:latin typeface="Arial" charset="0"/>
                <a:cs typeface="+mn-cs"/>
              </a:rPr>
              <a:t>Republicans</a:t>
            </a:r>
          </a:p>
        </p:txBody>
      </p:sp>
      <p:sp>
        <p:nvSpPr>
          <p:cNvPr id="141320" name="Text Box 8"/>
          <p:cNvSpPr txBox="1">
            <a:spLocks noChangeArrowheads="1"/>
          </p:cNvSpPr>
          <p:nvPr/>
        </p:nvSpPr>
        <p:spPr bwMode="auto">
          <a:xfrm>
            <a:off x="1676400" y="6248400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>
                <a:latin typeface="Arial" charset="0"/>
                <a:cs typeface="+mn-cs"/>
              </a:rPr>
              <a:t>Low TV</a:t>
            </a:r>
          </a:p>
        </p:txBody>
      </p:sp>
      <p:sp>
        <p:nvSpPr>
          <p:cNvPr id="141321" name="Line 9"/>
          <p:cNvSpPr>
            <a:spLocks noChangeShapeType="1"/>
          </p:cNvSpPr>
          <p:nvPr/>
        </p:nvSpPr>
        <p:spPr bwMode="auto">
          <a:xfrm>
            <a:off x="1828800" y="289560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1322" name="Line 10"/>
          <p:cNvSpPr>
            <a:spLocks noChangeShapeType="1"/>
          </p:cNvSpPr>
          <p:nvPr/>
        </p:nvSpPr>
        <p:spPr bwMode="auto">
          <a:xfrm>
            <a:off x="1828800" y="6096000"/>
            <a:ext cx="541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1323" name="Text Box 11"/>
          <p:cNvSpPr txBox="1">
            <a:spLocks noChangeArrowheads="1"/>
          </p:cNvSpPr>
          <p:nvPr/>
        </p:nvSpPr>
        <p:spPr bwMode="auto">
          <a:xfrm>
            <a:off x="6324600" y="6232525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>
                <a:latin typeface="Arial" charset="0"/>
                <a:cs typeface="+mn-cs"/>
              </a:rPr>
              <a:t>High TV</a:t>
            </a:r>
          </a:p>
        </p:txBody>
      </p:sp>
      <p:sp>
        <p:nvSpPr>
          <p:cNvPr id="141324" name="Text Box 12"/>
          <p:cNvSpPr txBox="1">
            <a:spLocks noChangeArrowheads="1"/>
          </p:cNvSpPr>
          <p:nvPr/>
        </p:nvSpPr>
        <p:spPr bwMode="auto">
          <a:xfrm rot="-5400000">
            <a:off x="579438" y="4144962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>
                <a:latin typeface="Arial" charset="0"/>
                <a:cs typeface="+mn-cs"/>
              </a:rPr>
              <a:t>Liberalism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Violence in Video Games</a:t>
            </a:r>
            <a:endParaRPr lang="en-US" dirty="0"/>
          </a:p>
        </p:txBody>
      </p:sp>
      <p:pic>
        <p:nvPicPr>
          <p:cNvPr id="4" name="Violence in Video Games Montag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662113"/>
            <a:ext cx="7772400" cy="4371975"/>
          </a:xfrm>
        </p:spPr>
      </p:pic>
    </p:spTree>
    <p:extLst>
      <p:ext uri="{BB962C8B-B14F-4D97-AF65-F5344CB8AC3E}">
        <p14:creationId xmlns:p14="http://schemas.microsoft.com/office/powerpoint/2010/main" val="246810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772400" cy="7239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Resonance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Cultivation effects greater for certain groups</a:t>
            </a:r>
          </a:p>
        </p:txBody>
      </p:sp>
      <p:sp>
        <p:nvSpPr>
          <p:cNvPr id="143364" name="Line 4"/>
          <p:cNvSpPr>
            <a:spLocks noChangeShapeType="1"/>
          </p:cNvSpPr>
          <p:nvPr/>
        </p:nvSpPr>
        <p:spPr bwMode="auto">
          <a:xfrm flipV="1">
            <a:off x="2133600" y="3124200"/>
            <a:ext cx="4648200" cy="213360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 flipV="1">
            <a:off x="2133600" y="4953000"/>
            <a:ext cx="4724400" cy="83820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4572000" y="3108325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>
                <a:latin typeface="Arial" charset="0"/>
                <a:cs typeface="+mn-cs"/>
              </a:rPr>
              <a:t>Chicago</a:t>
            </a:r>
          </a:p>
        </p:txBody>
      </p:sp>
      <p:sp>
        <p:nvSpPr>
          <p:cNvPr id="143367" name="Text Box 7"/>
          <p:cNvSpPr txBox="1">
            <a:spLocks noChangeArrowheads="1"/>
          </p:cNvSpPr>
          <p:nvPr/>
        </p:nvSpPr>
        <p:spPr bwMode="auto">
          <a:xfrm>
            <a:off x="4953000" y="5410200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>
                <a:latin typeface="Arial" charset="0"/>
                <a:cs typeface="+mn-cs"/>
              </a:rPr>
              <a:t>Madison</a:t>
            </a:r>
          </a:p>
        </p:txBody>
      </p:sp>
      <p:sp>
        <p:nvSpPr>
          <p:cNvPr id="143368" name="Line 8"/>
          <p:cNvSpPr>
            <a:spLocks noChangeShapeType="1"/>
          </p:cNvSpPr>
          <p:nvPr/>
        </p:nvSpPr>
        <p:spPr bwMode="auto">
          <a:xfrm>
            <a:off x="1828800" y="289560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>
            <a:off x="1828800" y="6096000"/>
            <a:ext cx="541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3370" name="Text Box 10"/>
          <p:cNvSpPr txBox="1">
            <a:spLocks noChangeArrowheads="1"/>
          </p:cNvSpPr>
          <p:nvPr/>
        </p:nvSpPr>
        <p:spPr bwMode="auto">
          <a:xfrm rot="-5400000">
            <a:off x="423863" y="4144962"/>
            <a:ext cx="182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>
                <a:latin typeface="Arial" charset="0"/>
                <a:cs typeface="+mn-cs"/>
              </a:rPr>
              <a:t>Fear of crime</a:t>
            </a:r>
          </a:p>
        </p:txBody>
      </p:sp>
      <p:sp>
        <p:nvSpPr>
          <p:cNvPr id="143371" name="Text Box 11"/>
          <p:cNvSpPr txBox="1">
            <a:spLocks noChangeArrowheads="1"/>
          </p:cNvSpPr>
          <p:nvPr/>
        </p:nvSpPr>
        <p:spPr bwMode="auto">
          <a:xfrm>
            <a:off x="1676400" y="6248400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>
                <a:latin typeface="Arial" charset="0"/>
                <a:cs typeface="+mn-cs"/>
              </a:rPr>
              <a:t>Low TV</a:t>
            </a:r>
          </a:p>
        </p:txBody>
      </p:sp>
      <p:sp>
        <p:nvSpPr>
          <p:cNvPr id="143372" name="Text Box 12"/>
          <p:cNvSpPr txBox="1">
            <a:spLocks noChangeArrowheads="1"/>
          </p:cNvSpPr>
          <p:nvPr/>
        </p:nvSpPr>
        <p:spPr bwMode="auto">
          <a:xfrm>
            <a:off x="6324600" y="6232525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>
                <a:latin typeface="Arial" charset="0"/>
                <a:cs typeface="+mn-cs"/>
              </a:rPr>
              <a:t>High TV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772400" cy="884238"/>
          </a:xfrm>
        </p:spPr>
        <p:txBody>
          <a:bodyPr/>
          <a:lstStyle/>
          <a:p>
            <a:pPr eaLnBrk="1" hangingPunct="1">
              <a:lnSpc>
                <a:spcPct val="110000"/>
              </a:lnSpc>
              <a:defRPr/>
            </a:pPr>
            <a:r>
              <a:rPr lang="en-US" smtClean="0">
                <a:cs typeface="+mj-cs"/>
              </a:rPr>
              <a:t>Flaws in cultivation theory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447800"/>
            <a:ext cx="7772400" cy="47244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Is there really a link?</a:t>
            </a:r>
          </a:p>
          <a:p>
            <a:pPr lvl="1" eaLnBrk="1" hangingPunct="1">
              <a:defRPr/>
            </a:pPr>
            <a:r>
              <a:rPr lang="en-US" smtClean="0"/>
              <a:t>Does TV viewing really </a:t>
            </a:r>
            <a:r>
              <a:rPr lang="en-US" i="1" smtClean="0"/>
              <a:t>cause </a:t>
            </a:r>
            <a:r>
              <a:rPr lang="en-US" smtClean="0"/>
              <a:t>beliefs?</a:t>
            </a:r>
          </a:p>
          <a:p>
            <a:pPr lvl="1" eaLnBrk="1" hangingPunct="1">
              <a:buFontTx/>
              <a:buNone/>
              <a:defRPr/>
            </a:pPr>
            <a:endParaRPr lang="en-US" smtClean="0"/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Effect sizes: big enough to matter?</a:t>
            </a:r>
          </a:p>
          <a:p>
            <a:pPr lvl="1" eaLnBrk="1" hangingPunct="1">
              <a:defRPr/>
            </a:pPr>
            <a:r>
              <a:rPr lang="en-US" smtClean="0"/>
              <a:t>A defense: Few people watch no TV, and even those few are indirectly influenced, so finding any effects at all is impressive</a:t>
            </a:r>
          </a:p>
          <a:p>
            <a:pPr lvl="1" eaLnBrk="1" hangingPunct="1">
              <a:defRPr/>
            </a:pPr>
            <a:endParaRPr lang="en-US" smtClean="0"/>
          </a:p>
          <a:p>
            <a:pPr eaLnBrk="1" hangingPunct="1">
              <a:defRPr/>
            </a:pPr>
            <a:endParaRPr lang="en-US" smtClean="0">
              <a:cs typeface="+mn-cs"/>
              <a:sym typeface="Wingding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772400" cy="723900"/>
          </a:xfrm>
          <a:ln w="12700"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Flaws in cultivation theory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447800"/>
            <a:ext cx="7543800" cy="4572000"/>
          </a:xfrm>
          <a:ln w="12700"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defRPr/>
            </a:pPr>
            <a:r>
              <a:rPr lang="en-US" sz="2800" dirty="0" smtClean="0">
                <a:cs typeface="+mn-cs"/>
              </a:rPr>
              <a:t>Shouldn</a:t>
            </a:r>
            <a:r>
              <a:rPr lang="en-US" sz="2800" dirty="0" smtClean="0">
                <a:latin typeface="Arial"/>
                <a:cs typeface="+mn-cs"/>
              </a:rPr>
              <a:t>’</a:t>
            </a:r>
            <a:r>
              <a:rPr lang="en-US" sz="2800" dirty="0" smtClean="0">
                <a:cs typeface="+mn-cs"/>
              </a:rPr>
              <a:t>t </a:t>
            </a:r>
            <a:r>
              <a:rPr lang="en-US" sz="2800" dirty="0" smtClean="0">
                <a:cs typeface="+mn-cs"/>
              </a:rPr>
              <a:t>we take content into account?</a:t>
            </a:r>
          </a:p>
          <a:p>
            <a:pPr marL="990600" lvl="1" indent="-533400" eaLnBrk="1" hangingPunct="1">
              <a:defRPr/>
            </a:pPr>
            <a:r>
              <a:rPr lang="en-US" sz="2400" dirty="0" smtClean="0"/>
              <a:t>Are television messages uniform? </a:t>
            </a:r>
          </a:p>
          <a:p>
            <a:pPr marL="1390650" lvl="2" indent="-533400" eaLnBrk="1" hangingPunct="1">
              <a:defRPr/>
            </a:pPr>
            <a:r>
              <a:rPr lang="en-US" sz="1800" dirty="0" smtClean="0"/>
              <a:t>Cartoon violence not the same as realistic violence</a:t>
            </a:r>
          </a:p>
          <a:p>
            <a:pPr marL="990600" lvl="1" indent="-533400" eaLnBrk="1" hangingPunct="1">
              <a:defRPr/>
            </a:pPr>
            <a:r>
              <a:rPr lang="en-US" sz="2400" dirty="0" smtClean="0"/>
              <a:t>Is TV viewing non-selective?</a:t>
            </a:r>
          </a:p>
          <a:p>
            <a:pPr marL="1390650" lvl="2" indent="-533400" eaLnBrk="1" hangingPunct="1">
              <a:defRPr/>
            </a:pPr>
            <a:r>
              <a:rPr lang="en-US" sz="1800" dirty="0" smtClean="0"/>
              <a:t>Different motivations lead to use of different genre</a:t>
            </a:r>
          </a:p>
          <a:p>
            <a:pPr marL="990600" lvl="1" indent="-533400" eaLnBrk="1" hangingPunct="1">
              <a:defRPr/>
            </a:pPr>
            <a:r>
              <a:rPr lang="en-US" sz="2400" dirty="0" smtClean="0"/>
              <a:t>People construct meaning differently</a:t>
            </a:r>
          </a:p>
          <a:p>
            <a:pPr marL="1390650" lvl="2" indent="-533400" eaLnBrk="1" hangingPunct="1">
              <a:defRPr/>
            </a:pPr>
            <a:r>
              <a:rPr lang="en-US" sz="1800" dirty="0" smtClean="0"/>
              <a:t>Depends on their experiences and existing cognitions</a:t>
            </a:r>
          </a:p>
          <a:p>
            <a:pPr marL="990600" lvl="1" indent="-533400" eaLnBrk="1" hangingPunct="1">
              <a:defRPr/>
            </a:pPr>
            <a:r>
              <a:rPr lang="en-US" sz="2400" dirty="0" smtClean="0">
                <a:sym typeface="Wingdings" charset="0"/>
              </a:rPr>
              <a:t>Conceptual and operational flaws</a:t>
            </a:r>
            <a:endParaRPr lang="en-US" sz="2000" dirty="0" smtClean="0"/>
          </a:p>
          <a:p>
            <a:pPr marL="0" indent="0" eaLnBrk="1" hangingPunct="1">
              <a:buFont typeface="Symbol" charset="0"/>
              <a:buNone/>
              <a:defRPr/>
            </a:pPr>
            <a:endParaRPr lang="en-US" sz="2800" dirty="0" smtClean="0">
              <a:cs typeface="+mn-cs"/>
            </a:endParaRPr>
          </a:p>
          <a:p>
            <a:pPr marL="0" indent="0" eaLnBrk="1" hangingPunct="1">
              <a:buFont typeface="Symbol" charset="0"/>
              <a:buNone/>
              <a:defRPr/>
            </a:pPr>
            <a:r>
              <a:rPr lang="en-US" sz="2800" dirty="0" smtClean="0">
                <a:cs typeface="+mn-cs"/>
              </a:rPr>
              <a:t>Cultivation claim: The overall pattern of TV world is what</a:t>
            </a:r>
            <a:r>
              <a:rPr lang="ja-JP" altLang="en-US" sz="2800" dirty="0" smtClean="0">
                <a:latin typeface="Arial"/>
                <a:cs typeface="+mn-cs"/>
              </a:rPr>
              <a:t>’</a:t>
            </a:r>
            <a:r>
              <a:rPr lang="en-US" sz="2800" dirty="0" smtClean="0">
                <a:cs typeface="+mn-cs"/>
              </a:rPr>
              <a:t>s important, not particular shows</a:t>
            </a:r>
          </a:p>
          <a:p>
            <a:pPr marL="609600" indent="-609600" eaLnBrk="1" hangingPunct="1">
              <a:defRPr/>
            </a:pPr>
            <a:endParaRPr lang="en-US" sz="2400" dirty="0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533400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How does it </a:t>
            </a:r>
            <a:r>
              <a:rPr lang="ja-JP" altLang="en-US" smtClean="0">
                <a:latin typeface="Arial"/>
                <a:cs typeface="+mj-cs"/>
              </a:rPr>
              <a:t>“</a:t>
            </a:r>
            <a:r>
              <a:rPr lang="en-US" smtClean="0">
                <a:cs typeface="+mj-cs"/>
              </a:rPr>
              <a:t>work</a:t>
            </a:r>
            <a:r>
              <a:rPr lang="ja-JP" altLang="en-US" smtClean="0">
                <a:latin typeface="Arial"/>
                <a:cs typeface="+mj-cs"/>
              </a:rPr>
              <a:t>”</a:t>
            </a:r>
            <a:r>
              <a:rPr lang="en-US" smtClean="0">
                <a:cs typeface="+mj-cs"/>
              </a:rPr>
              <a:t>?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447800"/>
            <a:ext cx="77724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cs typeface="+mn-cs"/>
              </a:rPr>
              <a:t>Cultivation scholars slow to specify psychological mechanisms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err="1" smtClean="0">
                <a:cs typeface="+mn-cs"/>
              </a:rPr>
              <a:t>Shrum</a:t>
            </a:r>
            <a:r>
              <a:rPr lang="en-US" dirty="0" smtClean="0">
                <a:cs typeface="+mn-cs"/>
              </a:rPr>
              <a:t> (1995) found that heavy TV viewers give faster responses to cultivation-type questions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Heavy viewers had these answers </a:t>
            </a:r>
            <a:r>
              <a:rPr lang="ja-JP" altLang="en-US" dirty="0" smtClean="0">
                <a:latin typeface="Arial"/>
              </a:rPr>
              <a:t>“</a:t>
            </a:r>
            <a:r>
              <a:rPr lang="en-US" dirty="0" smtClean="0"/>
              <a:t>at the top of the head</a:t>
            </a:r>
            <a:r>
              <a:rPr lang="ja-JP" altLang="en-US" dirty="0" smtClean="0">
                <a:latin typeface="Arial"/>
              </a:rPr>
              <a:t>”</a:t>
            </a:r>
            <a:endParaRPr lang="en-US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More accessible answers were available to heavy viewers as shortcuts to use in answering the question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086600" cy="1066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dirty="0" smtClean="0">
                <a:cs typeface="+mj-cs"/>
              </a:rPr>
              <a:t>The </a:t>
            </a:r>
            <a:r>
              <a:rPr lang="ja-JP" altLang="en-US" dirty="0" smtClean="0">
                <a:latin typeface="Arial"/>
                <a:cs typeface="+mj-cs"/>
              </a:rPr>
              <a:t>‘</a:t>
            </a:r>
            <a:r>
              <a:rPr lang="en-US" dirty="0" smtClean="0">
                <a:cs typeface="+mj-cs"/>
              </a:rPr>
              <a:t>core</a:t>
            </a:r>
            <a:r>
              <a:rPr lang="ja-JP" altLang="en-US" dirty="0" smtClean="0">
                <a:latin typeface="Arial"/>
                <a:cs typeface="+mj-cs"/>
              </a:rPr>
              <a:t>’</a:t>
            </a:r>
            <a:r>
              <a:rPr lang="en-US" dirty="0" smtClean="0">
                <a:cs typeface="+mj-cs"/>
              </a:rPr>
              <a:t> of cultivation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2438400"/>
            <a:ext cx="2819400" cy="2659063"/>
          </a:xfrm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 typeface="Symbol" charset="0"/>
              <a:buNone/>
              <a:defRPr/>
            </a:pPr>
            <a:r>
              <a:rPr lang="en-US" sz="4400" i="1" dirty="0" smtClean="0">
                <a:cs typeface="+mn-cs"/>
              </a:rPr>
              <a:t>Level of </a:t>
            </a:r>
          </a:p>
          <a:p>
            <a:pPr eaLnBrk="1" hangingPunct="1">
              <a:buFont typeface="Symbol" charset="0"/>
              <a:buNone/>
              <a:defRPr/>
            </a:pPr>
            <a:r>
              <a:rPr lang="en-US" sz="4400" i="1" dirty="0" smtClean="0">
                <a:cs typeface="+mn-cs"/>
              </a:rPr>
              <a:t>television </a:t>
            </a:r>
          </a:p>
          <a:p>
            <a:pPr eaLnBrk="1" hangingPunct="1">
              <a:buFont typeface="Symbol" charset="0"/>
              <a:buNone/>
              <a:defRPr/>
            </a:pPr>
            <a:r>
              <a:rPr lang="en-US" sz="4400" i="1" dirty="0" smtClean="0">
                <a:cs typeface="+mn-cs"/>
              </a:rPr>
              <a:t>viewing </a:t>
            </a:r>
          </a:p>
        </p:txBody>
      </p:sp>
      <p:sp>
        <p:nvSpPr>
          <p:cNvPr id="126980" name="Line 4"/>
          <p:cNvSpPr>
            <a:spLocks noChangeShapeType="1"/>
          </p:cNvSpPr>
          <p:nvPr/>
        </p:nvSpPr>
        <p:spPr bwMode="auto">
          <a:xfrm>
            <a:off x="3865563" y="3886200"/>
            <a:ext cx="1981200" cy="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6981" name="Rectangle 5"/>
          <p:cNvSpPr>
            <a:spLocks noChangeArrowheads="1"/>
          </p:cNvSpPr>
          <p:nvPr/>
        </p:nvSpPr>
        <p:spPr bwMode="auto">
          <a:xfrm>
            <a:off x="6172200" y="2819400"/>
            <a:ext cx="28194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4400" i="1">
              <a:cs typeface="+mn-cs"/>
            </a:endParaRPr>
          </a:p>
        </p:txBody>
      </p:sp>
      <p:sp>
        <p:nvSpPr>
          <p:cNvPr id="126982" name="Rectangle 6"/>
          <p:cNvSpPr>
            <a:spLocks noChangeArrowheads="1"/>
          </p:cNvSpPr>
          <p:nvPr/>
        </p:nvSpPr>
        <p:spPr bwMode="auto">
          <a:xfrm>
            <a:off x="2066925" y="5426075"/>
            <a:ext cx="323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CC0000"/>
              </a:buClr>
              <a:buFont typeface="Wingdings" charset="0"/>
              <a:buChar char="§"/>
              <a:defRPr/>
            </a:pPr>
            <a:endParaRPr lang="en-US">
              <a:latin typeface="Arial Narrow" charset="0"/>
              <a:cs typeface="+mn-cs"/>
            </a:endParaRP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5943600" y="2667000"/>
            <a:ext cx="2819400" cy="2433638"/>
          </a:xfrm>
          <a:prstGeom prst="rect">
            <a:avLst/>
          </a:prstGeom>
          <a:solidFill>
            <a:schemeClr val="tx2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buClr>
                <a:schemeClr val="tx2"/>
              </a:buClr>
              <a:buSzPct val="90000"/>
              <a:buFont typeface="Symbol" charset="0"/>
              <a:buNone/>
            </a:pPr>
            <a:r>
              <a:rPr lang="en-US" sz="4400" i="1">
                <a:solidFill>
                  <a:schemeClr val="bg2"/>
                </a:solidFill>
              </a:rPr>
              <a:t>  Beliefs</a:t>
            </a:r>
          </a:p>
          <a:p>
            <a:pPr marL="342900" indent="-342900">
              <a:buClr>
                <a:schemeClr val="tx2"/>
              </a:buClr>
              <a:buSzPct val="90000"/>
              <a:buFont typeface="Symbol" charset="0"/>
              <a:buNone/>
            </a:pPr>
            <a:r>
              <a:rPr lang="en-US" sz="4400" i="1">
                <a:solidFill>
                  <a:schemeClr val="bg2"/>
                </a:solidFill>
              </a:rPr>
              <a:t>  about the</a:t>
            </a:r>
          </a:p>
          <a:p>
            <a:pPr marL="342900" indent="-342900">
              <a:buClr>
                <a:schemeClr val="tx2"/>
              </a:buClr>
              <a:buSzPct val="90000"/>
              <a:buFont typeface="Symbol" charset="0"/>
              <a:buNone/>
            </a:pPr>
            <a:r>
              <a:rPr lang="en-US" sz="4400" i="1">
                <a:solidFill>
                  <a:schemeClr val="bg2"/>
                </a:solidFill>
              </a:rPr>
              <a:t>  world</a:t>
            </a:r>
          </a:p>
        </p:txBody>
      </p:sp>
      <p:pic>
        <p:nvPicPr>
          <p:cNvPr id="2" name="Picture 1" descr="Unknow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209800"/>
            <a:ext cx="1307701" cy="1307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772400" cy="804863"/>
          </a:xfrm>
          <a:ln w="12700"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Shrum</a:t>
            </a:r>
            <a:r>
              <a:rPr lang="ja-JP" altLang="en-US" smtClean="0">
                <a:latin typeface="Arial"/>
                <a:cs typeface="+mj-cs"/>
              </a:rPr>
              <a:t>’</a:t>
            </a:r>
            <a:r>
              <a:rPr lang="en-US" smtClean="0">
                <a:cs typeface="+mj-cs"/>
              </a:rPr>
              <a:t>s Explanation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600200"/>
            <a:ext cx="7543800" cy="4114800"/>
          </a:xfrm>
          <a:ln w="12700"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TV makes some ideas more accessible</a:t>
            </a:r>
          </a:p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Accessible ideas are given as survey responses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People </a:t>
            </a:r>
            <a:r>
              <a:rPr lang="en-US" sz="2400" smtClean="0">
                <a:cs typeface="+mn-cs"/>
              </a:rPr>
              <a:t>don</a:t>
            </a:r>
            <a:r>
              <a:rPr lang="en-US" sz="2400" smtClean="0">
                <a:latin typeface="Arial"/>
                <a:cs typeface="+mn-cs"/>
              </a:rPr>
              <a:t>’</a:t>
            </a:r>
            <a:r>
              <a:rPr lang="en-US" sz="2400" smtClean="0">
                <a:cs typeface="+mn-cs"/>
              </a:rPr>
              <a:t>t </a:t>
            </a:r>
            <a:r>
              <a:rPr lang="en-US" sz="2400" dirty="0" smtClean="0">
                <a:cs typeface="+mn-cs"/>
              </a:rPr>
              <a:t>discount the ideas they got from TV</a:t>
            </a:r>
          </a:p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Cultivation is less likely to happen when people are motivated and able to process the information on TV</a:t>
            </a:r>
          </a:p>
          <a:p>
            <a:pPr eaLnBrk="1" hangingPunct="1">
              <a:buFont typeface="Symbol" charset="0"/>
              <a:buNone/>
              <a:defRPr/>
            </a:pPr>
            <a:r>
              <a:rPr lang="en-US" sz="2400" dirty="0" smtClean="0"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772400" cy="804863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The bottom line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295400"/>
            <a:ext cx="72390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Despite Shrum</a:t>
            </a:r>
            <a:r>
              <a:rPr lang="ja-JP" altLang="en-US" sz="2800" smtClean="0">
                <a:latin typeface="Arial"/>
                <a:cs typeface="+mn-cs"/>
              </a:rPr>
              <a:t>’</a:t>
            </a:r>
            <a:r>
              <a:rPr lang="en-US" sz="2800" smtClean="0">
                <a:cs typeface="+mn-cs"/>
              </a:rPr>
              <a:t>s work, cultivation still requires theoretical, methodological and conceptual refinement and empirical confirmation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smtClean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How would you try to confirm or reject the Cultivation Hypothesis?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smtClean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How might it explain changes in consumer sentiment?  Perceptions of consumer norms? Trends in fashion and music?</a:t>
            </a:r>
          </a:p>
          <a:p>
            <a:pPr eaLnBrk="1" hangingPunct="1">
              <a:lnSpc>
                <a:spcPct val="90000"/>
              </a:lnSpc>
              <a:buFont typeface="Symbol" charset="0"/>
              <a:buNone/>
              <a:defRPr/>
            </a:pPr>
            <a:endParaRPr lang="en-US" sz="2800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Cultivation in brief</a:t>
            </a:r>
            <a:endParaRPr lang="en-US" dirty="0"/>
          </a:p>
        </p:txBody>
      </p:sp>
      <p:pic>
        <p:nvPicPr>
          <p:cNvPr id="4" name="cultivation theory - audience theor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662113"/>
            <a:ext cx="7772400" cy="4371975"/>
          </a:xfrm>
        </p:spPr>
      </p:pic>
    </p:spTree>
    <p:extLst>
      <p:ext uri="{BB962C8B-B14F-4D97-AF65-F5344CB8AC3E}">
        <p14:creationId xmlns:p14="http://schemas.microsoft.com/office/powerpoint/2010/main" val="954266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772400" cy="723900"/>
          </a:xfrm>
          <a:ln w="12700"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/>
              <a:t>The television world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752600"/>
            <a:ext cx="7772400" cy="4114800"/>
          </a:xfrm>
          <a:ln w="12700"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A symbolic environment</a:t>
            </a:r>
          </a:p>
          <a:p>
            <a:pPr lvl="1" eaLnBrk="1" hangingPunct="1">
              <a:defRPr/>
            </a:pPr>
            <a:r>
              <a:rPr lang="en-US" dirty="0" smtClean="0">
                <a:cs typeface="+mn-cs"/>
              </a:rPr>
              <a:t>TV is main storytelling system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Consistent system of messages</a:t>
            </a:r>
          </a:p>
          <a:p>
            <a:pPr lvl="1" eaLnBrk="1" hangingPunct="1">
              <a:defRPr/>
            </a:pPr>
            <a:r>
              <a:rPr lang="en-US" dirty="0" smtClean="0">
                <a:cs typeface="+mn-cs"/>
              </a:rPr>
              <a:t>Or our consumption patterns are consistent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Presents a distorted vision of reality</a:t>
            </a:r>
          </a:p>
          <a:p>
            <a:pPr lvl="1" eaLnBrk="1" hangingPunct="1">
              <a:defRPr/>
            </a:pPr>
            <a:r>
              <a:rPr lang="en-US" dirty="0" smtClean="0">
                <a:cs typeface="+mn-cs"/>
              </a:rPr>
              <a:t>Changes perceptions of the world we share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Socialization process</a:t>
            </a:r>
          </a:p>
          <a:p>
            <a:pPr lvl="1" eaLnBrk="1" hangingPunct="1">
              <a:defRPr/>
            </a:pPr>
            <a:r>
              <a:rPr lang="en-US" dirty="0" smtClean="0">
                <a:cs typeface="+mn-cs"/>
              </a:rPr>
              <a:t>Happens gradually, growing slowly </a:t>
            </a: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buFont typeface="Symbol" charset="0"/>
              <a:buNone/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772400" cy="723900"/>
          </a:xfrm>
          <a:ln w="12700"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Cultivation</a:t>
            </a:r>
          </a:p>
        </p:txBody>
      </p:sp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6096000" cy="404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772400" cy="723900"/>
          </a:xfrm>
          <a:ln w="12700"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Two parts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600200"/>
            <a:ext cx="7772400" cy="4648200"/>
          </a:xfrm>
          <a:ln w="12700"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Message system analysis: </a:t>
            </a:r>
          </a:p>
          <a:p>
            <a:pPr lvl="1" eaLnBrk="1" hangingPunct="1">
              <a:defRPr/>
            </a:pPr>
            <a:r>
              <a:rPr lang="en-US" dirty="0" smtClean="0"/>
              <a:t>What is this TV world telling us?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Cultivation analysis: </a:t>
            </a:r>
          </a:p>
          <a:p>
            <a:pPr lvl="1" eaLnBrk="1" hangingPunct="1">
              <a:defRPr/>
            </a:pPr>
            <a:r>
              <a:rPr lang="en-US" dirty="0" smtClean="0"/>
              <a:t>Do those who watch more TV perceive reality to be like the TV world?</a:t>
            </a:r>
          </a:p>
          <a:p>
            <a:pPr eaLnBrk="1" hangingPunct="1">
              <a:defRPr/>
            </a:pPr>
            <a:r>
              <a:rPr lang="ja-JP" altLang="en-US" sz="2800" dirty="0" smtClean="0">
                <a:latin typeface="Arial"/>
                <a:cs typeface="+mn-cs"/>
              </a:rPr>
              <a:t>“</a:t>
            </a:r>
            <a:r>
              <a:rPr lang="en-US" sz="2800" dirty="0" smtClean="0">
                <a:cs typeface="+mn-cs"/>
              </a:rPr>
              <a:t>Those who spend more time </a:t>
            </a:r>
            <a:r>
              <a:rPr lang="ja-JP" altLang="en-US" sz="2800" dirty="0" smtClean="0">
                <a:latin typeface="Arial"/>
                <a:cs typeface="+mn-cs"/>
              </a:rPr>
              <a:t>‘</a:t>
            </a:r>
            <a:r>
              <a:rPr lang="en-US" sz="2800" dirty="0" smtClean="0">
                <a:cs typeface="+mn-cs"/>
              </a:rPr>
              <a:t>living</a:t>
            </a:r>
            <a:r>
              <a:rPr lang="ja-JP" altLang="en-US" sz="2800" dirty="0" smtClean="0">
                <a:latin typeface="Arial"/>
                <a:cs typeface="+mn-cs"/>
              </a:rPr>
              <a:t>’</a:t>
            </a:r>
            <a:r>
              <a:rPr lang="en-US" sz="2800" dirty="0" smtClean="0">
                <a:cs typeface="+mn-cs"/>
              </a:rPr>
              <a:t> in the world of television are more likely to see the </a:t>
            </a:r>
            <a:r>
              <a:rPr lang="ja-JP" altLang="en-US" sz="2800" dirty="0" smtClean="0">
                <a:latin typeface="Arial"/>
                <a:cs typeface="+mn-cs"/>
              </a:rPr>
              <a:t>‘</a:t>
            </a:r>
            <a:r>
              <a:rPr lang="en-US" sz="2800" dirty="0" smtClean="0">
                <a:cs typeface="+mn-cs"/>
              </a:rPr>
              <a:t>real world</a:t>
            </a:r>
            <a:r>
              <a:rPr lang="ja-JP" altLang="en-US" sz="2800" dirty="0" smtClean="0">
                <a:latin typeface="Arial"/>
                <a:cs typeface="+mn-cs"/>
              </a:rPr>
              <a:t>’</a:t>
            </a:r>
            <a:r>
              <a:rPr lang="en-US" sz="2800" dirty="0" smtClean="0">
                <a:cs typeface="+mn-cs"/>
              </a:rPr>
              <a:t> in terms of the images, values, portrayals, and ideologies that merge through the lens of the television.</a:t>
            </a:r>
            <a:r>
              <a:rPr lang="ja-JP" altLang="en-US" sz="2800" dirty="0" smtClean="0">
                <a:latin typeface="Arial"/>
                <a:cs typeface="+mn-cs"/>
              </a:rPr>
              <a:t>”</a:t>
            </a:r>
            <a:r>
              <a:rPr lang="en-US" sz="2800" dirty="0" smtClean="0">
                <a:cs typeface="+mn-cs"/>
              </a:rPr>
              <a:t> (</a:t>
            </a:r>
            <a:r>
              <a:rPr lang="en-US" sz="2800" dirty="0" err="1" smtClean="0">
                <a:cs typeface="+mn-cs"/>
              </a:rPr>
              <a:t>Gerbner</a:t>
            </a:r>
            <a:r>
              <a:rPr lang="en-US" sz="2800" dirty="0" smtClean="0">
                <a:cs typeface="+mn-cs"/>
              </a:rPr>
              <a:t> et al.)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772400" cy="804863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Measuring concepts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371600"/>
            <a:ext cx="78486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 dirty="0" smtClean="0">
                <a:cs typeface="+mn-cs"/>
              </a:rPr>
              <a:t>Television viewing: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200" dirty="0" smtClean="0"/>
              <a:t>How many hours during the average week do you watch television?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800" dirty="0" smtClean="0"/>
              <a:t>The average American watches more than 4 hours of TV each day (or 28 hours/week, or 2 months of nonstop TV-watching per year). In a 65-year life, that person will have spent 9 years watching television content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ja-JP" altLang="en-US" sz="3200" dirty="0" smtClean="0">
                <a:latin typeface="Arial"/>
              </a:rPr>
              <a:t>“</a:t>
            </a:r>
            <a:r>
              <a:rPr lang="en-US" sz="3200" dirty="0" smtClean="0"/>
              <a:t>Light</a:t>
            </a:r>
            <a:r>
              <a:rPr lang="ja-JP" altLang="en-US" sz="3200" dirty="0" smtClean="0">
                <a:latin typeface="Arial"/>
              </a:rPr>
              <a:t>”</a:t>
            </a:r>
            <a:r>
              <a:rPr lang="en-US" sz="3200" dirty="0" smtClean="0"/>
              <a:t> viewers watch couple hours a day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2466" name="Picture 7" descr="image 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357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Outcomes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95400" y="1600200"/>
            <a:ext cx="7543800" cy="345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 dirty="0"/>
              <a:t>Beliefs about </a:t>
            </a:r>
            <a:r>
              <a:rPr lang="en-US" sz="3600" dirty="0" smtClean="0"/>
              <a:t>world:</a:t>
            </a:r>
          </a:p>
          <a:p>
            <a:pPr marL="571500" indent="-571500"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en-US" sz="3600" dirty="0" smtClean="0"/>
              <a:t>Estimates </a:t>
            </a:r>
            <a:r>
              <a:rPr lang="en-US" sz="3600" dirty="0"/>
              <a:t>of frequencies or distributions of events, occupations, other </a:t>
            </a:r>
            <a:r>
              <a:rPr lang="ja-JP" altLang="en-US" sz="3600" dirty="0">
                <a:latin typeface="Arial"/>
              </a:rPr>
              <a:t>‘</a:t>
            </a:r>
            <a:r>
              <a:rPr lang="en-US" sz="3600" dirty="0"/>
              <a:t>hard facts</a:t>
            </a:r>
            <a:r>
              <a:rPr lang="ja-JP" altLang="en-US" sz="3600" dirty="0" smtClean="0">
                <a:latin typeface="Arial"/>
              </a:rPr>
              <a:t>’</a:t>
            </a:r>
            <a:endParaRPr lang="en-US" altLang="ja-JP" sz="3600" dirty="0" smtClean="0"/>
          </a:p>
          <a:p>
            <a:pPr marL="571500" indent="-571500"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en-US" sz="3600" dirty="0" smtClean="0"/>
              <a:t>Endorse </a:t>
            </a:r>
            <a:r>
              <a:rPr lang="en-US" sz="3600" dirty="0"/>
              <a:t>certain social attitudes (i.e., </a:t>
            </a:r>
            <a:r>
              <a:rPr lang="en-US" sz="3600" dirty="0" smtClean="0"/>
              <a:t>social trust; dangerous world)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345981"/>
      </p:ext>
    </p:extLst>
  </p:cSld>
  <p:clrMapOvr>
    <a:masterClrMapping/>
  </p:clrMapOvr>
</p:sld>
</file>

<file path=ppt/theme/theme1.xml><?xml version="1.0" encoding="utf-8"?>
<a:theme xmlns:a="http://schemas.openxmlformats.org/drawingml/2006/main" name="Lock And Key">
  <a:themeElements>
    <a:clrScheme name="Lock And Key 1">
      <a:dk1>
        <a:srgbClr val="200B5B"/>
      </a:dk1>
      <a:lt1>
        <a:srgbClr val="EAEAEA"/>
      </a:lt1>
      <a:dk2>
        <a:srgbClr val="6600FF"/>
      </a:dk2>
      <a:lt2>
        <a:srgbClr val="FFCC66"/>
      </a:lt2>
      <a:accent1>
        <a:srgbClr val="EEB00B"/>
      </a:accent1>
      <a:accent2>
        <a:srgbClr val="6600CC"/>
      </a:accent2>
      <a:accent3>
        <a:srgbClr val="B8AAFF"/>
      </a:accent3>
      <a:accent4>
        <a:srgbClr val="C8C8C8"/>
      </a:accent4>
      <a:accent5>
        <a:srgbClr val="F5D4AA"/>
      </a:accent5>
      <a:accent6>
        <a:srgbClr val="5C00B9"/>
      </a:accent6>
      <a:hlink>
        <a:srgbClr val="FF33CC"/>
      </a:hlink>
      <a:folHlink>
        <a:srgbClr val="CC99FF"/>
      </a:folHlink>
    </a:clrScheme>
    <a:fontScheme name="Lock And Key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Lock And Key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ck And Key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ck And Key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ck And Key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ck And Key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ck And Key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Designs\Lock And Key.pot</Template>
  <TotalTime>1405</TotalTime>
  <Words>648</Words>
  <Application>Microsoft Macintosh PowerPoint</Application>
  <PresentationFormat>On-screen Show (4:3)</PresentationFormat>
  <Paragraphs>108</Paragraphs>
  <Slides>21</Slides>
  <Notes>15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Lock And Key</vt:lpstr>
      <vt:lpstr>Journalism 614: Cultivation Theory</vt:lpstr>
      <vt:lpstr>The ‘core’ of cultivation</vt:lpstr>
      <vt:lpstr>Cultivation in brief</vt:lpstr>
      <vt:lpstr>The television world</vt:lpstr>
      <vt:lpstr>Cultivation</vt:lpstr>
      <vt:lpstr>Two parts</vt:lpstr>
      <vt:lpstr>Measuring concepts</vt:lpstr>
      <vt:lpstr>PowerPoint Presentation</vt:lpstr>
      <vt:lpstr>Measuring Outcomes</vt:lpstr>
      <vt:lpstr>Does it happen?</vt:lpstr>
      <vt:lpstr>Findings</vt:lpstr>
      <vt:lpstr>Cultivating Racial Stereotypes? </vt:lpstr>
      <vt:lpstr>Cultivating Gender Stereotypes?</vt:lpstr>
      <vt:lpstr>Mainstreaming</vt:lpstr>
      <vt:lpstr>Violence in Video Games</vt:lpstr>
      <vt:lpstr>Resonance</vt:lpstr>
      <vt:lpstr>Flaws in cultivation theory</vt:lpstr>
      <vt:lpstr>Flaws in cultivation theory</vt:lpstr>
      <vt:lpstr>How does it “work”?</vt:lpstr>
      <vt:lpstr>Shrum’s Explanation</vt:lpstr>
      <vt:lpstr>The bottom line</vt:lpstr>
    </vt:vector>
  </TitlesOfParts>
  <Company>University of Wisconsin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Journalism 614: Communication and Public Opinion</dc:title>
  <dc:creator>Douglas M. McLeod</dc:creator>
  <cp:lastModifiedBy>Dhavan Shah</cp:lastModifiedBy>
  <cp:revision>48</cp:revision>
  <cp:lastPrinted>2003-04-01T20:22:31Z</cp:lastPrinted>
  <dcterms:created xsi:type="dcterms:W3CDTF">2001-08-26T19:16:10Z</dcterms:created>
  <dcterms:modified xsi:type="dcterms:W3CDTF">2016-02-17T20:27:18Z</dcterms:modified>
</cp:coreProperties>
</file>