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6"/>
  </p:notesMasterIdLst>
  <p:sldIdLst>
    <p:sldId id="289" r:id="rId2"/>
    <p:sldId id="395" r:id="rId3"/>
    <p:sldId id="375" r:id="rId4"/>
    <p:sldId id="378" r:id="rId5"/>
    <p:sldId id="379" r:id="rId6"/>
    <p:sldId id="396" r:id="rId7"/>
    <p:sldId id="380" r:id="rId8"/>
    <p:sldId id="381" r:id="rId9"/>
    <p:sldId id="397" r:id="rId10"/>
    <p:sldId id="382" r:id="rId11"/>
    <p:sldId id="377" r:id="rId12"/>
    <p:sldId id="383" r:id="rId13"/>
    <p:sldId id="398" r:id="rId14"/>
    <p:sldId id="386" r:id="rId15"/>
    <p:sldId id="387" r:id="rId16"/>
    <p:sldId id="400" r:id="rId17"/>
    <p:sldId id="399" r:id="rId18"/>
    <p:sldId id="385" r:id="rId19"/>
    <p:sldId id="402" r:id="rId20"/>
    <p:sldId id="403" r:id="rId21"/>
    <p:sldId id="370" r:id="rId22"/>
    <p:sldId id="352" r:id="rId23"/>
    <p:sldId id="358" r:id="rId24"/>
    <p:sldId id="359" r:id="rId25"/>
    <p:sldId id="356" r:id="rId26"/>
    <p:sldId id="364" r:id="rId27"/>
    <p:sldId id="365" r:id="rId28"/>
    <p:sldId id="360" r:id="rId29"/>
    <p:sldId id="361" r:id="rId30"/>
    <p:sldId id="362" r:id="rId31"/>
    <p:sldId id="363" r:id="rId32"/>
    <p:sldId id="366" r:id="rId33"/>
    <p:sldId id="367" r:id="rId34"/>
    <p:sldId id="36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0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3DF531-7B44-834F-ADD5-D8D8D3FA6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43D91D-42FA-1646-A8FD-3DFD3286442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51CA31-2EBC-2343-AAA4-C94167260E4D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01B097-CEF7-4A43-9370-5AAF094ADEE3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A80CFA-7BA1-5F4A-A676-8BD7D96506D6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1206DE-82D1-3D4B-8669-E04FE3659BBD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91A422C-3283-6C4B-9E48-79F196D4C36D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9CDB90C-3C9E-284D-A9DA-2016DCE68C8F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F04C590-26C8-474B-B555-B043C472DF78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F046DB-AFAA-3D47-96F3-80B5C54BAE99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197200-C0D5-DF40-895C-B1266B9D8136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43DB9D-EA52-444E-8F9C-5AE6AEFFCA9C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9CC05C-ADB0-0748-BAD9-8CCF84B14A51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A9F2F34-FA38-D642-885B-D7C7D6C2D8FD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AAEFF4-2C0C-3641-A2B6-62F6EF2DB853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9B6914D-A09D-FE42-A6A3-1EC50C7E16CA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5EB346-88F3-114D-9111-1B220115B329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-10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F146A-7690-4340-83D5-8B2BCE530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1DC-223A-DE40-92D6-25CFD19AA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7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DBA6-21B6-E447-80B1-E5ECB2DD0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00A57-464A-3F40-A2E9-6DD70E78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50AF-F83E-E54C-994B-B981EA31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163A-755C-8846-8860-00A2B4892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FAB1-4844-344E-9E8A-E7A0D725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C374-EB6C-A645-B2E3-742B85DCA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170B5-F65D-5443-A16F-09ED5E97E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5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F1063-1F53-D245-A4AA-29713CBAE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2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47E51-D7F2-5140-B6C8-FEF028B41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4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E5B1BE-3D05-E84C-991C-6A30139E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Journalism and Mass Communication 566</a:t>
            </a:r>
            <a:r>
              <a:rPr lang="en-US">
                <a:latin typeface="Times New Roman" charset="0"/>
              </a:rPr>
              <a:t>: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Cognitive Perspectives on the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Nature of Mass Opinion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Heuristics: Mental Shortcuts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Apply a fast, simple decision rule that generally produced a desirable outcome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Use a subset of available information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Form a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reasonably accurate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decision 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Help explain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low information rationality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altLang="ja-JP" sz="2800">
              <a:latin typeface="Times New Roman" charset="0"/>
            </a:endParaRP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People think about their opinion but not very much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Just try to arrive at a satisfactory, not optimal decision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Symbol" charset="0"/>
              <a:buNone/>
              <a:defRPr/>
            </a:pPr>
            <a:r>
              <a:rPr lang="en-US" dirty="0">
                <a:latin typeface="Times New Roman" charset="0"/>
                <a:cs typeface="Times New Roman" charset="0"/>
              </a:rPr>
              <a:t>For each pair, circle the cause of death that is more common in the United States:</a:t>
            </a:r>
          </a:p>
          <a:p>
            <a:pPr marL="609600" indent="-609600" eaLnBrk="1" hangingPunct="1">
              <a:buFont typeface="Symbol" charset="0"/>
              <a:buNone/>
              <a:defRPr/>
            </a:pPr>
            <a:endParaRPr lang="en-US" dirty="0">
              <a:latin typeface="Times New Roman" charset="0"/>
              <a:cs typeface="Times New Roman" charset="0"/>
            </a:endParaRPr>
          </a:p>
          <a:p>
            <a:pPr marL="1009650" lvl="1" indent="-609600" eaLnBrk="1" hangingPunct="1">
              <a:buFont typeface="Symbol" charset="0"/>
              <a:buAutoNum type="alphaLcPeriod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Shark attack – Falling airplane parts</a:t>
            </a:r>
          </a:p>
          <a:p>
            <a:pPr marL="1009650" lvl="1" indent="-609600" eaLnBrk="1" hangingPunct="1">
              <a:buFont typeface="Symbol" charset="0"/>
              <a:buAutoNum type="alphaLcPeriod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Tornados - Lightening strikes</a:t>
            </a:r>
          </a:p>
          <a:p>
            <a:pPr marL="1009650" lvl="1" indent="-609600" eaLnBrk="1" hangingPunct="1">
              <a:buFont typeface="Symbol" charset="0"/>
              <a:buAutoNum type="alphaLcPeriod"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Car accidents – Stomach cancer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609600"/>
            <a:ext cx="7924800" cy="5105400"/>
          </a:xfrm>
        </p:spPr>
        <p:txBody>
          <a:bodyPr/>
          <a:lstStyle/>
          <a:p>
            <a:pPr marL="0" indent="0" eaLnBrk="1" hangingPunct="1">
              <a:buFont typeface="Symbol" charset="0"/>
              <a:buNone/>
              <a:defRPr/>
            </a:pPr>
            <a:r>
              <a:rPr lang="en-US" sz="4400" dirty="0">
                <a:solidFill>
                  <a:srgbClr val="EEB00B"/>
                </a:solidFill>
                <a:latin typeface="Times New Roman" charset="0"/>
              </a:rPr>
              <a:t>Availability Heuristic</a:t>
            </a:r>
          </a:p>
          <a:p>
            <a:pPr marL="0" indent="0" eaLnBrk="1" hangingPunct="1">
              <a:buFont typeface="Symbol" charset="0"/>
              <a:buNone/>
              <a:defRPr/>
            </a:pPr>
            <a:endParaRPr lang="en-US" sz="2000" dirty="0">
              <a:latin typeface="Times New Roman" charset="0"/>
            </a:endParaRPr>
          </a:p>
          <a:p>
            <a:pPr marL="0" indent="0" eaLnBrk="1" hangingPunct="1">
              <a:buFont typeface="Symbol" charset="0"/>
              <a:buNone/>
              <a:defRPr/>
            </a:pPr>
            <a:r>
              <a:rPr lang="en-US" dirty="0">
                <a:latin typeface="Times New Roman" charset="0"/>
              </a:rPr>
              <a:t>A decision rule in which people make judgments based on the ease with which instances/occurrences can be brought to mind.</a:t>
            </a:r>
          </a:p>
          <a:p>
            <a:pPr lvl="1" eaLnBrk="1" hangingPunct="1">
              <a:defRPr/>
            </a:pPr>
            <a:r>
              <a:rPr lang="en-US" dirty="0" err="1">
                <a:latin typeface="Times New Roman" charset="0"/>
                <a:ea typeface="ＭＳ Ｐゴシック" charset="0"/>
              </a:rPr>
              <a:t>Tversky</a:t>
            </a:r>
            <a:r>
              <a:rPr lang="en-US" dirty="0">
                <a:latin typeface="Times New Roman" charset="0"/>
                <a:ea typeface="ＭＳ Ｐゴシック" charset="0"/>
              </a:rPr>
              <a:t> &amp; </a:t>
            </a:r>
            <a:r>
              <a:rPr lang="en-US" dirty="0" err="1">
                <a:latin typeface="Times New Roman" charset="0"/>
                <a:ea typeface="ＭＳ Ｐゴシック" charset="0"/>
              </a:rPr>
              <a:t>Kahneman</a:t>
            </a:r>
            <a:r>
              <a:rPr lang="en-US" dirty="0">
                <a:latin typeface="Times New Roman" charset="0"/>
                <a:ea typeface="ＭＳ Ｐゴシック" charset="0"/>
              </a:rPr>
              <a:t>, 1974</a:t>
            </a:r>
          </a:p>
          <a:p>
            <a:pPr lvl="1" eaLnBrk="1" hangingPunct="1">
              <a:defRPr/>
            </a:pPr>
            <a:r>
              <a:rPr lang="en-US" dirty="0">
                <a:latin typeface="Times New Roman" charset="0"/>
                <a:ea typeface="ＭＳ Ｐゴシック" charset="0"/>
              </a:rPr>
              <a:t>Shark attacks (tornados; car accidents) receive more publicity than do deaths from falling airplane parts (lightening; stomach cancer) and thus are far easier to imagine, even though the latter are more prevalent</a:t>
            </a:r>
          </a:p>
          <a:p>
            <a:pPr eaLnBrk="1" hangingPunct="1">
              <a:defRPr/>
            </a:pP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Selective Processing/Perception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People engage in biased processing depending on existing cognitions and goals</a:t>
            </a: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endParaRPr lang="en-US">
              <a:latin typeface="Times New Roman" charset="0"/>
            </a:endParaRP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</p:txBody>
      </p:sp>
      <p:pic>
        <p:nvPicPr>
          <p:cNvPr id="3" name="Test_Your_Awareness_Do_The_Tes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27432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712" name="Group 32"/>
          <p:cNvGraphicFramePr>
            <a:graphicFrameLocks noGrp="1"/>
          </p:cNvGraphicFramePr>
          <p:nvPr/>
        </p:nvGraphicFramePr>
        <p:xfrm>
          <a:off x="1828800" y="1524000"/>
          <a:ext cx="6096000" cy="406400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Verb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Mean 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Smashed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40.8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Collided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39.3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Bumped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38.1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Hit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34.0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Contacted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31.8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0" name="Rectangle 25"/>
          <p:cNvSpPr>
            <a:spLocks noChangeArrowheads="1"/>
          </p:cNvSpPr>
          <p:nvPr/>
        </p:nvSpPr>
        <p:spPr bwMode="auto">
          <a:xfrm>
            <a:off x="1447800" y="533400"/>
            <a:ext cx="7239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</a:rPr>
              <a:t>How fast were the cars going when they…</a:t>
            </a:r>
          </a:p>
        </p:txBody>
      </p:sp>
      <p:sp>
        <p:nvSpPr>
          <p:cNvPr id="29721" name="Rectangle 39"/>
          <p:cNvSpPr>
            <a:spLocks noChangeArrowheads="1"/>
          </p:cNvSpPr>
          <p:nvPr/>
        </p:nvSpPr>
        <p:spPr bwMode="auto">
          <a:xfrm>
            <a:off x="1828800" y="5715000"/>
            <a:ext cx="624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Source: Loftus &amp; Palmer</a:t>
            </a:r>
            <a:r>
              <a:rPr lang="en-US" altLang="ko-KR" sz="2800">
                <a:solidFill>
                  <a:schemeClr val="tx2"/>
                </a:solidFill>
                <a:ea typeface="바탕" charset="0"/>
                <a:cs typeface="바탕" charset="0"/>
              </a:rPr>
              <a:t> (1974).  </a:t>
            </a:r>
            <a:endParaRPr lang="en-US" sz="2800">
              <a:solidFill>
                <a:schemeClr val="tx2"/>
              </a:solidFill>
              <a:ea typeface="바탕" charset="0"/>
              <a:cs typeface="바탕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0776" name="Group 72"/>
          <p:cNvGraphicFramePr>
            <a:graphicFrameLocks noGrp="1"/>
          </p:cNvGraphicFramePr>
          <p:nvPr/>
        </p:nvGraphicFramePr>
        <p:xfrm>
          <a:off x="1371600" y="1981200"/>
          <a:ext cx="7543800" cy="2709864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8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Response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Experimental condition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Smashed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“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Hit</a:t>
                      </a:r>
                      <a:r>
                        <a:rPr kumimoji="0" lang="ja-JP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”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Control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745" name="Rectangle 27"/>
          <p:cNvSpPr>
            <a:spLocks noChangeArrowheads="1"/>
          </p:cNvSpPr>
          <p:nvPr/>
        </p:nvSpPr>
        <p:spPr bwMode="auto">
          <a:xfrm>
            <a:off x="2286000" y="762000"/>
            <a:ext cx="5562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r>
              <a:rPr lang="en-US" sz="3200">
                <a:solidFill>
                  <a:schemeClr val="tx2"/>
                </a:solidFill>
              </a:rPr>
              <a:t>Did you see any broken glass?</a:t>
            </a:r>
          </a:p>
        </p:txBody>
      </p:sp>
      <p:sp>
        <p:nvSpPr>
          <p:cNvPr id="30746" name="Rectangle 73"/>
          <p:cNvSpPr>
            <a:spLocks noChangeArrowheads="1"/>
          </p:cNvSpPr>
          <p:nvPr/>
        </p:nvSpPr>
        <p:spPr bwMode="auto">
          <a:xfrm>
            <a:off x="1828800" y="4724400"/>
            <a:ext cx="624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Source: Loftus &amp; Palmer</a:t>
            </a:r>
            <a:r>
              <a:rPr lang="en-US" altLang="ko-KR" sz="2800">
                <a:solidFill>
                  <a:schemeClr val="tx2"/>
                </a:solidFill>
                <a:ea typeface="바탕" charset="0"/>
                <a:cs typeface="바탕" charset="0"/>
              </a:rPr>
              <a:t> (1974).  </a:t>
            </a:r>
            <a:endParaRPr lang="en-US" sz="2800">
              <a:solidFill>
                <a:schemeClr val="tx2"/>
              </a:solidFill>
              <a:ea typeface="바탕" charset="0"/>
              <a:cs typeface="바탕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Judgmental Errors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>
                <a:latin typeface="Times New Roman" charset="0"/>
              </a:rPr>
              <a:t>Judging the reasons for behaviors</a:t>
            </a:r>
            <a:endParaRPr lang="en-US" sz="1800">
              <a:latin typeface="Times New Roman" charset="0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Situational attributions - all causes are external to the person. (pressure from others, money, the situation, etc.)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Dispositional attributions - all causes are internal to the person (moods, attitudes, personality traits, abilities, etc.)</a:t>
            </a:r>
            <a:endParaRPr lang="en-US" sz="24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imes New Roman" charset="0"/>
              </a:rPr>
              <a:t>Fundamental Attribution Error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The tendency for observers to underestimate situational influences and overestimate dispositional influences on others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000">
                <a:latin typeface="Times New Roman" charset="0"/>
                <a:ea typeface="ＭＳ Ｐゴシック" charset="0"/>
              </a:rPr>
              <a:t> behavior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latin typeface="Times New Roman" charset="0"/>
              </a:rPr>
              <a:t>Implications for third person perceptions</a:t>
            </a:r>
          </a:p>
          <a:p>
            <a:pPr eaLnBrk="1" hangingPunct="1">
              <a:lnSpc>
                <a:spcPct val="120000"/>
              </a:lnSpc>
            </a:pPr>
            <a:endParaRPr lang="en-US" sz="160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Biases in Perception</a:t>
            </a:r>
          </a:p>
        </p:txBody>
      </p:sp>
      <p:graphicFrame>
        <p:nvGraphicFramePr>
          <p:cNvPr id="204825" name="Group 25"/>
          <p:cNvGraphicFramePr>
            <a:graphicFrameLocks noGrp="1"/>
          </p:cNvGraphicFramePr>
          <p:nvPr/>
        </p:nvGraphicFramePr>
        <p:xfrm>
          <a:off x="1828800" y="2590800"/>
          <a:ext cx="6096000" cy="338613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Pro-Israeli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Pro-Arab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Favorable to Israel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16%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42%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Unfavorable to Israel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57%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-107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07" charset="0"/>
                        </a:rPr>
                        <a:t>26%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8" name="Rectangle 26"/>
          <p:cNvSpPr>
            <a:spLocks noChangeArrowheads="1"/>
          </p:cNvSpPr>
          <p:nvPr/>
        </p:nvSpPr>
        <p:spPr bwMode="auto">
          <a:xfrm>
            <a:off x="1752600" y="6019800"/>
            <a:ext cx="624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/>
          <a:p>
            <a:r>
              <a:rPr lang="en-US" sz="2800">
                <a:solidFill>
                  <a:schemeClr val="tx2"/>
                </a:solidFill>
              </a:rPr>
              <a:t>Source: </a:t>
            </a:r>
            <a:r>
              <a:rPr lang="en-US" altLang="ko-KR" sz="2800">
                <a:solidFill>
                  <a:schemeClr val="tx2"/>
                </a:solidFill>
                <a:ea typeface="바탕" charset="0"/>
                <a:cs typeface="바탕" charset="0"/>
              </a:rPr>
              <a:t>Vallone, Ross, &amp; Lepper (1985).  </a:t>
            </a:r>
            <a:endParaRPr lang="en-US" sz="2800">
              <a:solidFill>
                <a:schemeClr val="tx2"/>
              </a:solidFill>
              <a:ea typeface="바탕" charset="0"/>
              <a:cs typeface="바탕" charset="0"/>
            </a:endParaRPr>
          </a:p>
        </p:txBody>
      </p:sp>
      <p:sp>
        <p:nvSpPr>
          <p:cNvPr id="32789" name="TextBox 1"/>
          <p:cNvSpPr txBox="1">
            <a:spLocks noChangeArrowheads="1"/>
          </p:cNvSpPr>
          <p:nvPr/>
        </p:nvSpPr>
        <p:spPr bwMode="auto">
          <a:xfrm>
            <a:off x="1219200" y="1524000"/>
            <a:ext cx="74152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Partisans are shown media content previously judged to be</a:t>
            </a:r>
          </a:p>
          <a:p>
            <a:pPr eaLnBrk="1" hangingPunct="1"/>
            <a:r>
              <a:rPr lang="en-US"/>
              <a:t>neutral and both groups judge it to be biased against them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Context Effects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Question Wording Effects</a:t>
            </a:r>
          </a:p>
          <a:p>
            <a:pPr eaLnBrk="1" hangingPunct="1"/>
            <a:r>
              <a:rPr lang="en-US">
                <a:latin typeface="Times New Roman" charset="0"/>
              </a:rPr>
              <a:t>Question Order Effects</a:t>
            </a:r>
          </a:p>
          <a:p>
            <a:pPr eaLnBrk="1" hangingPunct="1"/>
            <a:r>
              <a:rPr lang="en-US">
                <a:latin typeface="Times New Roman" charset="0"/>
              </a:rPr>
              <a:t>Response Alternatives and Ordering</a:t>
            </a:r>
          </a:p>
          <a:p>
            <a:pPr eaLnBrk="1" hangingPunct="1"/>
            <a:r>
              <a:rPr lang="en-US">
                <a:latin typeface="Times New Roman" charset="0"/>
              </a:rPr>
              <a:t>Interviewer Effects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>
              <a:buFont typeface="Symbol" charset="0"/>
              <a:buNone/>
            </a:pPr>
            <a:r>
              <a:rPr lang="en-US">
                <a:latin typeface="Times New Roman" charset="0"/>
              </a:rPr>
              <a:t>Development of Survey Experiments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4" name="Picture 3" descr="Methdodology-Question-Order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3999"/>
            <a:ext cx="7010400" cy="501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Limits of Past Approaches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Behavioral Theories – Try to explain opinion expression as automatic, reactive </a:t>
            </a:r>
          </a:p>
          <a:p>
            <a:r>
              <a:rPr lang="en-US" dirty="0">
                <a:latin typeface="Times New Roman" charset="0"/>
              </a:rPr>
              <a:t>Attitudinal Theories – Counter this view with evidence of  active processing, cognitive consistency, and limits of predicting behaviors with attitudes</a:t>
            </a:r>
          </a:p>
          <a:p>
            <a:r>
              <a:rPr lang="en-US" dirty="0">
                <a:latin typeface="Times New Roman" charset="0"/>
              </a:rPr>
              <a:t>Yet attitudinal theories can’t account for most low-effort information processing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6" name="Picture 5" descr="Methdodology-Question-Order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7315200" cy="49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Class Exercise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Times New Roman" charset="0"/>
              </a:rPr>
              <a:t>Form an impromptu group of four to five people</a:t>
            </a:r>
          </a:p>
          <a:p>
            <a:pPr eaLnBrk="1" hangingPunct="1"/>
            <a:r>
              <a:rPr lang="en-US" sz="2400" dirty="0">
                <a:latin typeface="Times New Roman" charset="0"/>
              </a:rPr>
              <a:t>Try to draft survey questions to tap opinions about a topic of your choosing:  Education, Environment, Consumption, Media Depictions, Foreign Policy, Trust in Institutions</a:t>
            </a:r>
            <a:r>
              <a:rPr lang="is-IS" sz="2400" dirty="0">
                <a:latin typeface="Times New Roman" charset="0"/>
              </a:rPr>
              <a:t>…</a:t>
            </a:r>
            <a:endParaRPr lang="en-US" sz="2400" dirty="0">
              <a:latin typeface="Times New Roman" charset="0"/>
            </a:endParaRPr>
          </a:p>
          <a:p>
            <a:pPr eaLnBrk="1" hangingPunct="1"/>
            <a:r>
              <a:rPr lang="en-US" sz="2400" dirty="0">
                <a:latin typeface="Times New Roman" charset="0"/>
              </a:rPr>
              <a:t>Task #1: Write a </a:t>
            </a:r>
            <a:r>
              <a:rPr lang="ja-JP" altLang="en-US" sz="2400" dirty="0">
                <a:latin typeface="Times New Roman" charset="0"/>
              </a:rPr>
              <a:t>“</a:t>
            </a:r>
            <a:r>
              <a:rPr lang="en-US" altLang="ja-JP" sz="2400" dirty="0">
                <a:latin typeface="Times New Roman" charset="0"/>
              </a:rPr>
              <a:t>unbiased</a:t>
            </a:r>
            <a:r>
              <a:rPr lang="ja-JP" altLang="en-US" sz="2400" dirty="0">
                <a:latin typeface="Times New Roman" charset="0"/>
              </a:rPr>
              <a:t>”</a:t>
            </a:r>
            <a:r>
              <a:rPr lang="en-US" altLang="ja-JP" sz="2400" dirty="0">
                <a:latin typeface="Times New Roman" charset="0"/>
              </a:rPr>
              <a:t> question and then modify the wording in a way that you believe would produce a substantially different response - Explain why.</a:t>
            </a:r>
          </a:p>
          <a:p>
            <a:pPr eaLnBrk="1" hangingPunct="1"/>
            <a:r>
              <a:rPr lang="en-US" sz="2400" dirty="0">
                <a:latin typeface="Times New Roman" charset="0"/>
              </a:rPr>
              <a:t>Task #2: Write a question that would appear either before or after this question that you believe would change the expression of opinion among respondents - Explain why.</a:t>
            </a:r>
          </a:p>
          <a:p>
            <a:pPr eaLnBrk="1" hangingPunct="1"/>
            <a:r>
              <a:rPr lang="en-US" sz="2400" dirty="0">
                <a:latin typeface="Times New Roman" charset="0"/>
              </a:rPr>
              <a:t>10 minutes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Currently Dominant Construct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To most, public opinion is simply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the aggregate of responses to nationally representative surveys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altLang="ja-JP" sz="2800">
                <a:latin typeface="Times New Roman" charset="0"/>
              </a:rPr>
              <a:t>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So, scholars stress that they…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Sample citizens with equal probability of inclusion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Ask unbiased and universally intelligible questions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Easy to systematically measure and report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Fits with the ideal of democratic, capitalist society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Each citizen has an opinion on every issue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Each consumer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s opinion shapes their choices</a:t>
            </a:r>
            <a:endParaRPr lang="en-US" sz="24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Alternates to the Dominant View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924800" cy="44958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Do citizens meet the basic prerequisites?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Do they have opinions to be measured?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Can surveys pose questions in a neutral manner? 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Two alternative constructs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Estimate what the public would want if fully informed and rational -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enlightened or informed opinion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Examine the opinion of private persons which governments / corporations find it prudent to heed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Problems with Dominant View 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Converse (1964)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The Nature of Belief Systems in Mass Publics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altLang="ja-JP">
              <a:latin typeface="Times New Roman" charset="0"/>
            </a:endParaRP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Extends argument advanced in Campbell et al. (1960)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Presidential elections are not ideological mandates  </a:t>
            </a:r>
          </a:p>
          <a:p>
            <a:pPr lvl="2" eaLnBrk="1" hangingPunct="1"/>
            <a:r>
              <a:rPr lang="en-US" sz="2000">
                <a:latin typeface="Times New Roman" charset="0"/>
                <a:ea typeface="ＭＳ Ｐゴシック" charset="0"/>
              </a:rPr>
              <a:t>Only a small percent view elections in ideological terms</a:t>
            </a:r>
          </a:p>
          <a:p>
            <a:pPr lvl="2" eaLnBrk="1" hangingPunct="1"/>
            <a:r>
              <a:rPr lang="en-US" sz="2000">
                <a:latin typeface="Times New Roman" charset="0"/>
                <a:ea typeface="ＭＳ Ｐゴシック" charset="0"/>
              </a:rPr>
              <a:t>Most think in more mundane terms - 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000">
                <a:latin typeface="Times New Roman" charset="0"/>
                <a:ea typeface="ＭＳ Ｐゴシック" charset="0"/>
              </a:rPr>
              <a:t>good for farmers</a:t>
            </a:r>
            <a:r>
              <a:rPr lang="ja-JP" altLang="en-US" sz="2000">
                <a:latin typeface="Times New Roman" charset="0"/>
                <a:ea typeface="ＭＳ Ｐゴシック" charset="0"/>
              </a:rPr>
              <a:t>”</a:t>
            </a:r>
            <a:endParaRPr lang="en-US" altLang="ja-JP" sz="2000">
              <a:latin typeface="Times New Roman" charset="0"/>
              <a:ea typeface="ＭＳ Ｐゴシック" charset="0"/>
            </a:endParaRP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Converse developed notion of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attitude consistency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pPr lvl="2" eaLnBrk="1" hangingPunct="1"/>
            <a:r>
              <a:rPr lang="en-US" sz="2000">
                <a:latin typeface="Times New Roman" charset="0"/>
                <a:ea typeface="ＭＳ Ｐゴシック" charset="0"/>
              </a:rPr>
              <a:t>The tendency of individuals to take consistently liberal, conservative or moderate positions across issues</a:t>
            </a:r>
          </a:p>
          <a:p>
            <a:pPr lvl="2" eaLnBrk="1" hangingPunct="1"/>
            <a:r>
              <a:rPr lang="en-US" sz="2000">
                <a:latin typeface="Times New Roman" charset="0"/>
                <a:ea typeface="ＭＳ Ｐゴシック" charset="0"/>
              </a:rPr>
              <a:t>Robust among elites, but weak among members of public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Converse &amp; Non-Attitudes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800">
                <a:latin typeface="Times New Roman" charset="0"/>
              </a:rPr>
              <a:t>Attitude inconsistency across and within issues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>
                <a:latin typeface="Times New Roman" charset="0"/>
              </a:rPr>
              <a:t>When same people are asked same questions at two points in time, responses vary greatly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Not true for all attitudes (i.e., racial attitudes)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Still, for most issues, tremendous instability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How could such randomly fluctuating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attitudes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 be the basis of any ideology, conventional or private?</a:t>
            </a:r>
          </a:p>
          <a:p>
            <a:pPr lvl="2" eaLnBrk="1" hangingPunct="1">
              <a:lnSpc>
                <a:spcPct val="120000"/>
              </a:lnSpc>
            </a:pPr>
            <a:r>
              <a:rPr lang="en-US" sz="2000">
                <a:latin typeface="Times New Roman" charset="0"/>
                <a:ea typeface="ＭＳ Ｐゴシック" charset="0"/>
              </a:rPr>
              <a:t>Non-attitudes =  absence of overtime response stability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7200"/>
            <a:ext cx="7772400" cy="5638800"/>
          </a:xfrm>
        </p:spPr>
        <p:txBody>
          <a:bodyPr/>
          <a:lstStyle/>
          <a:p>
            <a:pPr algn="ctr" eaLnBrk="1" hangingPunct="1">
              <a:buFont typeface="Symbol" charset="0"/>
              <a:buNone/>
            </a:pPr>
            <a:endParaRPr lang="en-US" sz="3600">
              <a:latin typeface="Times New Roman" charset="0"/>
            </a:endParaRPr>
          </a:p>
          <a:p>
            <a:pPr algn="ctr" eaLnBrk="1" hangingPunct="1">
              <a:buFont typeface="Symbol" charset="0"/>
              <a:buNone/>
            </a:pPr>
            <a:r>
              <a:rPr lang="ja-JP" altLang="en-US" sz="3600">
                <a:latin typeface="Times New Roman" charset="0"/>
              </a:rPr>
              <a:t>“</a:t>
            </a:r>
            <a:r>
              <a:rPr lang="en-US" altLang="ja-JP" sz="3600">
                <a:latin typeface="Times New Roman" charset="0"/>
              </a:rPr>
              <a:t>Large portions of an electorate simply do not have meaningful beliefs, even on issues that have formed the basis for intense political controversy among elites for a substantial period of time</a:t>
            </a:r>
            <a:r>
              <a:rPr lang="ja-JP" altLang="en-US" sz="3600">
                <a:latin typeface="Times New Roman" charset="0"/>
              </a:rPr>
              <a:t>”</a:t>
            </a:r>
            <a:endParaRPr lang="en-US" altLang="ja-JP" sz="3600">
              <a:latin typeface="Times New Roman" charset="0"/>
            </a:endParaRPr>
          </a:p>
          <a:p>
            <a:pPr algn="ctr" eaLnBrk="1" hangingPunct="1">
              <a:buFont typeface="Symbol" charset="0"/>
              <a:buNone/>
            </a:pPr>
            <a:endParaRPr lang="en-US" sz="3600">
              <a:latin typeface="Times New Roman" charset="0"/>
            </a:endParaRPr>
          </a:p>
          <a:p>
            <a:pPr algn="ctr" eaLnBrk="1" hangingPunct="1">
              <a:buFont typeface="Symbol" charset="0"/>
              <a:buNone/>
            </a:pPr>
            <a:r>
              <a:rPr lang="en-US" sz="3600">
                <a:latin typeface="Times New Roman" charset="0"/>
              </a:rPr>
              <a:t>Converse, 1964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>
                <a:latin typeface="Times New Roman" charset="0"/>
              </a:rPr>
              <a:t>The Measurement Error Response</a:t>
            </a:r>
            <a:endParaRPr lang="en-US">
              <a:latin typeface="Times New Roman" charset="0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Achen (1975) challenged the view that stability or instability is what qualifies a response as an attitude or non-attitude.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Measurement error explains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No attitude can be measured without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Even people with real attitudes display change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Due to vagueness of natural language and difficulties of mapping opinions onto arbitrary response scales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Statistical estimates that account for measurement error find that underlying attitudes are stable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>
                <a:latin typeface="Times New Roman" charset="0"/>
              </a:rPr>
              <a:t>The Question-Answering Critique</a:t>
            </a:r>
            <a:endParaRPr lang="en-US">
              <a:latin typeface="Times New Roman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Seemingly innocuous features of survey design affect expressed </a:t>
            </a:r>
            <a:r>
              <a:rPr lang="ja-JP" altLang="en-US">
                <a:latin typeface="Times" charset="0"/>
              </a:rPr>
              <a:t>“</a:t>
            </a:r>
            <a:r>
              <a:rPr lang="en-US" altLang="ja-JP">
                <a:latin typeface="Times" charset="0"/>
              </a:rPr>
              <a:t>public opinions</a:t>
            </a:r>
            <a:r>
              <a:rPr lang="ja-JP" altLang="en-US">
                <a:latin typeface="Times" charset="0"/>
              </a:rPr>
              <a:t>”</a:t>
            </a:r>
            <a:r>
              <a:rPr lang="en-US" altLang="ja-JP">
                <a:latin typeface="Times" charset="0"/>
              </a:rPr>
              <a:t> 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Order in which questions were asked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Order in which response alternatives are listed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Inclusion of certain words and phrases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Nature of Mass Opinion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People do not possess fixed attitudes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Instead, they possess a jumble of frequently conflicting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considerations</a:t>
            </a:r>
            <a:r>
              <a:rPr lang="ja-JP" altLang="en-US" sz="2800">
                <a:latin typeface="Times New Roman" charset="0"/>
              </a:rPr>
              <a:t>”</a:t>
            </a:r>
            <a:endParaRPr lang="en-US" altLang="ja-JP" sz="2800">
              <a:latin typeface="Times New Roman" charset="0"/>
            </a:endParaRP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Each predisposes them in a particular direction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No one of these constitutes a 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true attitude</a:t>
            </a:r>
            <a:r>
              <a:rPr lang="ja-JP" altLang="en-US" sz="2400">
                <a:latin typeface="Times New Roman" charset="0"/>
                <a:ea typeface="ＭＳ Ｐゴシック" charset="0"/>
              </a:rPr>
              <a:t>”</a:t>
            </a:r>
            <a:endParaRPr lang="en-US" altLang="ja-JP" sz="2400">
              <a:latin typeface="Times New Roman" charset="0"/>
              <a:ea typeface="ＭＳ Ｐゴシック" charset="0"/>
            </a:endParaRPr>
          </a:p>
          <a:p>
            <a:pPr eaLnBrk="1" hangingPunct="1"/>
            <a:r>
              <a:rPr lang="en-US" sz="2800">
                <a:latin typeface="Times New Roman" charset="0"/>
              </a:rPr>
              <a:t>Question answering is a function of what is at the </a:t>
            </a:r>
            <a:r>
              <a:rPr lang="ja-JP" altLang="en-US" sz="2800">
                <a:latin typeface="Times New Roman" charset="0"/>
              </a:rPr>
              <a:t>“</a:t>
            </a:r>
            <a:r>
              <a:rPr lang="en-US" altLang="ja-JP" sz="2800">
                <a:latin typeface="Times New Roman" charset="0"/>
              </a:rPr>
              <a:t>top of the head</a:t>
            </a:r>
            <a:r>
              <a:rPr lang="ja-JP" altLang="en-US" sz="2800">
                <a:latin typeface="Times New Roman" charset="0"/>
              </a:rPr>
              <a:t>”</a:t>
            </a:r>
            <a:r>
              <a:rPr lang="en-US" altLang="ja-JP" sz="2800">
                <a:latin typeface="Times New Roman" charset="0"/>
              </a:rPr>
              <a:t> at the moment of response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Most people for most issue have a fairly wide range within which they are ambivalent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Symbol" charset="0"/>
              <a:buNone/>
            </a:pPr>
            <a:r>
              <a:rPr lang="en-US" sz="4000">
                <a:latin typeface="Times New Roman" charset="0"/>
              </a:rPr>
              <a:t>Most of the time, people do not put much cognitive effort into information processing, cognitive consistency, or planning behavior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Opinion Ambivalence 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Which pole of their ambivalence gets expressed depends on the considerations made salient by…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Question wording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Question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Response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Interpersonal Discussion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News of the Day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Explains response instability and context effects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Not simply non-attitudes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Not simply measurement error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7200"/>
            <a:ext cx="777240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endParaRPr lang="en-US">
              <a:latin typeface="Times New Roman" charset="0"/>
            </a:endParaRPr>
          </a:p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ja-JP" altLang="en-US" sz="3600">
                <a:latin typeface="Times New Roman" charset="0"/>
              </a:rPr>
              <a:t>“</a:t>
            </a:r>
            <a:r>
              <a:rPr lang="en-US" altLang="ja-JP" sz="3600">
                <a:latin typeface="Times New Roman" charset="0"/>
              </a:rPr>
              <a:t>A great deal of uncertainty, tentativeness, and incomprehension marks the typical mass survey response… the question-answering model make opinion measurement in a poll difficult to defend as a completely neutral act.</a:t>
            </a:r>
            <a:r>
              <a:rPr lang="ja-JP" altLang="en-US" sz="3600">
                <a:latin typeface="Times New Roman" charset="0"/>
              </a:rPr>
              <a:t>”</a:t>
            </a:r>
            <a:endParaRPr lang="en-US" altLang="ja-JP" sz="3600">
              <a:latin typeface="Times New Roman" charset="0"/>
            </a:endParaRPr>
          </a:p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endParaRPr lang="en-US" sz="3600">
              <a:latin typeface="Times New Roman" charset="0"/>
            </a:endParaRPr>
          </a:p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en-US" sz="3600">
                <a:latin typeface="Times New Roman" charset="0"/>
              </a:rPr>
              <a:t>Zaller, 1994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Implications of this View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924800" cy="44958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No public opinion poll questions are politically neutral - always involve framing</a:t>
            </a:r>
          </a:p>
          <a:p>
            <a:pPr eaLnBrk="1" hangingPunct="1"/>
            <a:r>
              <a:rPr lang="en-US">
                <a:latin typeface="Times New Roman" charset="0"/>
              </a:rPr>
              <a:t>This framing often comes from larger political community, whose discourse anchors the debate and question wording</a:t>
            </a:r>
          </a:p>
          <a:p>
            <a:pPr eaLnBrk="1" hangingPunct="1"/>
            <a:r>
              <a:rPr lang="en-US">
                <a:latin typeface="Times New Roman" charset="0"/>
              </a:rPr>
              <a:t>Thus, there may be no independent, unified opinion that exists separate from politics, but multiple possible opinions to be activated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Enlightened Opinion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The political ignorance of the American votes is well documented -  Bartels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Do heuristics allow for good decisions? Sometimes</a:t>
            </a:r>
          </a:p>
          <a:p>
            <a:pPr lvl="1" eaLnBrk="1" hangingPunct="1"/>
            <a:r>
              <a:rPr lang="en-US" sz="2400">
                <a:latin typeface="Times New Roman" charset="0"/>
                <a:ea typeface="ＭＳ Ｐゴシック" charset="0"/>
              </a:rPr>
              <a:t>What would the public want if fully informed?</a:t>
            </a:r>
          </a:p>
          <a:p>
            <a:pPr lvl="2" eaLnBrk="1" hangingPunct="1"/>
            <a:r>
              <a:rPr lang="en-US" sz="2000">
                <a:latin typeface="Times New Roman" charset="0"/>
                <a:ea typeface="ＭＳ Ｐゴシック" charset="0"/>
              </a:rPr>
              <a:t>Focus Groups and Deliberative Polling</a:t>
            </a:r>
          </a:p>
          <a:p>
            <a:pPr lvl="2" eaLnBrk="1" hangingPunct="1"/>
            <a:r>
              <a:rPr lang="en-US" sz="2000">
                <a:latin typeface="Times New Roman" charset="0"/>
                <a:ea typeface="ＭＳ Ｐゴシック" charset="0"/>
              </a:rPr>
              <a:t>Estimates of Informed Opinion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Gap between expressed and enlightened opinion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Latent Opinion 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Opinion that </a:t>
            </a:r>
            <a:r>
              <a:rPr lang="en-US" i="1">
                <a:latin typeface="Times New Roman" charset="0"/>
              </a:rPr>
              <a:t>might</a:t>
            </a:r>
            <a:r>
              <a:rPr lang="en-US">
                <a:latin typeface="Times New Roman" charset="0"/>
              </a:rPr>
              <a:t> exist at the time of the next election and result in incumbent politicians being thrown out of office - Key</a:t>
            </a:r>
          </a:p>
          <a:p>
            <a:pPr eaLnBrk="1" hangingPunct="1"/>
            <a:r>
              <a:rPr lang="en-US">
                <a:latin typeface="Times New Roman" charset="0"/>
              </a:rPr>
              <a:t>No connection to data, immeasurable</a:t>
            </a:r>
          </a:p>
          <a:p>
            <a:pPr eaLnBrk="1" hangingPunct="1"/>
            <a:r>
              <a:rPr lang="en-US">
                <a:latin typeface="Times New Roman" charset="0"/>
              </a:rPr>
              <a:t>Theoretical construct to answer the question of what particular form of public opinion affects what the government does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Cognitive Revolution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Dramatic shift in focus of research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Away from attitudes and toward cognitive processes that underlie judgments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Away from persuasion and toward a focus on less directed processes like message framing</a:t>
            </a:r>
          </a:p>
          <a:p>
            <a:pPr eaLnBrk="1" hangingPunct="1"/>
            <a:r>
              <a:rPr lang="en-US">
                <a:latin typeface="Times New Roman" charset="0"/>
              </a:rPr>
              <a:t>Shift from outcomes to process</a:t>
            </a:r>
          </a:p>
          <a:p>
            <a:pPr lvl="1" eaLnBrk="1" hangingPunct="1"/>
            <a:r>
              <a:rPr lang="en-US">
                <a:latin typeface="Times New Roman" charset="0"/>
                <a:ea typeface="ＭＳ Ｐゴシック" charset="0"/>
              </a:rPr>
              <a:t>Not just the </a:t>
            </a:r>
            <a:r>
              <a:rPr lang="ja-JP" altLang="en-US">
                <a:latin typeface="Times New Roman" charset="0"/>
                <a:ea typeface="ＭＳ Ｐゴシック" charset="0"/>
              </a:rPr>
              <a:t>“</a:t>
            </a:r>
            <a:r>
              <a:rPr lang="en-US" altLang="ja-JP">
                <a:latin typeface="Times New Roman" charset="0"/>
                <a:ea typeface="ＭＳ Ｐゴシック" charset="0"/>
              </a:rPr>
              <a:t>black box</a:t>
            </a:r>
            <a:r>
              <a:rPr lang="ja-JP" altLang="en-US">
                <a:latin typeface="Times New Roman" charset="0"/>
                <a:ea typeface="ＭＳ Ｐゴシック" charset="0"/>
              </a:rPr>
              <a:t>”</a:t>
            </a:r>
            <a:r>
              <a:rPr lang="en-US" altLang="ja-JP">
                <a:latin typeface="Times New Roman" charset="0"/>
                <a:ea typeface="ＭＳ Ｐゴシック" charset="0"/>
              </a:rPr>
              <a:t> of the mind, but inside the process of opinion formation and change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Shifting Assumptions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Irrational vs rational respondents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Ex. Anchor points determine responses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Subjective vs objective nature of cognition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Heuristics, errors, and biases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Dynamic vs static nature of perception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Shifts in perception under different contexts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latin typeface="Times New Roman" charset="0"/>
              </a:rPr>
              <a:t>Errors in judgments of influence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Social attribution and impersonal influence</a:t>
            </a:r>
            <a:endParaRPr lang="en-US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Would you accept the following deal?</a:t>
            </a: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If you give me a penny today, double that tomorrow (2¢), double that the next day (4¢), and so on for a total of 30 days, I will pay you a $10,000,000 dollars on the 30</a:t>
            </a:r>
            <a:r>
              <a:rPr lang="en-US" baseline="30000">
                <a:latin typeface="Times New Roman" charset="0"/>
                <a:ea typeface="ＭＳ Ｐゴシック" charset="0"/>
              </a:rPr>
              <a:t>th</a:t>
            </a:r>
            <a:r>
              <a:rPr lang="en-US">
                <a:latin typeface="Times New Roman" charset="0"/>
                <a:ea typeface="ＭＳ Ｐゴシック" charset="0"/>
              </a:rPr>
              <a:t> day!!!</a:t>
            </a:r>
          </a:p>
          <a:p>
            <a:pPr lvl="1"/>
            <a:endParaRPr lang="en-US">
              <a:latin typeface="Times New Roman" charset="0"/>
              <a:ea typeface="ＭＳ Ｐゴシック" charset="0"/>
            </a:endParaRPr>
          </a:p>
          <a:p>
            <a:pPr lvl="1"/>
            <a:r>
              <a:rPr lang="en-US">
                <a:latin typeface="Times New Roman" charset="0"/>
                <a:ea typeface="ＭＳ Ｐゴシック" charset="0"/>
              </a:rPr>
              <a:t>It</a:t>
            </a:r>
            <a:r>
              <a:rPr lang="fr-FR">
                <a:latin typeface="Times New Roman" charset="0"/>
                <a:ea typeface="ＭＳ Ｐゴシック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</a:rPr>
              <a:t>s the deal of a lifetime!!!</a:t>
            </a: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1219200" y="685800"/>
            <a:ext cx="7467600" cy="586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Symbol" charset="0"/>
              <a:buNone/>
              <a:defRPr/>
            </a:pPr>
            <a:r>
              <a:rPr lang="en-US" sz="4400" dirty="0">
                <a:solidFill>
                  <a:schemeClr val="tx2"/>
                </a:solidFill>
                <a:latin typeface="Times New Roman" charset="0"/>
              </a:rPr>
              <a:t>Anchoring</a:t>
            </a:r>
          </a:p>
          <a:p>
            <a:pPr marL="0" indent="0" eaLnBrk="1" hangingPunct="1">
              <a:lnSpc>
                <a:spcPct val="90000"/>
              </a:lnSpc>
              <a:buFont typeface="Symbol" charset="0"/>
              <a:buNone/>
              <a:defRPr/>
            </a:pPr>
            <a:endParaRPr lang="en-US" sz="3600" dirty="0">
              <a:solidFill>
                <a:schemeClr val="accent1"/>
              </a:solidFill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latin typeface="Times New Roman" charset="0"/>
              </a:rPr>
              <a:t>Insufficient adjustment up or down from an original starting value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latin typeface="Times New Roman" charset="0"/>
                <a:ea typeface="ＭＳ Ｐゴシック" charset="0"/>
              </a:rPr>
              <a:t>A penny doubled every day for 30 days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Worth over a $10,000,000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charset="0"/>
                <a:ea typeface="ＭＳ Ｐゴシック" charset="0"/>
              </a:rPr>
              <a:t>People begin by imagining the first few doublings (a very low anchor) and do not adjust their estimate upward sufficiently for later values.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447800" y="228600"/>
            <a:ext cx="7391400" cy="6324600"/>
          </a:xfrm>
          <a:prstGeom prst="rect">
            <a:avLst/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7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599"/>
            <a:ext cx="6324600" cy="62342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Anchoring in Survey Response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143000" y="1600200"/>
            <a:ext cx="7772400" cy="46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200" dirty="0"/>
              <a:t>What percent of African nations are members of the UN?  </a:t>
            </a:r>
          </a:p>
          <a:p>
            <a:pPr marL="1028700" lvl="1" indent="-571500">
              <a:lnSpc>
                <a:spcPct val="110000"/>
              </a:lnSpc>
              <a:buFont typeface="Arial" charset="0"/>
              <a:buChar char="•"/>
            </a:pPr>
            <a:r>
              <a:rPr lang="en-US" sz="2800" dirty="0"/>
              <a:t>Follow this with: Is your estimate it more or less than 10%?  OR  Is your estimate more or less than 65%?</a:t>
            </a:r>
          </a:p>
          <a:p>
            <a:pPr marL="571500" indent="-571500">
              <a:lnSpc>
                <a:spcPct val="110000"/>
              </a:lnSpc>
              <a:buFont typeface="Arial" charset="0"/>
              <a:buChar char="•"/>
            </a:pPr>
            <a:r>
              <a:rPr lang="en-US" sz="3200" dirty="0"/>
              <a:t>Anchoring by intervening question changes the estimate.</a:t>
            </a:r>
          </a:p>
          <a:p>
            <a:pPr marL="1028700" lvl="1" indent="-571500">
              <a:lnSpc>
                <a:spcPct val="110000"/>
              </a:lnSpc>
              <a:buFont typeface="Arial" charset="0"/>
              <a:buChar char="•"/>
            </a:pPr>
            <a:r>
              <a:rPr lang="en-US" sz="2800" dirty="0"/>
              <a:t>25% vs. 45% on average, respectively</a:t>
            </a:r>
          </a:p>
          <a:p>
            <a:pPr marL="1028700" lvl="1" indent="-571500">
              <a:lnSpc>
                <a:spcPct val="110000"/>
              </a:lnSpc>
              <a:buFont typeface="Arial" charset="0"/>
              <a:buChar char="•"/>
            </a:pPr>
            <a:r>
              <a:rPr lang="en-US" sz="2800" dirty="0"/>
              <a:t>Actual answer is 100% of nations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52151104</TotalTime>
  <Words>1624</Words>
  <Application>Microsoft Macintosh PowerPoint</Application>
  <PresentationFormat>On-screen Show (4:3)</PresentationFormat>
  <Paragraphs>223</Paragraphs>
  <Slides>34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Symbol</vt:lpstr>
      <vt:lpstr>Times</vt:lpstr>
      <vt:lpstr>Times New Roman</vt:lpstr>
      <vt:lpstr>Lock And Key</vt:lpstr>
      <vt:lpstr>Journalism and Mass Communication 566: Cognitive Perspectives on the Nature of Mass Opinion</vt:lpstr>
      <vt:lpstr>Limits of Past Approaches</vt:lpstr>
      <vt:lpstr>PowerPoint Presentation</vt:lpstr>
      <vt:lpstr>The Cognitive Revolution</vt:lpstr>
      <vt:lpstr>Shifting Assumptions </vt:lpstr>
      <vt:lpstr>PowerPoint Presentation</vt:lpstr>
      <vt:lpstr>PowerPoint Presentation</vt:lpstr>
      <vt:lpstr>PowerPoint Presentation</vt:lpstr>
      <vt:lpstr>Anchoring in Survey Response</vt:lpstr>
      <vt:lpstr>Heuristics: Mental Shortcuts</vt:lpstr>
      <vt:lpstr>PowerPoint Presentation</vt:lpstr>
      <vt:lpstr>PowerPoint Presentation</vt:lpstr>
      <vt:lpstr>Selective Processing/Perception</vt:lpstr>
      <vt:lpstr>PowerPoint Presentation</vt:lpstr>
      <vt:lpstr>PowerPoint Presentation</vt:lpstr>
      <vt:lpstr>Judgmental Errors</vt:lpstr>
      <vt:lpstr>PowerPoint Presentation</vt:lpstr>
      <vt:lpstr>Context Effects</vt:lpstr>
      <vt:lpstr>Example 1</vt:lpstr>
      <vt:lpstr>Example 2</vt:lpstr>
      <vt:lpstr>Class Exercise</vt:lpstr>
      <vt:lpstr>Currently Dominant Construct</vt:lpstr>
      <vt:lpstr>Alternates to the Dominant View</vt:lpstr>
      <vt:lpstr>Problems with Dominant View </vt:lpstr>
      <vt:lpstr>Converse &amp; Non-Attitudes</vt:lpstr>
      <vt:lpstr>PowerPoint Presentation</vt:lpstr>
      <vt:lpstr>The Measurement Error Response</vt:lpstr>
      <vt:lpstr>The Question-Answering Critique</vt:lpstr>
      <vt:lpstr>The Nature of Mass Opinion</vt:lpstr>
      <vt:lpstr>Opinion Ambivalence </vt:lpstr>
      <vt:lpstr>PowerPoint Presentation</vt:lpstr>
      <vt:lpstr>Implications of this View</vt:lpstr>
      <vt:lpstr>Enlightened Opinion</vt:lpstr>
      <vt:lpstr>Latent Opinion 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Journalism 614: Nature of Mass Opinion</dc:title>
  <dc:creator>Dhavan Shah</dc:creator>
  <cp:lastModifiedBy>Dhavan Shah</cp:lastModifiedBy>
  <cp:revision>46</cp:revision>
  <cp:lastPrinted>2009-04-22T19:24:48Z</cp:lastPrinted>
  <dcterms:created xsi:type="dcterms:W3CDTF">1904-01-01T06:04:56Z</dcterms:created>
  <dcterms:modified xsi:type="dcterms:W3CDTF">2022-02-08T01:15:06Z</dcterms:modified>
</cp:coreProperties>
</file>